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6" r:id="rId4"/>
    <p:sldId id="259" r:id="rId5"/>
    <p:sldId id="260" r:id="rId6"/>
    <p:sldId id="265" r:id="rId7"/>
    <p:sldId id="266" r:id="rId8"/>
    <p:sldId id="263" r:id="rId9"/>
    <p:sldId id="268" r:id="rId10"/>
    <p:sldId id="267" r:id="rId11"/>
    <p:sldId id="269" r:id="rId12"/>
    <p:sldId id="272" r:id="rId13"/>
    <p:sldId id="273" r:id="rId14"/>
    <p:sldId id="274" r:id="rId15"/>
    <p:sldId id="275" r:id="rId16"/>
    <p:sldId id="276" r:id="rId17"/>
    <p:sldId id="261" r:id="rId18"/>
    <p:sldId id="262" r:id="rId19"/>
    <p:sldId id="264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F62FA-FE19-4E01-B856-0AB9F6454733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A1B34-F962-4041-AE8D-4A26B58DB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109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BE2E53-77B8-4ED4-8981-501988A98DF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E79E39-EA48-4ECD-B0F1-196198E8DDB4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A1B34-F962-4041-AE8D-4A26B58DBC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2539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A1B34-F962-4041-AE8D-4A26B58DBC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893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B22-32A7-45E4-B929-4CE479973CF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7F0-6D5D-4877-B66B-EF9E6365D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2560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B22-32A7-45E4-B929-4CE479973CF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7F0-6D5D-4877-B66B-EF9E6365D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499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B22-32A7-45E4-B929-4CE479973CF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7F0-6D5D-4877-B66B-EF9E6365D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424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B22-32A7-45E4-B929-4CE479973CF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7F0-6D5D-4877-B66B-EF9E6365D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0702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B22-32A7-45E4-B929-4CE479973CF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7F0-6D5D-4877-B66B-EF9E6365D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2759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B22-32A7-45E4-B929-4CE479973CF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7F0-6D5D-4877-B66B-EF9E6365D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469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B22-32A7-45E4-B929-4CE479973CF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7F0-6D5D-4877-B66B-EF9E6365D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63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B22-32A7-45E4-B929-4CE479973CF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7F0-6D5D-4877-B66B-EF9E6365D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8042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B22-32A7-45E4-B929-4CE479973CF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7F0-6D5D-4877-B66B-EF9E6365D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8109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B22-32A7-45E4-B929-4CE479973CF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7F0-6D5D-4877-B66B-EF9E6365D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4439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42B22-32A7-45E4-B929-4CE479973CF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87F0-6D5D-4877-B66B-EF9E6365D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451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42B22-32A7-45E4-B929-4CE479973CF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387F0-6D5D-4877-B66B-EF9E6365D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2520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12" Type="http://schemas.openxmlformats.org/officeDocument/2006/relationships/image" Target="../media/image1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11" Type="http://schemas.openxmlformats.org/officeDocument/2006/relationships/image" Target="../media/image11.wmf"/><Relationship Id="rId5" Type="http://schemas.openxmlformats.org/officeDocument/2006/relationships/image" Target="../media/image8.png"/><Relationship Id="rId10" Type="http://schemas.openxmlformats.org/officeDocument/2006/relationships/slide" Target="slide18.xml"/><Relationship Id="rId4" Type="http://schemas.openxmlformats.org/officeDocument/2006/relationships/image" Target="../media/image7.jpeg"/><Relationship Id="rId9" Type="http://schemas.openxmlformats.org/officeDocument/2006/relationships/slide" Target="slide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wmf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205038"/>
            <a:ext cx="6481762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Obdélník 5"/>
          <p:cNvSpPr>
            <a:spLocks noChangeArrowheads="1"/>
          </p:cNvSpPr>
          <p:nvPr/>
        </p:nvSpPr>
        <p:spPr bwMode="auto">
          <a:xfrm>
            <a:off x="0" y="4724400"/>
            <a:ext cx="9144000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cs-CZ" sz="2000" b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>
                <a:latin typeface="Courier New" pitchFamily="49" charset="0"/>
                <a:cs typeface="Courier New" pitchFamily="49" charset="0"/>
              </a:rPr>
            </a:br>
            <a:endParaRPr lang="cs-CZ" sz="2000">
              <a:latin typeface="Calibri" pitchFamily="34" charset="0"/>
            </a:endParaRPr>
          </a:p>
        </p:txBody>
      </p:sp>
      <p:pic>
        <p:nvPicPr>
          <p:cNvPr id="2052" name="Picture 3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www.zs-mozartova.cz</a:t>
            </a: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4213" y="3871913"/>
            <a:ext cx="7883525" cy="646112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lang="cs-CZ" dirty="0">
              <a:latin typeface="+mn-lt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lang="cs-CZ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384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23528" y="260648"/>
            <a:ext cx="288032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vzor </a:t>
            </a:r>
            <a:r>
              <a:rPr lang="cs-CZ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PÍSEŇ</a:t>
            </a:r>
            <a:endParaRPr lang="cs-CZ" sz="32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866755"/>
            <a:ext cx="8496944" cy="60016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200" dirty="0" smtClean="0">
                <a:solidFill>
                  <a:srgbClr val="002060"/>
                </a:solidFill>
              </a:rPr>
              <a:t>– všechna jména zakončená na </a:t>
            </a:r>
            <a:r>
              <a:rPr lang="cs-CZ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měkké souhlásky:</a:t>
            </a:r>
          </a:p>
          <a:p>
            <a:pPr>
              <a:lnSpc>
                <a:spcPct val="150000"/>
              </a:lnSpc>
            </a:pPr>
            <a:r>
              <a:rPr lang="cs-CZ" sz="3200" i="1" dirty="0">
                <a:solidFill>
                  <a:srgbClr val="0070C0"/>
                </a:solidFill>
              </a:rPr>
              <a:t> </a:t>
            </a:r>
            <a:r>
              <a:rPr lang="cs-CZ" sz="3200" i="1" dirty="0" smtClean="0">
                <a:solidFill>
                  <a:srgbClr val="0070C0"/>
                </a:solidFill>
              </a:rPr>
              <a:t>  stráž, rozkoš, křeč, krůpěj, tvář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cs-CZ" sz="3200" dirty="0">
                <a:solidFill>
                  <a:srgbClr val="002060"/>
                </a:solidFill>
              </a:rPr>
              <a:t>s</a:t>
            </a:r>
            <a:r>
              <a:rPr lang="cs-CZ" sz="3200" dirty="0" smtClean="0">
                <a:solidFill>
                  <a:srgbClr val="002060"/>
                </a:solidFill>
              </a:rPr>
              <a:t>lova zakončená na </a:t>
            </a:r>
            <a:r>
              <a:rPr lang="cs-CZ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–ň:</a:t>
            </a:r>
            <a:r>
              <a:rPr lang="cs-CZ" sz="3200" dirty="0" smtClean="0">
                <a:solidFill>
                  <a:srgbClr val="002060"/>
                </a:solidFill>
              </a:rPr>
              <a:t> </a:t>
            </a:r>
            <a:r>
              <a:rPr lang="cs-CZ" sz="3200" i="1" dirty="0" smtClean="0">
                <a:solidFill>
                  <a:srgbClr val="0070C0"/>
                </a:solidFill>
              </a:rPr>
              <a:t>báseň, dlaň, laň, saň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cs-CZ" sz="3200" dirty="0">
                <a:solidFill>
                  <a:srgbClr val="002060"/>
                </a:solidFill>
              </a:rPr>
              <a:t>s</a:t>
            </a:r>
            <a:r>
              <a:rPr lang="cs-CZ" sz="3200" dirty="0" smtClean="0">
                <a:solidFill>
                  <a:srgbClr val="002060"/>
                </a:solidFill>
              </a:rPr>
              <a:t>lova zakončená na </a:t>
            </a:r>
            <a:r>
              <a:rPr lang="cs-CZ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–ť a ď: </a:t>
            </a:r>
            <a:endParaRPr lang="cs-CZ" sz="3200" b="1" i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cs-CZ" sz="3200" dirty="0">
                <a:solidFill>
                  <a:srgbClr val="002060"/>
                </a:solidFill>
              </a:rPr>
              <a:t> </a:t>
            </a:r>
            <a:r>
              <a:rPr lang="cs-CZ" sz="3200" dirty="0" smtClean="0">
                <a:solidFill>
                  <a:srgbClr val="002060"/>
                </a:solidFill>
              </a:rPr>
              <a:t>    2. p. č. j. 	    (bez) </a:t>
            </a:r>
            <a:r>
              <a:rPr lang="cs-CZ" sz="3200" b="1" i="1" dirty="0" smtClean="0">
                <a:solidFill>
                  <a:srgbClr val="FF0000"/>
                </a:solidFill>
              </a:rPr>
              <a:t>tratě i trati </a:t>
            </a:r>
            <a:r>
              <a:rPr lang="cs-CZ" sz="3200" dirty="0" smtClean="0">
                <a:solidFill>
                  <a:srgbClr val="002060"/>
                </a:solidFill>
              </a:rPr>
              <a:t>(písně i kosti)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solidFill>
                  <a:srgbClr val="002060"/>
                </a:solidFill>
              </a:rPr>
              <a:t>	</a:t>
            </a:r>
            <a:r>
              <a:rPr lang="cs-CZ" sz="3200" dirty="0" smtClean="0">
                <a:solidFill>
                  <a:srgbClr val="002060"/>
                </a:solidFill>
              </a:rPr>
              <a:t>		    (bez) </a:t>
            </a:r>
            <a:r>
              <a:rPr lang="cs-CZ" sz="3200" b="1" i="1" dirty="0" smtClean="0">
                <a:solidFill>
                  <a:srgbClr val="FF0000"/>
                </a:solidFill>
              </a:rPr>
              <a:t>hutě i hut</a:t>
            </a:r>
            <a:r>
              <a:rPr lang="cs-CZ" sz="32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solidFill>
                  <a:srgbClr val="002060"/>
                </a:solidFill>
              </a:rPr>
              <a:t> </a:t>
            </a:r>
            <a:r>
              <a:rPr lang="cs-CZ" sz="3200" dirty="0" smtClean="0">
                <a:solidFill>
                  <a:srgbClr val="002060"/>
                </a:solidFill>
              </a:rPr>
              <a:t>    1.</a:t>
            </a:r>
            <a:r>
              <a:rPr lang="cs-CZ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dirty="0" smtClean="0">
                <a:solidFill>
                  <a:srgbClr val="002060"/>
                </a:solidFill>
              </a:rPr>
              <a:t>a 4. p. č. mn.   </a:t>
            </a:r>
            <a:r>
              <a:rPr lang="cs-CZ" sz="3200" b="1" i="1" dirty="0">
                <a:solidFill>
                  <a:srgbClr val="FF0000"/>
                </a:solidFill>
              </a:rPr>
              <a:t>t</a:t>
            </a:r>
            <a:r>
              <a:rPr lang="cs-CZ" sz="3200" b="1" i="1" dirty="0" smtClean="0">
                <a:solidFill>
                  <a:srgbClr val="FF0000"/>
                </a:solidFill>
              </a:rPr>
              <a:t>ratě i trati</a:t>
            </a:r>
          </a:p>
          <a:p>
            <a:pPr>
              <a:lnSpc>
                <a:spcPct val="150000"/>
              </a:lnSpc>
            </a:pPr>
            <a:r>
              <a:rPr lang="cs-CZ" sz="3200" b="1" i="1" dirty="0" smtClean="0">
                <a:solidFill>
                  <a:srgbClr val="002060"/>
                </a:solidFill>
              </a:rPr>
              <a:t>                                   </a:t>
            </a:r>
            <a:r>
              <a:rPr lang="cs-CZ" sz="3200" b="1" i="1" dirty="0" smtClean="0">
                <a:solidFill>
                  <a:srgbClr val="FF0000"/>
                </a:solidFill>
              </a:rPr>
              <a:t>hutě i huti</a:t>
            </a:r>
          </a:p>
        </p:txBody>
      </p:sp>
    </p:spTree>
    <p:extLst>
      <p:ext uri="{BB962C8B-B14F-4D97-AF65-F5344CB8AC3E}">
        <p14:creationId xmlns="" xmlns:p14="http://schemas.microsoft.com/office/powerpoint/2010/main" val="155989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9680" y="86670"/>
            <a:ext cx="8496944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2060"/>
                </a:solidFill>
              </a:rPr>
              <a:t>3</a:t>
            </a:r>
            <a:r>
              <a:rPr lang="cs-CZ" sz="3200" b="1" dirty="0" smtClean="0">
                <a:solidFill>
                  <a:srgbClr val="002060"/>
                </a:solidFill>
              </a:rPr>
              <a:t>. Jména krátící kmenovou souhlásku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9680" y="1499899"/>
            <a:ext cx="1842144" cy="49244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600" dirty="0">
                <a:solidFill>
                  <a:srgbClr val="002060"/>
                </a:solidFill>
              </a:rPr>
              <a:t>7</a:t>
            </a:r>
            <a:r>
              <a:rPr lang="cs-CZ" sz="2600" dirty="0" smtClean="0">
                <a:solidFill>
                  <a:srgbClr val="002060"/>
                </a:solidFill>
              </a:rPr>
              <a:t>. p. č. j.</a:t>
            </a:r>
            <a:endParaRPr lang="en-US" sz="2600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95896" y="2439895"/>
            <a:ext cx="1827832" cy="49244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002060"/>
                </a:solidFill>
              </a:rPr>
              <a:t>2. p. č. mn.</a:t>
            </a:r>
            <a:endParaRPr lang="en-US" sz="2600" dirty="0">
              <a:solidFill>
                <a:srgbClr val="00206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43992" y="3159623"/>
            <a:ext cx="1827832" cy="49244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002060"/>
                </a:solidFill>
              </a:rPr>
              <a:t>3. p. č. mn.</a:t>
            </a:r>
            <a:endParaRPr lang="en-US" sz="2600" dirty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9680" y="4192983"/>
            <a:ext cx="1842144" cy="49244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002060"/>
                </a:solidFill>
              </a:rPr>
              <a:t>6.p. č. mn.</a:t>
            </a:r>
            <a:endParaRPr lang="en-US" sz="2600" dirty="0">
              <a:solidFill>
                <a:srgbClr val="00206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43992" y="5225978"/>
            <a:ext cx="1842144" cy="49244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600" dirty="0" smtClean="0">
                <a:solidFill>
                  <a:srgbClr val="002060"/>
                </a:solidFill>
              </a:rPr>
              <a:t>7.p. č. mn.</a:t>
            </a:r>
            <a:endParaRPr lang="en-US" sz="2600" dirty="0">
              <a:solidFill>
                <a:srgbClr val="00206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38140" y="1494061"/>
            <a:ext cx="1305236" cy="89255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>
                <a:solidFill>
                  <a:srgbClr val="FF0000"/>
                </a:solidFill>
              </a:rPr>
              <a:t>r</a:t>
            </a:r>
            <a:r>
              <a:rPr lang="cs-CZ" sz="2600" b="1" dirty="0" smtClean="0">
                <a:solidFill>
                  <a:srgbClr val="FF0000"/>
                </a:solidFill>
              </a:rPr>
              <a:t>ánou i</a:t>
            </a:r>
          </a:p>
          <a:p>
            <a:pPr algn="ctr"/>
            <a:r>
              <a:rPr lang="cs-CZ" sz="2600" b="1" dirty="0" smtClean="0">
                <a:solidFill>
                  <a:srgbClr val="FF0000"/>
                </a:solidFill>
              </a:rPr>
              <a:t>ranou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45532" y="2484597"/>
            <a:ext cx="1305236" cy="49244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smtClean="0">
                <a:solidFill>
                  <a:srgbClr val="FF0000"/>
                </a:solidFill>
              </a:rPr>
              <a:t>ran 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45532" y="3152313"/>
            <a:ext cx="1305236" cy="89255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>
                <a:solidFill>
                  <a:srgbClr val="FF0000"/>
                </a:solidFill>
              </a:rPr>
              <a:t>r</a:t>
            </a:r>
            <a:r>
              <a:rPr lang="cs-CZ" sz="2600" b="1" dirty="0" smtClean="0">
                <a:solidFill>
                  <a:srgbClr val="FF0000"/>
                </a:solidFill>
              </a:rPr>
              <a:t>ánám i ranám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538140" y="4202493"/>
            <a:ext cx="1305236" cy="89255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smtClean="0">
                <a:solidFill>
                  <a:srgbClr val="FF0000"/>
                </a:solidFill>
              </a:rPr>
              <a:t>ránách,</a:t>
            </a:r>
          </a:p>
          <a:p>
            <a:pPr algn="ctr"/>
            <a:r>
              <a:rPr lang="cs-CZ" sz="2600" b="1" dirty="0" smtClean="0">
                <a:solidFill>
                  <a:srgbClr val="FF0000"/>
                </a:solidFill>
              </a:rPr>
              <a:t>ranách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38140" y="5250409"/>
            <a:ext cx="1305236" cy="89255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>
                <a:solidFill>
                  <a:srgbClr val="FF0000"/>
                </a:solidFill>
              </a:rPr>
              <a:t>r</a:t>
            </a:r>
            <a:r>
              <a:rPr lang="cs-CZ" sz="2600" b="1" dirty="0" smtClean="0">
                <a:solidFill>
                  <a:srgbClr val="FF0000"/>
                </a:solidFill>
              </a:rPr>
              <a:t>ánami,</a:t>
            </a:r>
          </a:p>
          <a:p>
            <a:pPr algn="ctr"/>
            <a:r>
              <a:rPr lang="cs-CZ" sz="2600" b="1" dirty="0" smtClean="0">
                <a:solidFill>
                  <a:srgbClr val="FF0000"/>
                </a:solidFill>
              </a:rPr>
              <a:t>ranami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313032" y="1499899"/>
            <a:ext cx="1411095" cy="49244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smtClean="0">
                <a:solidFill>
                  <a:srgbClr val="FF0000"/>
                </a:solidFill>
              </a:rPr>
              <a:t>skálou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344098" y="2500212"/>
            <a:ext cx="1380030" cy="49244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smtClean="0">
                <a:solidFill>
                  <a:srgbClr val="FF0000"/>
                </a:solidFill>
              </a:rPr>
              <a:t>skal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344098" y="3152313"/>
            <a:ext cx="1380030" cy="89255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smtClean="0">
                <a:solidFill>
                  <a:srgbClr val="FF0000"/>
                </a:solidFill>
              </a:rPr>
              <a:t>skálám, skalám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365924" y="4192109"/>
            <a:ext cx="1358204" cy="89255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>
                <a:solidFill>
                  <a:srgbClr val="FF0000"/>
                </a:solidFill>
              </a:rPr>
              <a:t>s</a:t>
            </a:r>
            <a:r>
              <a:rPr lang="cs-CZ" sz="2600" b="1" dirty="0" smtClean="0">
                <a:solidFill>
                  <a:srgbClr val="FF0000"/>
                </a:solidFill>
              </a:rPr>
              <a:t>kálách, </a:t>
            </a:r>
          </a:p>
          <a:p>
            <a:pPr algn="ctr"/>
            <a:r>
              <a:rPr lang="cs-CZ" sz="2600" b="1" dirty="0" smtClean="0">
                <a:solidFill>
                  <a:srgbClr val="FF0000"/>
                </a:solidFill>
              </a:rPr>
              <a:t>skalách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365924" y="5250409"/>
            <a:ext cx="1358202" cy="89255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>
                <a:solidFill>
                  <a:srgbClr val="FF0000"/>
                </a:solidFill>
              </a:rPr>
              <a:t>s</a:t>
            </a:r>
            <a:r>
              <a:rPr lang="cs-CZ" sz="2600" b="1" dirty="0" smtClean="0">
                <a:solidFill>
                  <a:srgbClr val="FF0000"/>
                </a:solidFill>
              </a:rPr>
              <a:t>kálami,</a:t>
            </a:r>
          </a:p>
          <a:p>
            <a:pPr algn="ctr"/>
            <a:r>
              <a:rPr lang="cs-CZ" sz="2600" b="1" dirty="0" smtClean="0">
                <a:solidFill>
                  <a:srgbClr val="FF0000"/>
                </a:solidFill>
              </a:rPr>
              <a:t>skalami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538140" y="824484"/>
            <a:ext cx="1305236" cy="49244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smtClean="0">
                <a:solidFill>
                  <a:srgbClr val="002060"/>
                </a:solidFill>
              </a:rPr>
              <a:t>rána</a:t>
            </a:r>
            <a:endParaRPr lang="en-US" sz="2600" b="1" dirty="0">
              <a:solidFill>
                <a:srgbClr val="00206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283967" y="824484"/>
            <a:ext cx="1440159" cy="49244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smtClean="0">
                <a:solidFill>
                  <a:srgbClr val="002060"/>
                </a:solidFill>
              </a:rPr>
              <a:t>skála</a:t>
            </a:r>
            <a:endParaRPr lang="en-US" sz="2600" b="1" dirty="0">
              <a:solidFill>
                <a:srgbClr val="002060"/>
              </a:solidFill>
            </a:endParaRPr>
          </a:p>
        </p:txBody>
      </p:sp>
      <p:grpSp>
        <p:nvGrpSpPr>
          <p:cNvPr id="32" name="Skupina 31"/>
          <p:cNvGrpSpPr/>
          <p:nvPr/>
        </p:nvGrpSpPr>
        <p:grpSpPr>
          <a:xfrm>
            <a:off x="7489535" y="838045"/>
            <a:ext cx="1337089" cy="4904807"/>
            <a:chOff x="6936899" y="1021271"/>
            <a:chExt cx="1337089" cy="4904807"/>
          </a:xfrm>
        </p:grpSpPr>
        <p:sp>
          <p:nvSpPr>
            <p:cNvPr id="18" name="TextovéPole 17"/>
            <p:cNvSpPr txBox="1"/>
            <p:nvPr/>
          </p:nvSpPr>
          <p:spPr>
            <a:xfrm>
              <a:off x="6968380" y="1687224"/>
              <a:ext cx="1305608" cy="49244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600" b="1" dirty="0" smtClean="0">
                  <a:solidFill>
                    <a:srgbClr val="FF0000"/>
                  </a:solidFill>
                </a:rPr>
                <a:t>chvílí</a:t>
              </a:r>
              <a:endParaRPr lang="en-US" sz="2600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6968752" y="2667821"/>
              <a:ext cx="1305236" cy="49244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600" b="1" dirty="0" smtClean="0">
                  <a:solidFill>
                    <a:srgbClr val="FF0000"/>
                  </a:solidFill>
                </a:rPr>
                <a:t>chvil</a:t>
              </a: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6968752" y="3313855"/>
              <a:ext cx="1305236" cy="49244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600" b="1" dirty="0" smtClean="0">
                  <a:solidFill>
                    <a:srgbClr val="FF0000"/>
                  </a:solidFill>
                </a:rPr>
                <a:t>chvílím</a:t>
              </a:r>
              <a:endParaRPr lang="en-US" sz="2600" b="1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6968752" y="4417085"/>
              <a:ext cx="1305236" cy="49244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600" b="1" dirty="0" smtClean="0">
                  <a:solidFill>
                    <a:srgbClr val="FF0000"/>
                  </a:solidFill>
                </a:rPr>
                <a:t>chvílích</a:t>
              </a:r>
              <a:endParaRPr lang="en-US" sz="2600" b="1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6936899" y="5433635"/>
              <a:ext cx="1337089" cy="49244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600" b="1" dirty="0" smtClean="0">
                  <a:solidFill>
                    <a:srgbClr val="FF0000"/>
                  </a:solidFill>
                </a:rPr>
                <a:t>chvílemi</a:t>
              </a:r>
              <a:endParaRPr lang="en-US" sz="2600" b="1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6968752" y="1021271"/>
              <a:ext cx="1305236" cy="49244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600" b="1" dirty="0" smtClean="0">
                  <a:solidFill>
                    <a:srgbClr val="002060"/>
                  </a:solidFill>
                </a:rPr>
                <a:t>chvíle</a:t>
              </a:r>
              <a:endParaRPr lang="en-US" sz="26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26" name="TextovéPole 25"/>
          <p:cNvSpPr txBox="1"/>
          <p:nvPr/>
        </p:nvSpPr>
        <p:spPr>
          <a:xfrm>
            <a:off x="5910689" y="1503998"/>
            <a:ext cx="1305236" cy="49244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smtClean="0">
                <a:solidFill>
                  <a:srgbClr val="FF0000"/>
                </a:solidFill>
              </a:rPr>
              <a:t>prací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969615" y="2498352"/>
            <a:ext cx="1246310" cy="49244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smtClean="0">
                <a:solidFill>
                  <a:srgbClr val="FF0000"/>
                </a:solidFill>
              </a:rPr>
              <a:t>prací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992298" y="3159623"/>
            <a:ext cx="1254457" cy="49244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smtClean="0">
                <a:solidFill>
                  <a:srgbClr val="FF0000"/>
                </a:solidFill>
              </a:rPr>
              <a:t>pracím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969615" y="4203968"/>
            <a:ext cx="1246310" cy="49244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smtClean="0">
                <a:solidFill>
                  <a:srgbClr val="FF0000"/>
                </a:solidFill>
              </a:rPr>
              <a:t>pracích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5910689" y="5263581"/>
            <a:ext cx="1305236" cy="49244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smtClean="0">
                <a:solidFill>
                  <a:srgbClr val="FF0000"/>
                </a:solidFill>
              </a:rPr>
              <a:t>pracemi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5910689" y="824483"/>
            <a:ext cx="1305236" cy="49244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smtClean="0">
                <a:solidFill>
                  <a:srgbClr val="002060"/>
                </a:solidFill>
              </a:rPr>
              <a:t>práce</a:t>
            </a:r>
            <a:endParaRPr lang="en-US" sz="2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303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9680" y="86670"/>
            <a:ext cx="8496944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2060"/>
                </a:solidFill>
              </a:rPr>
              <a:t>4</a:t>
            </a:r>
            <a:r>
              <a:rPr lang="cs-CZ" sz="3200" b="1" dirty="0" smtClean="0">
                <a:solidFill>
                  <a:srgbClr val="002060"/>
                </a:solidFill>
              </a:rPr>
              <a:t>. Vlastní jména osobní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0924" y="836712"/>
            <a:ext cx="8496944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Většina podstatných jmen vlastních se skloňuje podle příslušných vzorů.</a:t>
            </a:r>
            <a:endParaRPr lang="en-US" sz="2800" u="sng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36080" y="1988840"/>
            <a:ext cx="848178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Příjmení zakončená na </a:t>
            </a:r>
            <a:r>
              <a:rPr lang="cs-CZ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–ů:</a:t>
            </a:r>
            <a:endParaRPr lang="cs-CZ" sz="32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0924" y="2597527"/>
            <a:ext cx="8496944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 - zůstávají většinou </a:t>
            </a:r>
            <a:r>
              <a:rPr lang="cs-CZ" sz="2800" b="1" u="sng" dirty="0" smtClean="0">
                <a:solidFill>
                  <a:srgbClr val="C00000"/>
                </a:solidFill>
              </a:rPr>
              <a:t>nesklonná</a:t>
            </a:r>
            <a:r>
              <a:rPr lang="cs-CZ" sz="2800" u="sng" dirty="0" smtClean="0">
                <a:solidFill>
                  <a:srgbClr val="002060"/>
                </a:solidFill>
              </a:rPr>
              <a:t> </a:t>
            </a:r>
          </a:p>
          <a:p>
            <a:r>
              <a:rPr lang="cs-CZ" sz="2800" b="1" i="1" dirty="0" smtClean="0">
                <a:solidFill>
                  <a:srgbClr val="FF0000"/>
                </a:solidFill>
              </a:rPr>
              <a:t>	</a:t>
            </a:r>
            <a:r>
              <a:rPr lang="cs-CZ" sz="2800" dirty="0" smtClean="0">
                <a:solidFill>
                  <a:srgbClr val="002060"/>
                </a:solidFill>
              </a:rPr>
              <a:t>bez pana </a:t>
            </a:r>
            <a:r>
              <a:rPr lang="cs-CZ" sz="2800" b="1" i="1" dirty="0" smtClean="0">
                <a:solidFill>
                  <a:srgbClr val="FF0000"/>
                </a:solidFill>
              </a:rPr>
              <a:t>Petrů, Janů, Martinů</a:t>
            </a:r>
            <a:endParaRPr lang="en-US" sz="2800" u="sng" dirty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19436" y="3717032"/>
            <a:ext cx="848178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Příjmení typu </a:t>
            </a:r>
            <a:r>
              <a:rPr lang="cs-CZ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Kníže, Dítě, Hrabě:</a:t>
            </a:r>
            <a:endParaRPr lang="cs-CZ" sz="32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04280" y="4301807"/>
            <a:ext cx="8496944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 - tvary podle </a:t>
            </a:r>
            <a:r>
              <a:rPr lang="cs-CZ" sz="2800" b="1" u="sng" dirty="0" smtClean="0">
                <a:solidFill>
                  <a:srgbClr val="C00000"/>
                </a:solidFill>
              </a:rPr>
              <a:t>vzoru soudce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 - </a:t>
            </a:r>
            <a:r>
              <a:rPr lang="cs-CZ" sz="2800" b="1" dirty="0" smtClean="0">
                <a:solidFill>
                  <a:srgbClr val="C00000"/>
                </a:solidFill>
              </a:rPr>
              <a:t>rozšíření kmenu </a:t>
            </a:r>
            <a:r>
              <a:rPr lang="cs-CZ" sz="2800" dirty="0" smtClean="0">
                <a:solidFill>
                  <a:srgbClr val="002060"/>
                </a:solidFill>
              </a:rPr>
              <a:t>o </a:t>
            </a:r>
            <a:r>
              <a:rPr lang="cs-CZ" sz="2800" b="1" u="sng" dirty="0" smtClean="0">
                <a:solidFill>
                  <a:srgbClr val="C00000"/>
                </a:solidFill>
              </a:rPr>
              <a:t>–</a:t>
            </a:r>
            <a:r>
              <a:rPr lang="cs-CZ" sz="2800" b="1" u="sng" dirty="0" err="1" smtClean="0">
                <a:solidFill>
                  <a:srgbClr val="C00000"/>
                </a:solidFill>
              </a:rPr>
              <a:t>et</a:t>
            </a:r>
            <a:r>
              <a:rPr lang="cs-CZ" sz="2800" b="1" u="sng" dirty="0" smtClean="0">
                <a:solidFill>
                  <a:srgbClr val="C0000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: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				Kníže – bez </a:t>
            </a:r>
            <a:r>
              <a:rPr lang="cs-CZ" sz="2800" b="1" dirty="0" smtClean="0">
                <a:solidFill>
                  <a:srgbClr val="FF0000"/>
                </a:solidFill>
              </a:rPr>
              <a:t>Kníže i Knížete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				Poupě – </a:t>
            </a:r>
            <a:r>
              <a:rPr lang="cs-CZ" sz="2800" b="1" dirty="0" smtClean="0">
                <a:solidFill>
                  <a:srgbClr val="FF0000"/>
                </a:solidFill>
              </a:rPr>
              <a:t>Poupěti i </a:t>
            </a:r>
            <a:r>
              <a:rPr lang="cs-CZ" sz="2800" b="1" dirty="0" err="1" smtClean="0">
                <a:solidFill>
                  <a:srgbClr val="FF0000"/>
                </a:solidFill>
              </a:rPr>
              <a:t>Poupětovi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</a:p>
          <a:p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836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692696"/>
            <a:ext cx="848178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Příjmení zakončená na </a:t>
            </a:r>
            <a:r>
              <a:rPr lang="cs-CZ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–o:</a:t>
            </a:r>
            <a:endParaRPr lang="cs-CZ" sz="32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412776"/>
            <a:ext cx="8496944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 - skloňují se podle </a:t>
            </a:r>
            <a:r>
              <a:rPr lang="cs-CZ" sz="2800" b="1" u="sng" dirty="0" smtClean="0">
                <a:solidFill>
                  <a:srgbClr val="C00000"/>
                </a:solidFill>
              </a:rPr>
              <a:t>vzoru pán</a:t>
            </a:r>
          </a:p>
          <a:p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- tvar 5. pádu je shodný s 1. pádem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3528" y="2564904"/>
            <a:ext cx="6480720" cy="40010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cs-CZ" sz="3200" dirty="0" smtClean="0">
                <a:solidFill>
                  <a:srgbClr val="002060"/>
                </a:solidFill>
              </a:rPr>
              <a:t>p. 	</a:t>
            </a:r>
            <a:r>
              <a:rPr lang="cs-CZ" sz="3200" b="1" dirty="0" smtClean="0">
                <a:solidFill>
                  <a:srgbClr val="FF0000"/>
                </a:solidFill>
              </a:rPr>
              <a:t>Stýblo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cs-CZ" sz="3200" dirty="0" smtClean="0">
                <a:solidFill>
                  <a:srgbClr val="002060"/>
                </a:solidFill>
              </a:rPr>
              <a:t>p. 	</a:t>
            </a:r>
            <a:r>
              <a:rPr lang="cs-CZ" sz="3200" b="1" dirty="0" smtClean="0">
                <a:solidFill>
                  <a:srgbClr val="FF0000"/>
                </a:solidFill>
              </a:rPr>
              <a:t>Stýbla</a:t>
            </a:r>
            <a:r>
              <a:rPr lang="cs-CZ" sz="3200" dirty="0" smtClean="0">
                <a:solidFill>
                  <a:srgbClr val="002060"/>
                </a:solidFill>
              </a:rPr>
              <a:t> (pána)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cs-CZ" sz="3200" dirty="0" smtClean="0">
                <a:solidFill>
                  <a:srgbClr val="002060"/>
                </a:solidFill>
              </a:rPr>
              <a:t>p. 	</a:t>
            </a:r>
            <a:r>
              <a:rPr lang="cs-CZ" sz="3200" b="1" dirty="0" smtClean="0">
                <a:solidFill>
                  <a:srgbClr val="FF0000"/>
                </a:solidFill>
              </a:rPr>
              <a:t>Stýblovi</a:t>
            </a:r>
            <a:r>
              <a:rPr lang="cs-CZ" sz="3200" dirty="0" smtClean="0">
                <a:solidFill>
                  <a:srgbClr val="002060"/>
                </a:solidFill>
              </a:rPr>
              <a:t> (pánovi)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cs-CZ" sz="3200" dirty="0" smtClean="0">
                <a:solidFill>
                  <a:srgbClr val="002060"/>
                </a:solidFill>
              </a:rPr>
              <a:t>p. 	</a:t>
            </a:r>
            <a:r>
              <a:rPr lang="cs-CZ" sz="3200" b="1" dirty="0" smtClean="0">
                <a:solidFill>
                  <a:srgbClr val="FF0000"/>
                </a:solidFill>
              </a:rPr>
              <a:t>Stýbla</a:t>
            </a:r>
            <a:r>
              <a:rPr lang="cs-CZ" sz="3200" dirty="0" smtClean="0">
                <a:solidFill>
                  <a:srgbClr val="002060"/>
                </a:solidFill>
              </a:rPr>
              <a:t> (pána)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cs-CZ" sz="3200" dirty="0" smtClean="0">
                <a:solidFill>
                  <a:srgbClr val="002060"/>
                </a:solidFill>
              </a:rPr>
              <a:t>p. 	</a:t>
            </a:r>
            <a:r>
              <a:rPr lang="cs-CZ" sz="3200" b="1" dirty="0" smtClean="0">
                <a:solidFill>
                  <a:srgbClr val="FF0000"/>
                </a:solidFill>
              </a:rPr>
              <a:t>Stýblo</a:t>
            </a:r>
            <a:r>
              <a:rPr lang="cs-CZ" sz="3200" dirty="0" smtClean="0">
                <a:solidFill>
                  <a:srgbClr val="FF0000"/>
                </a:solidFill>
              </a:rPr>
              <a:t>!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cs-CZ" sz="3200" dirty="0" smtClean="0">
                <a:solidFill>
                  <a:srgbClr val="002060"/>
                </a:solidFill>
              </a:rPr>
              <a:t>p. 	</a:t>
            </a:r>
            <a:r>
              <a:rPr lang="cs-CZ" sz="3200" b="1" dirty="0" smtClean="0">
                <a:solidFill>
                  <a:srgbClr val="FF0000"/>
                </a:solidFill>
              </a:rPr>
              <a:t>Stýblovi</a:t>
            </a:r>
            <a:r>
              <a:rPr lang="cs-CZ" sz="3200" dirty="0" smtClean="0">
                <a:solidFill>
                  <a:srgbClr val="002060"/>
                </a:solidFill>
              </a:rPr>
              <a:t> (pánovi)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cs-CZ" sz="3200" dirty="0" smtClean="0">
                <a:solidFill>
                  <a:srgbClr val="002060"/>
                </a:solidFill>
              </a:rPr>
              <a:t>p. 	</a:t>
            </a:r>
            <a:r>
              <a:rPr lang="cs-CZ" sz="3200" b="1" dirty="0" smtClean="0">
                <a:solidFill>
                  <a:srgbClr val="FF0000"/>
                </a:solidFill>
              </a:rPr>
              <a:t>Stýblem</a:t>
            </a:r>
            <a:r>
              <a:rPr lang="cs-CZ" sz="3200" dirty="0" smtClean="0">
                <a:solidFill>
                  <a:srgbClr val="002060"/>
                </a:solidFill>
              </a:rPr>
              <a:t> (pánem)</a:t>
            </a:r>
            <a:endParaRPr lang="cs-CZ" sz="3200" dirty="0">
              <a:solidFill>
                <a:srgbClr val="00206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9680" y="86670"/>
            <a:ext cx="8496944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2060"/>
                </a:solidFill>
              </a:rPr>
              <a:t>4</a:t>
            </a:r>
            <a:r>
              <a:rPr lang="cs-CZ" sz="3200" b="1" dirty="0" smtClean="0">
                <a:solidFill>
                  <a:srgbClr val="002060"/>
                </a:solidFill>
              </a:rPr>
              <a:t>. Vlastní jména osobní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241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908720"/>
            <a:ext cx="848178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Příjmení s tvarem jako </a:t>
            </a:r>
            <a:r>
              <a:rPr lang="cs-CZ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přídavná jména</a:t>
            </a:r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sz="32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628800"/>
            <a:ext cx="8496944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 - skloňují se </a:t>
            </a:r>
            <a:r>
              <a:rPr lang="cs-CZ" sz="2800" b="1" u="sng" dirty="0" smtClean="0">
                <a:solidFill>
                  <a:srgbClr val="C00000"/>
                </a:solidFill>
              </a:rPr>
              <a:t>podle vzorů přídavných jmen:</a:t>
            </a:r>
          </a:p>
          <a:p>
            <a:endParaRPr lang="cs-CZ" sz="2800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cs-CZ" sz="2800" dirty="0" smtClean="0">
                <a:solidFill>
                  <a:srgbClr val="002060"/>
                </a:solidFill>
              </a:rPr>
              <a:t> vzor </a:t>
            </a:r>
            <a:r>
              <a:rPr lang="cs-CZ" sz="2800" b="1" u="sng" dirty="0" smtClean="0">
                <a:solidFill>
                  <a:srgbClr val="002060"/>
                </a:solidFill>
              </a:rPr>
              <a:t>mladý</a:t>
            </a:r>
            <a:r>
              <a:rPr lang="cs-CZ" sz="2800" dirty="0" smtClean="0">
                <a:solidFill>
                  <a:srgbClr val="002060"/>
                </a:solidFill>
              </a:rPr>
              <a:t> – Bílý, Slaný, Smutný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rgbClr val="002060"/>
                </a:solidFill>
              </a:rPr>
              <a:t> vzor </a:t>
            </a:r>
            <a:r>
              <a:rPr lang="cs-CZ" sz="2800" b="1" u="sng" dirty="0" smtClean="0">
                <a:solidFill>
                  <a:srgbClr val="002060"/>
                </a:solidFill>
              </a:rPr>
              <a:t>jarní</a:t>
            </a:r>
            <a:r>
              <a:rPr lang="cs-CZ" sz="2800" dirty="0" smtClean="0">
                <a:solidFill>
                  <a:srgbClr val="002060"/>
                </a:solidFill>
              </a:rPr>
              <a:t> – Starší, Dolejší</a:t>
            </a:r>
          </a:p>
          <a:p>
            <a:pPr>
              <a:buFontTx/>
              <a:buChar char="-"/>
            </a:pPr>
            <a:endParaRPr lang="cs-CZ" sz="2800" dirty="0" smtClean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188640"/>
            <a:ext cx="8496944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2060"/>
                </a:solidFill>
              </a:rPr>
              <a:t>4</a:t>
            </a:r>
            <a:r>
              <a:rPr lang="cs-CZ" sz="3200" b="1" dirty="0" smtClean="0">
                <a:solidFill>
                  <a:srgbClr val="002060"/>
                </a:solidFill>
              </a:rPr>
              <a:t>. Vlastní jména osobní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4509120"/>
            <a:ext cx="8496944" cy="2062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rgbClr val="002060"/>
                </a:solidFill>
              </a:rPr>
              <a:t>Do jaké skupiny patří tato jména:</a:t>
            </a:r>
          </a:p>
          <a:p>
            <a:r>
              <a:rPr lang="cs-CZ" sz="3200" i="1" dirty="0" smtClean="0">
                <a:solidFill>
                  <a:srgbClr val="002060"/>
                </a:solidFill>
              </a:rPr>
              <a:t>Černý, Polák, Jedlička, Hrabě,</a:t>
            </a:r>
          </a:p>
          <a:p>
            <a:r>
              <a:rPr lang="cs-CZ" sz="3200" i="1" dirty="0" smtClean="0">
                <a:solidFill>
                  <a:srgbClr val="002060"/>
                </a:solidFill>
              </a:rPr>
              <a:t> Hořejší, Kubice, Straka, Madlo, </a:t>
            </a:r>
            <a:r>
              <a:rPr lang="cs-CZ" sz="3200" i="1" dirty="0" err="1" smtClean="0">
                <a:solidFill>
                  <a:srgbClr val="002060"/>
                </a:solidFill>
              </a:rPr>
              <a:t>Ulč</a:t>
            </a:r>
            <a:endParaRPr lang="cs-CZ" sz="3200" i="1" dirty="0" smtClean="0">
              <a:solidFill>
                <a:srgbClr val="002060"/>
              </a:solidFill>
            </a:endParaRPr>
          </a:p>
          <a:p>
            <a:r>
              <a:rPr lang="cs-CZ" sz="3200" dirty="0" smtClean="0"/>
              <a:t>                                                                                     </a:t>
            </a:r>
            <a:endParaRPr lang="cs-CZ" sz="3200" dirty="0"/>
          </a:p>
        </p:txBody>
      </p:sp>
      <p:pic>
        <p:nvPicPr>
          <p:cNvPr id="1027" name="Picture 3" descr="C:\Users\Petra\AppData\Local\Microsoft\Windows\Temporary Internet Files\Content.IE5\W0V3IPGU\MC90043265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077072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88640"/>
            <a:ext cx="8496944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2060"/>
                </a:solidFill>
              </a:rPr>
              <a:t>5</a:t>
            </a:r>
            <a:r>
              <a:rPr lang="cs-CZ" sz="3200" b="1" dirty="0" smtClean="0">
                <a:solidFill>
                  <a:srgbClr val="002060"/>
                </a:solidFill>
              </a:rPr>
              <a:t>. Pomnožná jména místní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908720"/>
            <a:ext cx="855379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Jména zakončená na </a:t>
            </a:r>
            <a:r>
              <a:rPr lang="cs-CZ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y, - </a:t>
            </a:r>
            <a:r>
              <a:rPr lang="cs-CZ" sz="3200" b="1" u="sng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</a:t>
            </a:r>
            <a:r>
              <a:rPr lang="cs-CZ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sz="32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1556793"/>
            <a:ext cx="8496944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 - tvary podle </a:t>
            </a:r>
            <a:r>
              <a:rPr lang="cs-CZ" sz="2800" b="1" u="sng" dirty="0" smtClean="0">
                <a:solidFill>
                  <a:srgbClr val="C00000"/>
                </a:solidFill>
              </a:rPr>
              <a:t>vzoru hrad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 - ALE ve </a:t>
            </a:r>
            <a:r>
              <a:rPr lang="cs-CZ" sz="2800" b="1" dirty="0" smtClean="0">
                <a:solidFill>
                  <a:srgbClr val="C00000"/>
                </a:solidFill>
              </a:rPr>
              <a:t>2. p.</a:t>
            </a:r>
            <a:r>
              <a:rPr lang="cs-CZ" sz="2800" dirty="0" smtClean="0">
                <a:solidFill>
                  <a:srgbClr val="002060"/>
                </a:solidFill>
              </a:rPr>
              <a:t> je tvar </a:t>
            </a:r>
            <a:r>
              <a:rPr lang="cs-CZ" sz="2800" b="1" u="sng" dirty="0" smtClean="0">
                <a:solidFill>
                  <a:srgbClr val="C00000"/>
                </a:solidFill>
              </a:rPr>
              <a:t>bez koncovky</a:t>
            </a:r>
            <a:r>
              <a:rPr lang="cs-CZ" sz="2800" dirty="0" smtClean="0">
                <a:solidFill>
                  <a:srgbClr val="002060"/>
                </a:solidFill>
              </a:rPr>
              <a:t>: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			Poděbrady – bez </a:t>
            </a:r>
            <a:r>
              <a:rPr lang="cs-CZ" sz="2800" b="1" dirty="0" smtClean="0">
                <a:solidFill>
                  <a:srgbClr val="FF0000"/>
                </a:solidFill>
              </a:rPr>
              <a:t>Poděbrad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			Rokycany – bez</a:t>
            </a:r>
            <a:r>
              <a:rPr lang="cs-CZ" sz="2800" b="1" dirty="0" smtClean="0">
                <a:solidFill>
                  <a:srgbClr val="FF0000"/>
                </a:solidFill>
              </a:rPr>
              <a:t> Rokycan</a:t>
            </a:r>
          </a:p>
          <a:p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4005064"/>
            <a:ext cx="855379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Jména zakončená na </a:t>
            </a:r>
            <a:r>
              <a:rPr lang="cs-CZ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cs-CZ" sz="3200" b="1" u="sng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ky</a:t>
            </a:r>
            <a:r>
              <a:rPr lang="cs-CZ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sz="32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4653136"/>
            <a:ext cx="8496944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 - tvary podle </a:t>
            </a:r>
            <a:r>
              <a:rPr lang="cs-CZ" sz="2800" b="1" u="sng" dirty="0" smtClean="0">
                <a:solidFill>
                  <a:srgbClr val="C00000"/>
                </a:solidFill>
              </a:rPr>
              <a:t>vzoru žena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 - </a:t>
            </a:r>
            <a:r>
              <a:rPr lang="cs-CZ" sz="2800" dirty="0" err="1" smtClean="0">
                <a:solidFill>
                  <a:srgbClr val="002060"/>
                </a:solidFill>
              </a:rPr>
              <a:t>Sedmihorky</a:t>
            </a:r>
            <a:r>
              <a:rPr lang="cs-CZ" sz="2800" dirty="0" smtClean="0">
                <a:solidFill>
                  <a:srgbClr val="002060"/>
                </a:solidFill>
              </a:rPr>
              <a:t>, Benátky, Čechy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980728"/>
            <a:ext cx="855379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Jména zakončená na </a:t>
            </a:r>
            <a:r>
              <a:rPr lang="cs-CZ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e, - </a:t>
            </a:r>
            <a:r>
              <a:rPr lang="cs-CZ" sz="3200" b="1" u="sng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</a:t>
            </a:r>
            <a:r>
              <a:rPr lang="cs-CZ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sz="32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88640"/>
            <a:ext cx="8496944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2060"/>
                </a:solidFill>
              </a:rPr>
              <a:t>5</a:t>
            </a:r>
            <a:r>
              <a:rPr lang="cs-CZ" sz="3200" b="1" dirty="0" smtClean="0">
                <a:solidFill>
                  <a:srgbClr val="002060"/>
                </a:solidFill>
              </a:rPr>
              <a:t>. Pomnožná jména místní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1772816"/>
            <a:ext cx="8496944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 - tvary podle </a:t>
            </a:r>
            <a:r>
              <a:rPr lang="cs-CZ" sz="2800" b="1" u="sng" dirty="0" smtClean="0">
                <a:solidFill>
                  <a:srgbClr val="C00000"/>
                </a:solidFill>
              </a:rPr>
              <a:t>vzoru růže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 - Vršovice, Dejvice, Hořice</a:t>
            </a:r>
          </a:p>
          <a:p>
            <a:endParaRPr lang="cs-CZ" sz="2800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cs-CZ" sz="2800" u="sng" dirty="0" smtClean="0">
                <a:solidFill>
                  <a:srgbClr val="C00000"/>
                </a:solidFill>
              </a:rPr>
              <a:t>některé pády mají i dublety</a:t>
            </a:r>
            <a:r>
              <a:rPr lang="cs-CZ" sz="2800" dirty="0" smtClean="0">
                <a:solidFill>
                  <a:srgbClr val="002060"/>
                </a:solidFill>
              </a:rPr>
              <a:t>:</a:t>
            </a:r>
          </a:p>
          <a:p>
            <a:pPr lvl="5"/>
            <a:r>
              <a:rPr lang="cs-CZ" sz="2800" dirty="0" smtClean="0">
                <a:solidFill>
                  <a:srgbClr val="002060"/>
                </a:solidFill>
              </a:rPr>
              <a:t>k </a:t>
            </a:r>
            <a:r>
              <a:rPr lang="cs-CZ" sz="2800" b="1" dirty="0" err="1" smtClean="0">
                <a:solidFill>
                  <a:srgbClr val="FF0000"/>
                </a:solidFill>
              </a:rPr>
              <a:t>Hořovicům</a:t>
            </a:r>
            <a:r>
              <a:rPr lang="cs-CZ" sz="2800" b="1" dirty="0" smtClean="0">
                <a:solidFill>
                  <a:srgbClr val="FF0000"/>
                </a:solidFill>
              </a:rPr>
              <a:t> i Hořovicím</a:t>
            </a:r>
          </a:p>
          <a:p>
            <a:pPr lvl="5"/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95896" y="738282"/>
            <a:ext cx="230425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1., 4. a 5. p.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5896" y="1265704"/>
            <a:ext cx="230425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2. p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95896" y="2889850"/>
            <a:ext cx="230425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3. p.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1584" y="3444050"/>
            <a:ext cx="230425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6.p.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95896" y="5071791"/>
            <a:ext cx="230425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7.p.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059832" y="739964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ruce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059832" y="1324739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rukou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078448" y="2889850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rukám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075980" y="3474625"/>
            <a:ext cx="1800200" cy="156966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(o) rukou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rukách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078448" y="5041457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rukama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436096" y="739964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nohy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436096" y="1320190"/>
            <a:ext cx="1800200" cy="156966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nohou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noh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436964" y="2889850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nohám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436096" y="3474625"/>
            <a:ext cx="1800200" cy="156966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nohou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nohách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436096" y="5044285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nohama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lačítko akce: Domů 18">
            <a:hlinkClick r:id="rId2" action="ppaction://hlinksldjump" highlightClick="1"/>
          </p:cNvPr>
          <p:cNvSpPr/>
          <p:nvPr/>
        </p:nvSpPr>
        <p:spPr>
          <a:xfrm>
            <a:off x="8100392" y="6093296"/>
            <a:ext cx="648072" cy="576064"/>
          </a:xfrm>
          <a:prstGeom prst="actionButtonHom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380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95896" y="738282"/>
            <a:ext cx="230425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1., 4. a 5. p.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5896" y="1787148"/>
            <a:ext cx="230425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2. p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95896" y="2889850"/>
            <a:ext cx="230425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3. p.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1584" y="4059400"/>
            <a:ext cx="230425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6.p.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95896" y="5071791"/>
            <a:ext cx="230425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7.p.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059832" y="739964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oči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078448" y="1789612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očí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078448" y="2889850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očím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055144" y="4028622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(o) očích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078448" y="5041457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očima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436096" y="739964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uši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436964" y="1774413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uší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436964" y="2889850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uším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436964" y="4059400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uších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436096" y="5044285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ušima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lačítko akce: Domů 18">
            <a:hlinkClick r:id="rId2" action="ppaction://hlinksldjump" highlightClick="1"/>
          </p:cNvPr>
          <p:cNvSpPr/>
          <p:nvPr/>
        </p:nvSpPr>
        <p:spPr>
          <a:xfrm>
            <a:off x="8100392" y="6093296"/>
            <a:ext cx="648072" cy="576064"/>
          </a:xfrm>
          <a:prstGeom prst="actionButtonHom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948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95896" y="738282"/>
            <a:ext cx="204385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1., 4. a 5. p.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5896" y="1265704"/>
            <a:ext cx="204385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2. p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95896" y="2889850"/>
            <a:ext cx="204385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3. p.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1584" y="3444050"/>
            <a:ext cx="205816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6.p.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36948" y="5056015"/>
            <a:ext cx="2002804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7.p.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55776" y="752774"/>
            <a:ext cx="203484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kolena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55776" y="1337549"/>
            <a:ext cx="2034840" cy="156966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kolenou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kolen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55776" y="2907209"/>
            <a:ext cx="203484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kolenům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555776" y="3491984"/>
            <a:ext cx="2034840" cy="156966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(o)kolenou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kolenech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55776" y="5061644"/>
            <a:ext cx="203484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koleny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788024" y="754456"/>
            <a:ext cx="1944216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ramena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789264" y="1343280"/>
            <a:ext cx="1942976" cy="156966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ramenou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ramen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776564" y="2925640"/>
            <a:ext cx="1955676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ramenům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789264" y="3497715"/>
            <a:ext cx="1942976" cy="156966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ramenou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ramenech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789264" y="5069760"/>
            <a:ext cx="1942976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rameny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lačítko akce: Domů 18">
            <a:hlinkClick r:id="rId2" action="ppaction://hlinksldjump" highlightClick="1"/>
          </p:cNvPr>
          <p:cNvSpPr/>
          <p:nvPr/>
        </p:nvSpPr>
        <p:spPr>
          <a:xfrm>
            <a:off x="8100392" y="6093296"/>
            <a:ext cx="648072" cy="576064"/>
          </a:xfrm>
          <a:prstGeom prst="actionButtonHom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ovéPole 19"/>
          <p:cNvSpPr txBox="1"/>
          <p:nvPr/>
        </p:nvSpPr>
        <p:spPr>
          <a:xfrm>
            <a:off x="6953448" y="754455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prsa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953448" y="1334681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prsou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954316" y="2904341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prsům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953448" y="3489116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prsou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6953448" y="5058776"/>
            <a:ext cx="18002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prsy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042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80236980"/>
              </p:ext>
            </p:extLst>
          </p:nvPr>
        </p:nvGraphicFramePr>
        <p:xfrm>
          <a:off x="468313" y="2492375"/>
          <a:ext cx="8208962" cy="3240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64"/>
                <a:gridCol w="5575898"/>
              </a:tblGrid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Petra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Doskočilová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Český</a:t>
                      </a:r>
                      <a:r>
                        <a:rPr lang="cs-CZ" sz="16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jazyk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Tvarosloví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Nepravidelnosti</a:t>
                      </a:r>
                      <a:r>
                        <a:rPr lang="cs-CZ" sz="16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podstatných jmen 1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VY_32_INOVACE_25.06.DOS.CJ.6</a:t>
                      </a: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23. 10. 2013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712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kundrum@centrum.cz; 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15364" name="Obdélník 5"/>
          <p:cNvSpPr>
            <a:spLocks noChangeArrowheads="1"/>
          </p:cNvSpPr>
          <p:nvPr/>
        </p:nvSpPr>
        <p:spPr bwMode="auto">
          <a:xfrm>
            <a:off x="468313" y="2349500"/>
            <a:ext cx="8135937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KRAUSOVÁ, Z., TERŠOVÁ, R. Český jazyk 6 učebnice pro základní školy a víceletá gymnázia. Plzeň : Nakladatelství Fraus, 2003. ISBN 80-7238-206-3. s.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21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-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27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</a:p>
          <a:p>
            <a:pPr algn="just" eaLnBrk="0" hangingPunct="0"/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15365" name="Obdélník 5"/>
          <p:cNvSpPr>
            <a:spLocks noChangeArrowheads="1"/>
          </p:cNvSpPr>
          <p:nvPr/>
        </p:nvSpPr>
        <p:spPr bwMode="auto">
          <a:xfrm>
            <a:off x="395536" y="5157192"/>
            <a:ext cx="8207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/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Nečíslovaný obrazový materiál je použit z galerie obrázků         a klipartů Microsoft Office.</a:t>
            </a:r>
            <a:endParaRPr lang="cs-CZ" i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432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Nepravidelnosti podstatných jmen 1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533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Bohi\AppData\Local\Microsoft\Windows\Temporary Internet Files\Content.IE5\D3SOWXJ4\dglxasset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967" y="1124744"/>
            <a:ext cx="1844823" cy="18448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67544" y="332656"/>
            <a:ext cx="8496944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Odchylky od pravidelného skloňování podstatných jmen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1628800"/>
            <a:ext cx="6791423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</a:rPr>
              <a:t>1. názvy částí těla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73448" y="2492896"/>
            <a:ext cx="726690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2060"/>
                </a:solidFill>
              </a:rPr>
              <a:t>2</a:t>
            </a:r>
            <a:r>
              <a:rPr lang="cs-CZ" sz="3600" b="1" dirty="0" smtClean="0">
                <a:solidFill>
                  <a:srgbClr val="002060"/>
                </a:solidFill>
              </a:rPr>
              <a:t>. některá jména vzoru píseň a kost 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2080" y="3321982"/>
            <a:ext cx="725827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</a:rPr>
              <a:t>3. </a:t>
            </a:r>
            <a:r>
              <a:rPr lang="cs-CZ" sz="3600" b="1" dirty="0">
                <a:solidFill>
                  <a:srgbClr val="002060"/>
                </a:solidFill>
              </a:rPr>
              <a:t>j</a:t>
            </a:r>
            <a:r>
              <a:rPr lang="cs-CZ" sz="3600" b="1" dirty="0" smtClean="0">
                <a:solidFill>
                  <a:srgbClr val="002060"/>
                </a:solidFill>
              </a:rPr>
              <a:t>ména krátící kmenovou souhlásku 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97856" y="4221088"/>
            <a:ext cx="724249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</a:rPr>
              <a:t>4. vlastní jména osobní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20032" y="5085184"/>
            <a:ext cx="723979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</a:rPr>
              <a:t>5. </a:t>
            </a:r>
            <a:r>
              <a:rPr lang="cs-CZ" sz="3600" b="1" dirty="0">
                <a:solidFill>
                  <a:srgbClr val="002060"/>
                </a:solidFill>
              </a:rPr>
              <a:t>p</a:t>
            </a:r>
            <a:r>
              <a:rPr lang="cs-CZ" sz="3600" b="1" dirty="0" smtClean="0">
                <a:solidFill>
                  <a:srgbClr val="002060"/>
                </a:solidFill>
              </a:rPr>
              <a:t>omnožná jména místní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1030" name="Picture 6" descr="C:\Users\Bohi\AppData\Local\Microsoft\Windows\Temporary Internet Files\Content.IE5\GE4IV1GH\MC90037102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126" y="5563200"/>
            <a:ext cx="1920240" cy="12765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7654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332656"/>
            <a:ext cx="8496944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1. Názvy částí těla</a:t>
            </a:r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Bohi\AppData\Local\Microsoft\Windows\Temporary Internet Files\Content.IE5\GE4IV1GH\MC90044037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1803648" cy="1803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Bohi\AppData\Local\Microsoft\Windows\Temporary Internet Files\Content.IE5\GRUS65BJ\MC90043879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638" y="1340767"/>
            <a:ext cx="1563638" cy="20848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Bohi\AppData\Local\Microsoft\Windows\Temporary Internet Files\Content.IE5\SU6AX434\MC900434734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939" y="1052736"/>
            <a:ext cx="1934945" cy="19349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Bohi\AppData\Local\Microsoft\Windows\Temporary Internet Files\Content.IE5\4DSLQGL7\MC90023819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50" y="4026271"/>
            <a:ext cx="1254479" cy="19230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Bohi\AppData\Local\Microsoft\Windows\Temporary Internet Files\Content.IE5\4DSLQGL7\MP900431171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466" y="4287389"/>
            <a:ext cx="2009378" cy="20093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hlinkClick r:id="rId8" action="ppaction://hlinksldjump"/>
          </p:cNvPr>
          <p:cNvSpPr txBox="1"/>
          <p:nvPr/>
        </p:nvSpPr>
        <p:spPr>
          <a:xfrm>
            <a:off x="567247" y="2636912"/>
            <a:ext cx="1604242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RUCE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>
            <a:hlinkClick r:id="rId9" action="ppaction://hlinksldjump"/>
          </p:cNvPr>
          <p:cNvSpPr txBox="1"/>
          <p:nvPr/>
        </p:nvSpPr>
        <p:spPr>
          <a:xfrm>
            <a:off x="2666034" y="2902398"/>
            <a:ext cx="1604242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RAMENA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ovéPole 10">
            <a:hlinkClick r:id="rId10" action="ppaction://hlinksldjump"/>
          </p:cNvPr>
          <p:cNvSpPr txBox="1"/>
          <p:nvPr/>
        </p:nvSpPr>
        <p:spPr>
          <a:xfrm>
            <a:off x="5132291" y="2996952"/>
            <a:ext cx="1604242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OČI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ovéPole 11">
            <a:hlinkClick r:id="rId10" action="ppaction://hlinksldjump"/>
          </p:cNvPr>
          <p:cNvSpPr txBox="1"/>
          <p:nvPr/>
        </p:nvSpPr>
        <p:spPr>
          <a:xfrm>
            <a:off x="490836" y="5945899"/>
            <a:ext cx="1604242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UŠI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ovéPole 12">
            <a:hlinkClick r:id="rId8" action="ppaction://hlinksldjump"/>
          </p:cNvPr>
          <p:cNvSpPr txBox="1"/>
          <p:nvPr/>
        </p:nvSpPr>
        <p:spPr>
          <a:xfrm>
            <a:off x="2750321" y="4287389"/>
            <a:ext cx="1604242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NOHY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ovéPole 13">
            <a:hlinkClick r:id="rId9" action="ppaction://hlinksldjump"/>
          </p:cNvPr>
          <p:cNvSpPr txBox="1"/>
          <p:nvPr/>
        </p:nvSpPr>
        <p:spPr>
          <a:xfrm>
            <a:off x="4932040" y="5936354"/>
            <a:ext cx="1604242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KOLENA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ovéPole 14">
            <a:hlinkClick r:id="rId9" action="ppaction://hlinksldjump"/>
          </p:cNvPr>
          <p:cNvSpPr txBox="1"/>
          <p:nvPr/>
        </p:nvSpPr>
        <p:spPr>
          <a:xfrm>
            <a:off x="7304684" y="4464556"/>
            <a:ext cx="1604242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PRSA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6" name="Picture 8" descr="C:\Users\Bohi\AppData\Local\Microsoft\Windows\Temporary Internet Files\Content.IE5\N3QWS3CI\MC90023204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131" y="3971063"/>
            <a:ext cx="1706578" cy="18680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Bohi\AppData\Local\Microsoft\Windows\Temporary Internet Files\Content.IE5\RWBTKKIV\MC90041581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362" y="2636912"/>
            <a:ext cx="1663700" cy="19018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02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8496944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POZOR</a:t>
            </a:r>
          </a:p>
          <a:p>
            <a:r>
              <a:rPr lang="cs-CZ" sz="3200" b="1" dirty="0" smtClean="0">
                <a:solidFill>
                  <a:srgbClr val="002060"/>
                </a:solidFill>
              </a:rPr>
              <a:t>Zakončení na </a:t>
            </a:r>
            <a:r>
              <a:rPr lang="cs-CZ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cs-CZ" sz="3200" b="1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</a:t>
            </a:r>
            <a:r>
              <a:rPr lang="cs-CZ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 smtClean="0">
                <a:solidFill>
                  <a:srgbClr val="002060"/>
                </a:solidFill>
              </a:rPr>
              <a:t>v </a:t>
            </a:r>
            <a:r>
              <a:rPr lang="cs-CZ" sz="3200" b="1" u="sng" dirty="0" smtClean="0">
                <a:solidFill>
                  <a:srgbClr val="002060"/>
                </a:solidFill>
              </a:rPr>
              <a:t>7. pádě množného čísla </a:t>
            </a:r>
            <a:br>
              <a:rPr lang="cs-CZ" sz="3200" b="1" u="sng" dirty="0" smtClean="0">
                <a:solidFill>
                  <a:srgbClr val="002060"/>
                </a:solidFill>
              </a:rPr>
            </a:br>
            <a:r>
              <a:rPr lang="cs-CZ" sz="3200" b="1" u="sng" dirty="0" smtClean="0">
                <a:solidFill>
                  <a:srgbClr val="002060"/>
                </a:solidFill>
              </a:rPr>
              <a:t>u zdrobnělin</a:t>
            </a:r>
            <a:endParaRPr lang="en-US" sz="3200" b="1" u="sng" dirty="0">
              <a:solidFill>
                <a:srgbClr val="00206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2420888"/>
            <a:ext cx="849694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3600" i="1" dirty="0" smtClean="0">
                <a:solidFill>
                  <a:srgbClr val="002060"/>
                </a:solidFill>
              </a:rPr>
              <a:t>Roztomilá holčička s </a:t>
            </a:r>
            <a:r>
              <a:rPr lang="cs-CZ" sz="3600" b="1" i="1" dirty="0" smtClean="0">
                <a:solidFill>
                  <a:srgbClr val="002060"/>
                </a:solidFill>
              </a:rPr>
              <a:t>modrý</a:t>
            </a:r>
            <a:r>
              <a:rPr lang="cs-CZ" sz="3600" b="1" i="1" dirty="0" smtClean="0">
                <a:solidFill>
                  <a:srgbClr val="FF0000"/>
                </a:solidFill>
              </a:rPr>
              <a:t>ma</a:t>
            </a:r>
            <a:r>
              <a:rPr lang="cs-CZ" sz="3600" b="1" i="1" dirty="0" smtClean="0">
                <a:solidFill>
                  <a:srgbClr val="002060"/>
                </a:solidFill>
              </a:rPr>
              <a:t> očka</a:t>
            </a:r>
            <a:r>
              <a:rPr lang="cs-CZ" sz="3600" b="1" i="1" dirty="0" smtClean="0">
                <a:solidFill>
                  <a:srgbClr val="FF0000"/>
                </a:solidFill>
              </a:rPr>
              <a:t>ma </a:t>
            </a:r>
            <a:r>
              <a:rPr lang="cs-CZ" sz="3600" b="1" i="1" dirty="0" smtClean="0">
                <a:solidFill>
                  <a:srgbClr val="002060"/>
                </a:solidFill>
              </a:rPr>
              <a:t>(očička</a:t>
            </a:r>
            <a:r>
              <a:rPr lang="cs-CZ" sz="3600" b="1" i="1" dirty="0" smtClean="0">
                <a:solidFill>
                  <a:srgbClr val="FF0000"/>
                </a:solidFill>
              </a:rPr>
              <a:t>ma</a:t>
            </a:r>
            <a:r>
              <a:rPr lang="cs-CZ" sz="3600" b="1" i="1" dirty="0" smtClean="0">
                <a:solidFill>
                  <a:srgbClr val="002060"/>
                </a:solidFill>
              </a:rPr>
              <a:t>).</a:t>
            </a:r>
          </a:p>
          <a:p>
            <a:pPr>
              <a:spcAft>
                <a:spcPts val="600"/>
              </a:spcAft>
            </a:pPr>
            <a:r>
              <a:rPr lang="cs-CZ" sz="3600" i="1" dirty="0" smtClean="0">
                <a:solidFill>
                  <a:srgbClr val="002060"/>
                </a:solidFill>
              </a:rPr>
              <a:t>Miminko s </a:t>
            </a:r>
            <a:r>
              <a:rPr lang="cs-CZ" sz="3600" b="1" i="1" dirty="0" smtClean="0">
                <a:solidFill>
                  <a:srgbClr val="002060"/>
                </a:solidFill>
              </a:rPr>
              <a:t>malý</a:t>
            </a:r>
            <a:r>
              <a:rPr lang="cs-CZ" sz="3600" b="1" i="1" dirty="0" smtClean="0">
                <a:solidFill>
                  <a:srgbClr val="FF0000"/>
                </a:solidFill>
              </a:rPr>
              <a:t>ma</a:t>
            </a:r>
            <a:r>
              <a:rPr lang="cs-CZ" sz="3600" b="1" i="1" dirty="0" smtClean="0">
                <a:solidFill>
                  <a:srgbClr val="002060"/>
                </a:solidFill>
              </a:rPr>
              <a:t> ručka</a:t>
            </a:r>
            <a:r>
              <a:rPr lang="cs-CZ" sz="3600" b="1" i="1" dirty="0" smtClean="0">
                <a:solidFill>
                  <a:srgbClr val="FF0000"/>
                </a:solidFill>
              </a:rPr>
              <a:t>ma</a:t>
            </a:r>
            <a:r>
              <a:rPr lang="cs-CZ" sz="3600" b="1" i="1" dirty="0" smtClean="0">
                <a:solidFill>
                  <a:srgbClr val="002060"/>
                </a:solidFill>
              </a:rPr>
              <a:t> (ručička</a:t>
            </a:r>
            <a:r>
              <a:rPr lang="cs-CZ" sz="3600" b="1" i="1" dirty="0" smtClean="0">
                <a:solidFill>
                  <a:srgbClr val="FF0000"/>
                </a:solidFill>
              </a:rPr>
              <a:t>ma</a:t>
            </a:r>
            <a:r>
              <a:rPr lang="cs-CZ" sz="3600" b="1" i="1" dirty="0" smtClean="0">
                <a:solidFill>
                  <a:srgbClr val="002060"/>
                </a:solidFill>
              </a:rPr>
              <a:t>).</a:t>
            </a:r>
          </a:p>
          <a:p>
            <a:pPr>
              <a:spcAft>
                <a:spcPts val="600"/>
              </a:spcAft>
            </a:pPr>
            <a:r>
              <a:rPr lang="cs-CZ" sz="3600" i="1" dirty="0" smtClean="0">
                <a:solidFill>
                  <a:srgbClr val="002060"/>
                </a:solidFill>
              </a:rPr>
              <a:t>Chlapec s </a:t>
            </a:r>
            <a:r>
              <a:rPr lang="cs-CZ" sz="3600" b="1" i="1" dirty="0" smtClean="0">
                <a:solidFill>
                  <a:srgbClr val="002060"/>
                </a:solidFill>
              </a:rPr>
              <a:t>holý</a:t>
            </a:r>
            <a:r>
              <a:rPr lang="cs-CZ" sz="3600" b="1" i="1" dirty="0" smtClean="0">
                <a:solidFill>
                  <a:srgbClr val="FF0000"/>
                </a:solidFill>
              </a:rPr>
              <a:t>ma</a:t>
            </a:r>
            <a:r>
              <a:rPr lang="cs-CZ" sz="3600" b="1" i="1" dirty="0" smtClean="0">
                <a:solidFill>
                  <a:srgbClr val="002060"/>
                </a:solidFill>
              </a:rPr>
              <a:t> nožka</a:t>
            </a:r>
            <a:r>
              <a:rPr lang="cs-CZ" sz="3600" b="1" i="1" dirty="0" smtClean="0">
                <a:solidFill>
                  <a:srgbClr val="FF0000"/>
                </a:solidFill>
              </a:rPr>
              <a:t>ma</a:t>
            </a:r>
            <a:r>
              <a:rPr lang="cs-CZ" sz="3600" b="1" i="1" dirty="0" smtClean="0">
                <a:solidFill>
                  <a:srgbClr val="002060"/>
                </a:solidFill>
              </a:rPr>
              <a:t> (nožička</a:t>
            </a:r>
            <a:r>
              <a:rPr lang="cs-CZ" sz="3600" b="1" i="1" dirty="0" smtClean="0">
                <a:solidFill>
                  <a:srgbClr val="FF0000"/>
                </a:solidFill>
              </a:rPr>
              <a:t>ma</a:t>
            </a:r>
            <a:r>
              <a:rPr lang="cs-CZ" sz="3600" b="1" i="1" dirty="0" smtClean="0">
                <a:solidFill>
                  <a:srgbClr val="002060"/>
                </a:solidFill>
              </a:rPr>
              <a:t>).</a:t>
            </a:r>
            <a:endParaRPr lang="en-US" sz="3600" b="1" i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Bohi\AppData\Local\Microsoft\Windows\Temporary Internet Files\Content.IE5\FIU90GH8\MP90044830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114" y="5013176"/>
            <a:ext cx="2519772" cy="16798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6796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77764" y="1358654"/>
            <a:ext cx="316835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002060"/>
                </a:solidFill>
              </a:rPr>
              <a:t>Mít unavené 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oči</a:t>
            </a:r>
            <a:r>
              <a:rPr lang="cs-CZ" sz="2800" dirty="0" smtClean="0">
                <a:solidFill>
                  <a:srgbClr val="002060"/>
                </a:solidFill>
              </a:rPr>
              <a:t>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44008" y="1438186"/>
            <a:ext cx="4248472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002060"/>
                </a:solidFill>
              </a:rPr>
              <a:t>Polévka s mastnými 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oky</a:t>
            </a:r>
            <a:r>
              <a:rPr lang="cs-CZ" sz="2800" dirty="0" smtClean="0">
                <a:solidFill>
                  <a:srgbClr val="002060"/>
                </a:solidFill>
              </a:rPr>
              <a:t>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62388" y="3521115"/>
            <a:ext cx="4248472" cy="5539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002060"/>
                </a:solidFill>
              </a:rPr>
              <a:t>Stůl s 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dřevěnými nohami</a:t>
            </a:r>
            <a:r>
              <a:rPr lang="cs-CZ" sz="3000" dirty="0" smtClean="0">
                <a:solidFill>
                  <a:srgbClr val="002060"/>
                </a:solidFill>
              </a:rPr>
              <a:t>.</a:t>
            </a:r>
            <a:endParaRPr lang="en-US" sz="3000" dirty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5513" y="3568676"/>
            <a:ext cx="3744416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002060"/>
                </a:solidFill>
              </a:rPr>
              <a:t>Pavouk s 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chlupatýma </a:t>
            </a:r>
          </a:p>
          <a:p>
            <a:pPr algn="ctr"/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nohama</a:t>
            </a:r>
            <a:r>
              <a:rPr lang="cs-CZ" sz="2800" dirty="0" smtClean="0">
                <a:solidFill>
                  <a:srgbClr val="002060"/>
                </a:solidFill>
              </a:rPr>
              <a:t>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716016" y="5759554"/>
            <a:ext cx="4176464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002060"/>
                </a:solidFill>
              </a:rPr>
              <a:t>Hrnec s 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malými uchy</a:t>
            </a:r>
            <a:r>
              <a:rPr lang="cs-CZ" sz="2800" dirty="0" smtClean="0">
                <a:solidFill>
                  <a:srgbClr val="002060"/>
                </a:solidFill>
              </a:rPr>
              <a:t>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4208" y="5480775"/>
            <a:ext cx="2863616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002060"/>
                </a:solidFill>
              </a:rPr>
              <a:t>Oslík s 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dlouhýma ušima</a:t>
            </a:r>
            <a:r>
              <a:rPr lang="cs-CZ" sz="2800" dirty="0" smtClean="0">
                <a:solidFill>
                  <a:srgbClr val="002060"/>
                </a:solidFill>
              </a:rPr>
              <a:t>.</a:t>
            </a: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Bohi\AppData\Local\Microsoft\Windows\Temporary Internet Files\Content.IE5\3PXPM0C1\MC90042806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45" y="227162"/>
            <a:ext cx="1154139" cy="10559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Bohi\AppData\Local\Microsoft\Windows\Temporary Internet Files\Content.IE5\3PXPM0C1\MC90029899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601" y="75669"/>
            <a:ext cx="1935285" cy="1358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Bohi\AppData\Local\Microsoft\Windows\Temporary Internet Files\Content.IE5\7W9MQQ2K\MP90040152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45" y="2161284"/>
            <a:ext cx="1806994" cy="1204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Bohi\AppData\Local\Microsoft\Windows\Temporary Internet Files\Content.IE5\N3QWS3CI\MP900341474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116947"/>
            <a:ext cx="1869008" cy="13332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Bohi\AppData\Local\Microsoft\Windows\Temporary Internet Files\Content.IE5\3PXPM0C1\MC90042604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740404"/>
            <a:ext cx="1428750" cy="1841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Bohi\AppData\Local\Microsoft\Windows\Temporary Internet Files\Content.IE5\7W9MQQ2K\MC90039800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218694"/>
            <a:ext cx="1448396" cy="14168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563169" y="216918"/>
            <a:ext cx="3240361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2060"/>
                </a:solidFill>
              </a:rPr>
              <a:t>o</a:t>
            </a:r>
            <a:r>
              <a:rPr lang="cs-CZ" sz="3200" b="1" dirty="0" smtClean="0">
                <a:solidFill>
                  <a:srgbClr val="002060"/>
                </a:solidFill>
              </a:rPr>
              <a:t>soba, zvíře X věc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600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332656"/>
            <a:ext cx="8496944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2060"/>
                </a:solidFill>
              </a:rPr>
              <a:t>2</a:t>
            </a:r>
            <a:r>
              <a:rPr lang="cs-CZ" sz="3200" b="1" dirty="0" smtClean="0">
                <a:solidFill>
                  <a:srgbClr val="002060"/>
                </a:solidFill>
              </a:rPr>
              <a:t>. </a:t>
            </a:r>
            <a:r>
              <a:rPr lang="cs-CZ" sz="3200" b="1" dirty="0">
                <a:solidFill>
                  <a:srgbClr val="002060"/>
                </a:solidFill>
              </a:rPr>
              <a:t>N</a:t>
            </a:r>
            <a:r>
              <a:rPr lang="cs-CZ" sz="3200" b="1" dirty="0" smtClean="0">
                <a:solidFill>
                  <a:srgbClr val="002060"/>
                </a:solidFill>
              </a:rPr>
              <a:t>epravidelnosti vzoru píseň a kost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124744"/>
            <a:ext cx="8496944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Některá podstatná jména </a:t>
            </a:r>
            <a:r>
              <a:rPr lang="cs-CZ" sz="28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kolísají mezi vzory píseň a kost</a:t>
            </a:r>
            <a:r>
              <a:rPr lang="cs-CZ" sz="2800" dirty="0" smtClean="0">
                <a:solidFill>
                  <a:srgbClr val="002060"/>
                </a:solidFill>
              </a:rPr>
              <a:t>. </a:t>
            </a:r>
            <a:r>
              <a:rPr lang="cs-CZ" sz="2800" u="sng" dirty="0" smtClean="0">
                <a:solidFill>
                  <a:srgbClr val="002060"/>
                </a:solidFill>
              </a:rPr>
              <a:t>V některém pádě je vzoru kost, v jiném zase podle vzoru píseň, či podle obou vzorů.</a:t>
            </a:r>
            <a:endParaRPr lang="en-US" sz="2800" u="sng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420" y="3717032"/>
            <a:ext cx="849694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002060"/>
                </a:solidFill>
              </a:rPr>
              <a:t>– všechna jména zakončená na </a:t>
            </a:r>
            <a:r>
              <a:rPr lang="cs-CZ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3200" b="1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</a:t>
            </a:r>
            <a:endParaRPr lang="en-US" sz="32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4282757"/>
            <a:ext cx="8496944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i="1" dirty="0" smtClean="0">
                <a:solidFill>
                  <a:srgbClr val="002060"/>
                </a:solidFill>
              </a:rPr>
              <a:t>- radost, moudrost, starost, vymoženost, hrdost, chrabrost, ušlechtilost, </a:t>
            </a:r>
            <a:endParaRPr lang="en-US" sz="3200" i="1" dirty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6800" y="5359975"/>
            <a:ext cx="849694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002060"/>
                </a:solidFill>
              </a:rPr>
              <a:t>- </a:t>
            </a:r>
            <a:r>
              <a:rPr lang="cs-CZ" sz="3200" dirty="0" err="1">
                <a:solidFill>
                  <a:srgbClr val="002060"/>
                </a:solidFill>
              </a:rPr>
              <a:t>p</a:t>
            </a:r>
            <a:r>
              <a:rPr lang="cs-CZ" sz="3200" dirty="0" err="1" smtClean="0">
                <a:solidFill>
                  <a:srgbClr val="002060"/>
                </a:solidFill>
              </a:rPr>
              <a:t>ostatná</a:t>
            </a:r>
            <a:r>
              <a:rPr lang="cs-CZ" sz="3200" dirty="0" smtClean="0">
                <a:solidFill>
                  <a:srgbClr val="002060"/>
                </a:solidFill>
              </a:rPr>
              <a:t> jména </a:t>
            </a:r>
            <a:r>
              <a:rPr lang="cs-CZ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řeč</a:t>
            </a:r>
            <a:r>
              <a:rPr lang="cs-CZ" sz="3200" dirty="0" smtClean="0">
                <a:solidFill>
                  <a:srgbClr val="002060"/>
                </a:solidFill>
              </a:rPr>
              <a:t> a </a:t>
            </a:r>
            <a:r>
              <a:rPr lang="cs-CZ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věc</a:t>
            </a:r>
            <a:endParaRPr lang="en-US" sz="32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00212" y="3077794"/>
            <a:ext cx="288032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vzor </a:t>
            </a:r>
            <a:r>
              <a:rPr lang="cs-CZ" sz="32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 </a:t>
            </a:r>
          </a:p>
        </p:txBody>
      </p:sp>
    </p:spTree>
    <p:extLst>
      <p:ext uri="{BB962C8B-B14F-4D97-AF65-F5344CB8AC3E}">
        <p14:creationId xmlns="" xmlns:p14="http://schemas.microsoft.com/office/powerpoint/2010/main" val="328675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81584" y="1430264"/>
            <a:ext cx="204385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3. p. č. mn.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1584" y="3444050"/>
            <a:ext cx="205816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6.p. č. mn.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36948" y="4763627"/>
            <a:ext cx="2002804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7.p. č. mn.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36900" y="1417992"/>
            <a:ext cx="2034840" cy="1077218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m</a:t>
            </a:r>
            <a:r>
              <a:rPr lang="cs-CZ" sz="3200" b="1" dirty="0" smtClean="0">
                <a:solidFill>
                  <a:srgbClr val="FF0000"/>
                </a:solidFill>
              </a:rPr>
              <a:t>yším 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(písním)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555776" y="3491984"/>
            <a:ext cx="2034840" cy="1077218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(o) myších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(písních)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576116" y="4776512"/>
            <a:ext cx="2034840" cy="1077218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m</a:t>
            </a:r>
            <a:r>
              <a:rPr lang="cs-CZ" sz="3200" b="1" dirty="0" smtClean="0">
                <a:solidFill>
                  <a:srgbClr val="FF0000"/>
                </a:solidFill>
              </a:rPr>
              <a:t>yšmi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(kostmi)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783460" y="1430264"/>
            <a:ext cx="1955676" cy="1077218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n</a:t>
            </a:r>
            <a:r>
              <a:rPr lang="cs-CZ" sz="3200" b="1" dirty="0" smtClean="0">
                <a:solidFill>
                  <a:srgbClr val="FF0000"/>
                </a:solidFill>
              </a:rPr>
              <a:t>ocím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(písním)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789264" y="3497715"/>
            <a:ext cx="1942976" cy="1077218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(o) nocích 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(písních)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802336" y="4775125"/>
            <a:ext cx="1942976" cy="1077218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n</a:t>
            </a:r>
            <a:r>
              <a:rPr lang="cs-CZ" sz="3200" b="1" dirty="0" smtClean="0">
                <a:solidFill>
                  <a:srgbClr val="FF0000"/>
                </a:solidFill>
              </a:rPr>
              <a:t>ocemi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(písněmi)</a:t>
            </a:r>
            <a:endParaRPr lang="en-US" b="1" dirty="0">
              <a:solidFill>
                <a:srgbClr val="002060"/>
              </a:solidFill>
            </a:endParaRPr>
          </a:p>
        </p:txBody>
      </p:sp>
      <p:grpSp>
        <p:nvGrpSpPr>
          <p:cNvPr id="8" name="Skupina 7"/>
          <p:cNvGrpSpPr/>
          <p:nvPr/>
        </p:nvGrpSpPr>
        <p:grpSpPr>
          <a:xfrm>
            <a:off x="107504" y="159569"/>
            <a:ext cx="8928992" cy="1189773"/>
            <a:chOff x="121816" y="738282"/>
            <a:chExt cx="8928992" cy="1189773"/>
          </a:xfrm>
        </p:grpSpPr>
        <p:sp>
          <p:nvSpPr>
            <p:cNvPr id="2" name="TextovéPole 1"/>
            <p:cNvSpPr txBox="1"/>
            <p:nvPr/>
          </p:nvSpPr>
          <p:spPr>
            <a:xfrm>
              <a:off x="121816" y="738282"/>
              <a:ext cx="2217936" cy="52322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cs-CZ" sz="2800" dirty="0" smtClean="0">
                  <a:solidFill>
                    <a:srgbClr val="002060"/>
                  </a:solidFill>
                </a:rPr>
                <a:t>1. p. č. j. </a:t>
              </a:r>
              <a:r>
                <a:rPr lang="cs-CZ" sz="2600" b="1" dirty="0" smtClean="0">
                  <a:solidFill>
                    <a:srgbClr val="002060"/>
                  </a:solidFill>
                </a:rPr>
                <a:t>kost</a:t>
              </a:r>
              <a:endParaRPr lang="en-US" sz="2600" b="1" dirty="0">
                <a:solidFill>
                  <a:srgbClr val="002060"/>
                </a:solidFill>
              </a:endParaRPr>
            </a:p>
          </p:txBody>
        </p:sp>
        <p:sp>
          <p:nvSpPr>
            <p:cNvPr id="3" name="TextovéPole 2"/>
            <p:cNvSpPr txBox="1"/>
            <p:nvPr/>
          </p:nvSpPr>
          <p:spPr>
            <a:xfrm>
              <a:off x="121816" y="1265704"/>
              <a:ext cx="2217936" cy="52322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cs-CZ" sz="2800" dirty="0" smtClean="0">
                  <a:solidFill>
                    <a:srgbClr val="002060"/>
                  </a:solidFill>
                </a:rPr>
                <a:t>2. p. č. j. </a:t>
              </a:r>
              <a:r>
                <a:rPr lang="cs-CZ" sz="2600" b="1" dirty="0" smtClean="0">
                  <a:solidFill>
                    <a:srgbClr val="002060"/>
                  </a:solidFill>
                </a:rPr>
                <a:t>kost</a:t>
              </a:r>
              <a:endParaRPr lang="en-US" sz="2600" dirty="0">
                <a:solidFill>
                  <a:srgbClr val="002060"/>
                </a:solidFill>
              </a:endParaRP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2555776" y="752774"/>
              <a:ext cx="2034840" cy="58477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3200" b="1" dirty="0" smtClean="0">
                  <a:solidFill>
                    <a:srgbClr val="FF0000"/>
                  </a:solidFill>
                </a:rPr>
                <a:t>myš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2555776" y="1337549"/>
              <a:ext cx="2034840" cy="58477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3200" b="1" dirty="0" smtClean="0">
                  <a:solidFill>
                    <a:srgbClr val="FF0000"/>
                  </a:solidFill>
                </a:rPr>
                <a:t>(bez) myši 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4788024" y="754456"/>
              <a:ext cx="1944216" cy="58477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3200" b="1" dirty="0" smtClean="0">
                  <a:solidFill>
                    <a:srgbClr val="FF0000"/>
                  </a:solidFill>
                </a:rPr>
                <a:t>noc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4789264" y="1343280"/>
              <a:ext cx="1942976" cy="58477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3200" b="1" dirty="0" smtClean="0">
                  <a:solidFill>
                    <a:srgbClr val="FF0000"/>
                  </a:solidFill>
                </a:rPr>
                <a:t>(bez) noci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6953448" y="754455"/>
              <a:ext cx="2097360" cy="58477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3200" b="1" dirty="0" smtClean="0">
                  <a:solidFill>
                    <a:srgbClr val="FF0000"/>
                  </a:solidFill>
                </a:rPr>
                <a:t>nemoc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6953448" y="1334681"/>
              <a:ext cx="2097360" cy="58477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3200" b="1" dirty="0" smtClean="0">
                  <a:solidFill>
                    <a:srgbClr val="FF0000"/>
                  </a:solidFill>
                </a:rPr>
                <a:t>nemoci</a:t>
              </a:r>
            </a:p>
          </p:txBody>
        </p:sp>
      </p:grpSp>
      <p:sp>
        <p:nvSpPr>
          <p:cNvPr id="22" name="TextovéPole 21"/>
          <p:cNvSpPr txBox="1"/>
          <p:nvPr/>
        </p:nvSpPr>
        <p:spPr>
          <a:xfrm>
            <a:off x="6934572" y="1430264"/>
            <a:ext cx="2101924" cy="206210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n</a:t>
            </a:r>
            <a:r>
              <a:rPr lang="cs-CZ" sz="3200" b="1" dirty="0" smtClean="0">
                <a:solidFill>
                  <a:srgbClr val="FF0000"/>
                </a:solidFill>
              </a:rPr>
              <a:t>emocím nemocem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(písním i kostem)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934572" y="3497715"/>
            <a:ext cx="2101924" cy="1077218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n</a:t>
            </a:r>
            <a:r>
              <a:rPr lang="cs-CZ" sz="3200" b="1" dirty="0" smtClean="0">
                <a:solidFill>
                  <a:srgbClr val="FF0000"/>
                </a:solidFill>
              </a:rPr>
              <a:t>emocích,</a:t>
            </a: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nemocech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6953448" y="4776512"/>
            <a:ext cx="2083048" cy="1077218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n</a:t>
            </a:r>
            <a:r>
              <a:rPr lang="cs-CZ" sz="3200" b="1" dirty="0" smtClean="0">
                <a:solidFill>
                  <a:srgbClr val="FF0000"/>
                </a:solidFill>
              </a:rPr>
              <a:t>emocemi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(písněmi)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541464" y="204838"/>
            <a:ext cx="6495032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576116" y="1445653"/>
            <a:ext cx="199562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4824028" y="1445653"/>
            <a:ext cx="192990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6934572" y="1448769"/>
            <a:ext cx="2101924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555776" y="3513104"/>
            <a:ext cx="2055180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788024" y="3513104"/>
            <a:ext cx="192990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953448" y="3513104"/>
            <a:ext cx="2083048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2541464" y="789613"/>
            <a:ext cx="6495032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2593932" y="4801897"/>
            <a:ext cx="201702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4802336" y="4801897"/>
            <a:ext cx="192990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6953448" y="4801897"/>
            <a:ext cx="2083048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974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2" grpId="1" animBg="1"/>
      <p:bldP spid="34" grpId="0" animBg="1"/>
      <p:bldP spid="35" grpId="0" animBg="1"/>
      <p:bldP spid="36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921</Words>
  <Application>Microsoft Office PowerPoint</Application>
  <PresentationFormat>Předvádění na obrazovce (4:3)</PresentationFormat>
  <Paragraphs>269</Paragraphs>
  <Slides>20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Snímek 1</vt:lpstr>
      <vt:lpstr>Snímek 2</vt:lpstr>
      <vt:lpstr>Nepravidelnosti podstatných jmen 1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Bohi</dc:creator>
  <cp:lastModifiedBy>Petra</cp:lastModifiedBy>
  <cp:revision>50</cp:revision>
  <dcterms:created xsi:type="dcterms:W3CDTF">2014-02-20T20:47:06Z</dcterms:created>
  <dcterms:modified xsi:type="dcterms:W3CDTF">2014-02-24T18:59:35Z</dcterms:modified>
</cp:coreProperties>
</file>