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02" r:id="rId4"/>
    <p:sldId id="303" r:id="rId5"/>
    <p:sldId id="282" r:id="rId6"/>
    <p:sldId id="297" r:id="rId7"/>
    <p:sldId id="299" r:id="rId8"/>
    <p:sldId id="298" r:id="rId9"/>
    <p:sldId id="304" r:id="rId10"/>
    <p:sldId id="305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5B"/>
    <a:srgbClr val="FFC000"/>
    <a:srgbClr val="FFCC00"/>
    <a:srgbClr val="29C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1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8284C-9DDB-4679-B700-583A32333A3E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A1BAF-C50A-4217-92BF-E85CD0672E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720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34D8-5520-4967-BDE6-50D906740C8E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DC30F-BB91-4011-A1B6-F0FE0BF77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63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47.png"/><Relationship Id="rId7" Type="http://schemas.openxmlformats.org/officeDocument/2006/relationships/image" Target="../media/image59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9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467544" y="4468240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objem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467544" y="2065363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467544" y="2060848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467544" y="4706961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03648" y="32724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?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212436"/>
            <a:ext cx="13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r = </a:t>
            </a:r>
            <a:r>
              <a:rPr lang="cs-CZ" sz="2400" dirty="0" smtClean="0">
                <a:solidFill>
                  <a:srgbClr val="FF0000"/>
                </a:solidFill>
              </a:rPr>
              <a:t>4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5: </a:t>
            </a:r>
            <a:r>
              <a:rPr lang="cs-CZ" sz="2800" dirty="0" smtClean="0"/>
              <a:t>Urči objem válce, </a:t>
            </a:r>
            <a:r>
              <a:rPr lang="cs-CZ" sz="2800" dirty="0"/>
              <a:t>jestliže </a:t>
            </a:r>
            <a:r>
              <a:rPr lang="cs-CZ" sz="2800" dirty="0" smtClean="0"/>
              <a:t>znáš jeho povrch </a:t>
            </a:r>
          </a:p>
          <a:p>
            <a:r>
              <a:rPr lang="cs-CZ" sz="2800" dirty="0" smtClean="0"/>
              <a:t>S = 1252 cm</a:t>
            </a:r>
            <a:r>
              <a:rPr lang="cs-CZ" sz="2800" baseline="30000" dirty="0" smtClean="0"/>
              <a:t>2</a:t>
            </a:r>
            <a:r>
              <a:rPr lang="cs-CZ" sz="2800" dirty="0" smtClean="0"/>
              <a:t> a poloměr válce r </a:t>
            </a:r>
            <a:r>
              <a:rPr lang="cs-CZ" sz="2800" dirty="0"/>
              <a:t>= 4</a:t>
            </a:r>
            <a:r>
              <a:rPr lang="cs-CZ" sz="2800" dirty="0" smtClean="0"/>
              <a:t>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467544" y="2299569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439652" y="2299569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439652" y="4690531"/>
            <a:ext cx="972108" cy="164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915816" y="1844824"/>
                <a:ext cx="15153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4 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844824"/>
                <a:ext cx="1515351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2862302" y="2708920"/>
                <a:ext cx="15500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302" y="2708920"/>
                <a:ext cx="155004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2843808" y="4005064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2843808" y="2276872"/>
                <a:ext cx="223224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latin typeface="Cambria Math"/>
                        </a:rPr>
                        <m:t>1252 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276872"/>
                <a:ext cx="2232248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2896733" y="3140968"/>
                <a:ext cx="13969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?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733" y="3140968"/>
                <a:ext cx="1396921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10991" y="6237312"/>
                <a:ext cx="37753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𝑂𝑏𝑗𝑒𝑚</m:t>
                      </m:r>
                      <m:r>
                        <a:rPr lang="cs-CZ" sz="2400" b="0" i="1" dirty="0" smtClean="0">
                          <a:latin typeface="Cambria Math"/>
                        </a:rPr>
                        <m:t>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400" b="0" i="1" dirty="0" smtClean="0">
                          <a:latin typeface="Cambria Math"/>
                        </a:rPr>
                        <m:t>á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400" i="1" dirty="0" smtClean="0">
                          <a:latin typeface="Cambria Math"/>
                        </a:rPr>
                        <m:t> </m:t>
                      </m:r>
                      <m:r>
                        <a:rPr lang="cs-CZ" sz="2400" i="1" dirty="0" smtClean="0">
                          <a:latin typeface="Cambria Math"/>
                        </a:rPr>
                        <m:t>𝑗𝑒</m:t>
                      </m:r>
                      <m:r>
                        <a:rPr lang="cs-CZ" sz="2400" b="0" i="1" dirty="0" smtClean="0">
                          <a:latin typeface="Cambria Math"/>
                        </a:rPr>
                        <m:t> </m:t>
                      </m:r>
                      <m:r>
                        <a:rPr lang="cs-CZ" sz="2400" i="1" dirty="0">
                          <a:latin typeface="Cambria Math"/>
                          <a:ea typeface="Cambria Math"/>
                        </a:rPr>
                        <m:t>2303 </m:t>
                      </m:r>
                      <m:r>
                        <a:rPr lang="cs-CZ" sz="2400" i="1" dirty="0">
                          <a:latin typeface="Cambria Math"/>
                          <a:ea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 dirty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4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91" y="6237312"/>
                <a:ext cx="3775393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98648" y="2724973"/>
            <a:ext cx="1841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S = 1252 cm</a:t>
            </a:r>
            <a:r>
              <a:rPr lang="cs-CZ" sz="2400" baseline="30000" dirty="0" smtClean="0">
                <a:solidFill>
                  <a:srgbClr val="FF0000"/>
                </a:solidFill>
              </a:rPr>
              <a:t>2</a:t>
            </a:r>
            <a:endParaRPr lang="cs-CZ" sz="24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6444208" y="3133925"/>
                <a:ext cx="15244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sz="2400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133925"/>
                <a:ext cx="152445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6372200" y="1558681"/>
                <a:ext cx="2232248" cy="453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𝑆𝑝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𝑆𝑝𝑙</m:t>
                      </m:r>
                    </m:oMath>
                  </m:oMathPara>
                </a14:m>
                <a:endParaRPr lang="cs-CZ" sz="24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1558681"/>
                <a:ext cx="2232248" cy="453137"/>
              </a:xfrm>
              <a:prstGeom prst="rect">
                <a:avLst/>
              </a:prstGeom>
              <a:blipFill rotWithShape="1">
                <a:blip r:embed="rId8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339620" y="2060848"/>
                <a:ext cx="1649338" cy="453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r>
                        <a:rPr lang="el-GR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2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620" y="2060848"/>
                <a:ext cx="1649338" cy="453137"/>
              </a:xfrm>
              <a:prstGeom prst="rect">
                <a:avLst/>
              </a:prstGeom>
              <a:blipFill rotWithShape="1">
                <a:blip r:embed="rId9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417822" y="2564904"/>
                <a:ext cx="18265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𝑝𝑙</m:t>
                      </m:r>
                      <m:r>
                        <a:rPr lang="cs-CZ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 2</m:t>
                      </m:r>
                      <m:r>
                        <a:rPr lang="el-GR" sz="24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r>
                        <a:rPr lang="cs-CZ" sz="2400" i="1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𝑟𝑣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822" y="2564904"/>
                <a:ext cx="1826586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ovéPole 34"/>
              <p:cNvSpPr txBox="1"/>
              <p:nvPr/>
            </p:nvSpPr>
            <p:spPr>
              <a:xfrm>
                <a:off x="2915816" y="3595590"/>
                <a:ext cx="15658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?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3595590"/>
                <a:ext cx="1565878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2896731" y="4095533"/>
                <a:ext cx="3115429" cy="460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err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>
                        <a:rPr lang="el-GR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i="1" baseline="30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i="1" dirty="0">
                          <a:latin typeface="Cambria Math"/>
                        </a:rPr>
                        <m:t>=50,24 </m:t>
                      </m:r>
                      <m:r>
                        <a:rPr lang="cs-CZ" sz="2400" i="1" dirty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731" y="4095533"/>
                <a:ext cx="3115429" cy="460575"/>
              </a:xfrm>
              <a:prstGeom prst="rect">
                <a:avLst/>
              </a:prstGeom>
              <a:blipFill rotWithShape="1">
                <a:blip r:embed="rId12"/>
                <a:stretch>
                  <a:fillRect l="-391" b="-16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2901979" y="4556108"/>
                <a:ext cx="2038219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𝑆𝑝</m:t>
                      </m:r>
                    </m:oMath>
                  </m:oMathPara>
                </a14:m>
                <a:endParaRPr lang="cs-CZ" sz="2400" baseline="3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979" y="4556108"/>
                <a:ext cx="2038219" cy="490199"/>
              </a:xfrm>
              <a:prstGeom prst="rect">
                <a:avLst/>
              </a:prstGeom>
              <a:blipFill rotWithShape="1">
                <a:blip r:embed="rId13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2699792" y="4945683"/>
                <a:ext cx="5616624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1252−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50,24=1151,52 </m:t>
                      </m:r>
                      <m:sSup>
                        <m:sSup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baseline="3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945683"/>
                <a:ext cx="5616624" cy="497637"/>
              </a:xfrm>
              <a:prstGeom prst="rect">
                <a:avLst/>
              </a:prstGeom>
              <a:blipFill rotWithShape="1">
                <a:blip r:embed="rId14"/>
                <a:stretch>
                  <a:fillRect b="-97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480357" y="5373216"/>
                <a:ext cx="4001337" cy="669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r>
                      <a:rPr lang="cs-CZ" sz="2400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cs-CZ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𝑝𝑙</m:t>
                            </m:r>
                          </m:sub>
                        </m:sSub>
                      </m:num>
                      <m:den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den>
                    </m:f>
                    <m:r>
                      <a:rPr lang="cs-CZ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1151,52</m:t>
                        </m:r>
                      </m:num>
                      <m:den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25,12</m:t>
                        </m:r>
                      </m:den>
                    </m:f>
                    <m:r>
                      <a:rPr lang="cs-CZ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=45,84 </m:t>
                    </m:r>
                    <m:r>
                      <a:rPr lang="cs-CZ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𝑐𝑚</m:t>
                    </m:r>
                  </m:oMath>
                </a14:m>
                <a:r>
                  <a:rPr lang="cs-CZ" sz="2400" baseline="-25000" dirty="0" smtClean="0">
                    <a:solidFill>
                      <a:schemeClr val="tx1"/>
                    </a:solidFill>
                  </a:rPr>
                  <a:t> </a:t>
                </a:r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7" y="5373216"/>
                <a:ext cx="4001337" cy="66986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5309652" y="5476774"/>
                <a:ext cx="28387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=3,14</m:t>
                      </m:r>
                      <m:sSup>
                        <m:sSupPr>
                          <m:ctrlPr>
                            <a:rPr lang="cs-CZ" sz="2400" i="1" dirty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  <m:sup>
                          <m:r>
                            <a:rPr lang="cs-CZ" sz="2400" i="1" dirty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45,84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652" y="5476774"/>
                <a:ext cx="2838790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5305472" y="5954642"/>
                <a:ext cx="2159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=2303 </m:t>
                      </m:r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472" y="5954642"/>
                <a:ext cx="2159629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36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7" grpId="0"/>
      <p:bldP spid="29" grpId="0"/>
      <p:bldP spid="34" grpId="0"/>
      <p:bldP spid="26" grpId="0"/>
      <p:bldP spid="30" grpId="0"/>
      <p:bldP spid="25" grpId="0"/>
      <p:bldP spid="31" grpId="0"/>
      <p:bldP spid="33" grpId="0"/>
      <p:bldP spid="35" grpId="0"/>
      <p:bldP spid="36" grpId="0"/>
      <p:bldP spid="38" grpId="0"/>
      <p:bldP spid="39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42-44.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7187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Objem válce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VY_32_INOVACE_23.16.EHL.MA.8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06. 04. 2014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9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5"/>
          <p:cNvSpPr/>
          <p:nvPr/>
        </p:nvSpPr>
        <p:spPr>
          <a:xfrm>
            <a:off x="669851" y="4617352"/>
            <a:ext cx="1956391" cy="489098"/>
          </a:xfrm>
          <a:custGeom>
            <a:avLst/>
            <a:gdLst>
              <a:gd name="connsiteX0" fmla="*/ 489098 w 1956391"/>
              <a:gd name="connsiteY0" fmla="*/ 0 h 489098"/>
              <a:gd name="connsiteX1" fmla="*/ 0 w 1956391"/>
              <a:gd name="connsiteY1" fmla="*/ 489098 h 489098"/>
              <a:gd name="connsiteX2" fmla="*/ 1488558 w 1956391"/>
              <a:gd name="connsiteY2" fmla="*/ 489098 h 489098"/>
              <a:gd name="connsiteX3" fmla="*/ 1956391 w 1956391"/>
              <a:gd name="connsiteY3" fmla="*/ 21266 h 489098"/>
              <a:gd name="connsiteX4" fmla="*/ 489098 w 1956391"/>
              <a:gd name="connsiteY4" fmla="*/ 0 h 48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6391" h="489098">
                <a:moveTo>
                  <a:pt x="489098" y="0"/>
                </a:moveTo>
                <a:lnTo>
                  <a:pt x="0" y="489098"/>
                </a:lnTo>
                <a:lnTo>
                  <a:pt x="1488558" y="489098"/>
                </a:lnTo>
                <a:lnTo>
                  <a:pt x="1956391" y="21266"/>
                </a:lnTo>
                <a:lnTo>
                  <a:pt x="489098" y="0"/>
                </a:lnTo>
                <a:close/>
              </a:path>
            </a:pathLst>
          </a:custGeom>
          <a:pattFill prst="weave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Volný tvar 14"/>
          <p:cNvSpPr/>
          <p:nvPr/>
        </p:nvSpPr>
        <p:spPr>
          <a:xfrm>
            <a:off x="3595786" y="4596086"/>
            <a:ext cx="1935126" cy="499731"/>
          </a:xfrm>
          <a:custGeom>
            <a:avLst/>
            <a:gdLst>
              <a:gd name="connsiteX0" fmla="*/ 0 w 1935126"/>
              <a:gd name="connsiteY0" fmla="*/ 499731 h 499731"/>
              <a:gd name="connsiteX1" fmla="*/ 1446028 w 1935126"/>
              <a:gd name="connsiteY1" fmla="*/ 478466 h 499731"/>
              <a:gd name="connsiteX2" fmla="*/ 1935126 w 1935126"/>
              <a:gd name="connsiteY2" fmla="*/ 0 h 499731"/>
              <a:gd name="connsiteX3" fmla="*/ 467833 w 1935126"/>
              <a:gd name="connsiteY3" fmla="*/ 0 h 499731"/>
              <a:gd name="connsiteX4" fmla="*/ 0 w 1935126"/>
              <a:gd name="connsiteY4" fmla="*/ 499731 h 49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5126" h="499731">
                <a:moveTo>
                  <a:pt x="0" y="499731"/>
                </a:moveTo>
                <a:lnTo>
                  <a:pt x="1446028" y="478466"/>
                </a:lnTo>
                <a:lnTo>
                  <a:pt x="1935126" y="0"/>
                </a:lnTo>
                <a:lnTo>
                  <a:pt x="467833" y="0"/>
                </a:lnTo>
                <a:lnTo>
                  <a:pt x="0" y="499731"/>
                </a:lnTo>
                <a:close/>
              </a:path>
            </a:pathLst>
          </a:custGeom>
          <a:pattFill prst="weave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07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Objemy těles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998437" y="4957578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a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Krychle 3"/>
          <p:cNvSpPr/>
          <p:nvPr/>
        </p:nvSpPr>
        <p:spPr>
          <a:xfrm>
            <a:off x="683568" y="3212976"/>
            <a:ext cx="1944216" cy="1872208"/>
          </a:xfrm>
          <a:prstGeom prst="cube">
            <a:avLst/>
          </a:prstGeom>
          <a:solidFill>
            <a:srgbClr val="FFC000">
              <a:alpha val="3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>
            <a:endCxn id="6" idx="0"/>
          </p:cNvCxnSpPr>
          <p:nvPr/>
        </p:nvCxnSpPr>
        <p:spPr>
          <a:xfrm>
            <a:off x="1137282" y="3234242"/>
            <a:ext cx="21667" cy="13831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Krychle 13"/>
          <p:cNvSpPr/>
          <p:nvPr/>
        </p:nvSpPr>
        <p:spPr>
          <a:xfrm>
            <a:off x="3563888" y="1412776"/>
            <a:ext cx="1944216" cy="3672408"/>
          </a:xfrm>
          <a:prstGeom prst="cube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17"/>
          <p:cNvCxnSpPr>
            <a:endCxn id="15" idx="3"/>
          </p:cNvCxnSpPr>
          <p:nvPr/>
        </p:nvCxnSpPr>
        <p:spPr>
          <a:xfrm>
            <a:off x="4052986" y="1412776"/>
            <a:ext cx="10633" cy="318331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Volný tvar 22"/>
          <p:cNvSpPr/>
          <p:nvPr/>
        </p:nvSpPr>
        <p:spPr>
          <a:xfrm>
            <a:off x="6655981" y="4659258"/>
            <a:ext cx="1605517" cy="425302"/>
          </a:xfrm>
          <a:custGeom>
            <a:avLst/>
            <a:gdLst>
              <a:gd name="connsiteX0" fmla="*/ 0 w 1605517"/>
              <a:gd name="connsiteY0" fmla="*/ 414669 h 425302"/>
              <a:gd name="connsiteX1" fmla="*/ 1605517 w 1605517"/>
              <a:gd name="connsiteY1" fmla="*/ 425302 h 425302"/>
              <a:gd name="connsiteX2" fmla="*/ 946298 w 1605517"/>
              <a:gd name="connsiteY2" fmla="*/ 0 h 425302"/>
              <a:gd name="connsiteX3" fmla="*/ 0 w 1605517"/>
              <a:gd name="connsiteY3" fmla="*/ 414669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5517" h="425302">
                <a:moveTo>
                  <a:pt x="0" y="414669"/>
                </a:moveTo>
                <a:lnTo>
                  <a:pt x="1605517" y="425302"/>
                </a:lnTo>
                <a:lnTo>
                  <a:pt x="946298" y="0"/>
                </a:lnTo>
                <a:lnTo>
                  <a:pt x="0" y="414669"/>
                </a:lnTo>
                <a:close/>
              </a:path>
            </a:pathLst>
          </a:custGeom>
          <a:pattFill prst="weave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>
            <a:off x="6645058" y="2600906"/>
            <a:ext cx="1605517" cy="425302"/>
          </a:xfrm>
          <a:custGeom>
            <a:avLst/>
            <a:gdLst>
              <a:gd name="connsiteX0" fmla="*/ 0 w 1605517"/>
              <a:gd name="connsiteY0" fmla="*/ 414669 h 425302"/>
              <a:gd name="connsiteX1" fmla="*/ 1605517 w 1605517"/>
              <a:gd name="connsiteY1" fmla="*/ 425302 h 425302"/>
              <a:gd name="connsiteX2" fmla="*/ 946298 w 1605517"/>
              <a:gd name="connsiteY2" fmla="*/ 0 h 425302"/>
              <a:gd name="connsiteX3" fmla="*/ 0 w 1605517"/>
              <a:gd name="connsiteY3" fmla="*/ 414669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5517" h="425302">
                <a:moveTo>
                  <a:pt x="0" y="414669"/>
                </a:moveTo>
                <a:lnTo>
                  <a:pt x="1605517" y="425302"/>
                </a:lnTo>
                <a:lnTo>
                  <a:pt x="946298" y="0"/>
                </a:lnTo>
                <a:lnTo>
                  <a:pt x="0" y="41466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25"/>
          <p:cNvCxnSpPr/>
          <p:nvPr/>
        </p:nvCxnSpPr>
        <p:spPr>
          <a:xfrm>
            <a:off x="7580723" y="2579640"/>
            <a:ext cx="10923" cy="20796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Vývojový diagram: postup 23"/>
          <p:cNvSpPr/>
          <p:nvPr/>
        </p:nvSpPr>
        <p:spPr>
          <a:xfrm>
            <a:off x="6655981" y="3017998"/>
            <a:ext cx="1594594" cy="2067186"/>
          </a:xfrm>
          <a:prstGeom prst="flowChartProcess">
            <a:avLst/>
          </a:prstGeom>
          <a:solidFill>
            <a:schemeClr val="accent4">
              <a:lumMod val="40000"/>
              <a:lumOff val="60000"/>
              <a:alpha val="5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>
            <a:endCxn id="6" idx="2"/>
          </p:cNvCxnSpPr>
          <p:nvPr/>
        </p:nvCxnSpPr>
        <p:spPr>
          <a:xfrm>
            <a:off x="694201" y="5095817"/>
            <a:ext cx="1464208" cy="106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2155627" y="3655657"/>
            <a:ext cx="0" cy="14507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2158409" y="4617352"/>
            <a:ext cx="469375" cy="4784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2351628" y="4849996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a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2150565" y="3952937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a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806749" y="4973067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a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5233490" y="4741984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b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5030885" y="3143407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c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8250574" y="3789981"/>
            <a:ext cx="54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v</a:t>
            </a:r>
            <a:endParaRPr lang="cs-CZ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6372200" y="5354052"/>
                <a:ext cx="2036464" cy="125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𝑝𝑜𝑑𝑠𝑡𝑎𝑣𝑎</m:t>
                      </m:r>
                    </m:oMath>
                  </m:oMathPara>
                </a14:m>
                <a:endParaRPr lang="cs-CZ" sz="280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𝑐</m:t>
                              </m:r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5354052"/>
                <a:ext cx="2036464" cy="1258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3414820" y="5589240"/>
                <a:ext cx="2021276" cy="98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𝑜𝑑𝑠𝑡𝑎𝑣𝑎</m:t>
                      </m:r>
                    </m:oMath>
                  </m:oMathPara>
                </a14:m>
                <a:endParaRPr lang="cs-CZ" sz="280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cs-CZ" sz="28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i="1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 dirty="0" err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820" y="5589240"/>
                <a:ext cx="2021276" cy="9873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449761" y="5615662"/>
                <a:ext cx="2250031" cy="98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𝑜𝑑𝑠𝑡𝑎𝑣𝑎</m:t>
                      </m:r>
                    </m:oMath>
                  </m:oMathPara>
                </a14:m>
                <a:endParaRPr lang="cs-CZ" sz="280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cs-CZ" sz="28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28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61" y="5615662"/>
                <a:ext cx="2250031" cy="9873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se šipkou 35"/>
          <p:cNvCxnSpPr/>
          <p:nvPr/>
        </p:nvCxnSpPr>
        <p:spPr>
          <a:xfrm flipV="1">
            <a:off x="1426305" y="4871909"/>
            <a:ext cx="364495" cy="7437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V="1">
            <a:off x="4243210" y="4871909"/>
            <a:ext cx="364495" cy="7437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/>
          <p:nvPr/>
        </p:nvCxnSpPr>
        <p:spPr>
          <a:xfrm flipV="1">
            <a:off x="7092280" y="4891475"/>
            <a:ext cx="315320" cy="5537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Skupina 67"/>
          <p:cNvGrpSpPr/>
          <p:nvPr/>
        </p:nvGrpSpPr>
        <p:grpSpPr>
          <a:xfrm>
            <a:off x="980308" y="2213807"/>
            <a:ext cx="1791492" cy="567121"/>
            <a:chOff x="669851" y="1772816"/>
            <a:chExt cx="1791492" cy="567121"/>
          </a:xfrm>
        </p:grpSpPr>
        <p:sp>
          <p:nvSpPr>
            <p:cNvPr id="51" name="Vývojový diagram: postup 50"/>
            <p:cNvSpPr/>
            <p:nvPr/>
          </p:nvSpPr>
          <p:spPr>
            <a:xfrm>
              <a:off x="669851" y="1772816"/>
              <a:ext cx="1791492" cy="567121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ovéPole 71"/>
                <p:cNvSpPr txBox="1"/>
                <p:nvPr/>
              </p:nvSpPr>
              <p:spPr>
                <a:xfrm>
                  <a:off x="743441" y="1795407"/>
                  <a:ext cx="1626595" cy="5219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cs-CZ" sz="2800" baseline="30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TextovéPole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41" y="1795407"/>
                  <a:ext cx="1626595" cy="52193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Skupina 79"/>
          <p:cNvGrpSpPr/>
          <p:nvPr/>
        </p:nvGrpSpPr>
        <p:grpSpPr>
          <a:xfrm>
            <a:off x="6401898" y="1502633"/>
            <a:ext cx="2036829" cy="702526"/>
            <a:chOff x="6389358" y="1129215"/>
            <a:chExt cx="2036829" cy="702526"/>
          </a:xfrm>
        </p:grpSpPr>
        <p:sp>
          <p:nvSpPr>
            <p:cNvPr id="79" name="Vývojový diagram: postup 78"/>
            <p:cNvSpPr/>
            <p:nvPr/>
          </p:nvSpPr>
          <p:spPr>
            <a:xfrm>
              <a:off x="6389358" y="1129215"/>
              <a:ext cx="2019305" cy="702526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ovéPole 75"/>
                <p:cNvSpPr txBox="1"/>
                <p:nvPr/>
              </p:nvSpPr>
              <p:spPr>
                <a:xfrm>
                  <a:off x="6414439" y="1202261"/>
                  <a:ext cx="2011748" cy="5564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𝑉</m:t>
                            </m:r>
                            <m: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cs-CZ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𝑣</m:t>
                        </m:r>
                      </m:oMath>
                    </m:oMathPara>
                  </a14:m>
                  <a:endParaRPr lang="cs-CZ" sz="2800" baseline="30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ovéPole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4439" y="1202261"/>
                  <a:ext cx="2011748" cy="55643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1" name="Přímá spojnice 80"/>
          <p:cNvCxnSpPr/>
          <p:nvPr/>
        </p:nvCxnSpPr>
        <p:spPr>
          <a:xfrm>
            <a:off x="3595786" y="5085184"/>
            <a:ext cx="1464208" cy="106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 flipV="1">
            <a:off x="5044616" y="4617352"/>
            <a:ext cx="469375" cy="4784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5030885" y="1853896"/>
            <a:ext cx="0" cy="32525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Skupina 51"/>
          <p:cNvGrpSpPr/>
          <p:nvPr/>
        </p:nvGrpSpPr>
        <p:grpSpPr>
          <a:xfrm>
            <a:off x="3222015" y="2178239"/>
            <a:ext cx="2358097" cy="567121"/>
            <a:chOff x="194722" y="152493"/>
            <a:chExt cx="2358097" cy="567121"/>
          </a:xfrm>
        </p:grpSpPr>
        <p:sp>
          <p:nvSpPr>
            <p:cNvPr id="77" name="Vývojový diagram: postup 76"/>
            <p:cNvSpPr/>
            <p:nvPr/>
          </p:nvSpPr>
          <p:spPr>
            <a:xfrm>
              <a:off x="194722" y="152493"/>
              <a:ext cx="2358097" cy="567121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ovéPole 74"/>
                <p:cNvSpPr txBox="1"/>
                <p:nvPr/>
              </p:nvSpPr>
              <p:spPr>
                <a:xfrm>
                  <a:off x="367897" y="179413"/>
                  <a:ext cx="2011748" cy="5132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cs-CZ" sz="2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𝑐</m:t>
                        </m:r>
                      </m:oMath>
                    </m:oMathPara>
                  </a14:m>
                  <a:endParaRPr lang="cs-CZ" sz="2800" baseline="30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TextovéPole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897" y="179413"/>
                  <a:ext cx="2011748" cy="51328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5" name="Přímá spojnice 84"/>
          <p:cNvCxnSpPr>
            <a:endCxn id="23" idx="1"/>
          </p:cNvCxnSpPr>
          <p:nvPr/>
        </p:nvCxnSpPr>
        <p:spPr>
          <a:xfrm>
            <a:off x="8250574" y="3026208"/>
            <a:ext cx="10924" cy="20583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64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4" grpId="0"/>
      <p:bldP spid="55" grpId="0"/>
      <p:bldP spid="59" grpId="0"/>
      <p:bldP spid="60" grpId="0"/>
      <p:bldP spid="61" grpId="0"/>
      <p:bldP spid="63" grpId="0"/>
      <p:bldP spid="65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ál 16"/>
          <p:cNvSpPr/>
          <p:nvPr/>
        </p:nvSpPr>
        <p:spPr>
          <a:xfrm>
            <a:off x="827584" y="4423729"/>
            <a:ext cx="2448272" cy="1328877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07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Objem válce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788024" y="270892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Výška válce </a:t>
            </a:r>
            <a:endParaRPr lang="cs-CZ" sz="2800" dirty="0"/>
          </a:p>
        </p:txBody>
      </p:sp>
      <p:cxnSp>
        <p:nvCxnSpPr>
          <p:cNvPr id="48" name="Přímá spojnice 47"/>
          <p:cNvCxnSpPr/>
          <p:nvPr/>
        </p:nvCxnSpPr>
        <p:spPr>
          <a:xfrm>
            <a:off x="2063228" y="5088167"/>
            <a:ext cx="1212628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2006549" y="3790781"/>
            <a:ext cx="54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B050"/>
                </a:solidFill>
              </a:rPr>
              <a:t>v</a:t>
            </a:r>
            <a:endParaRPr lang="cs-CZ" sz="3600" dirty="0">
              <a:solidFill>
                <a:srgbClr val="00B050"/>
              </a:solidFill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4788024" y="2132856"/>
            <a:ext cx="2869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Poloměr válce</a:t>
            </a:r>
            <a:endParaRPr lang="cs-CZ" sz="28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827584" y="4437112"/>
            <a:ext cx="2448272" cy="1328877"/>
            <a:chOff x="4860032" y="4563020"/>
            <a:chExt cx="2448272" cy="13288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Ovál 46"/>
                <p:cNvSpPr/>
                <p:nvPr/>
              </p:nvSpPr>
              <p:spPr>
                <a:xfrm>
                  <a:off x="4860032" y="4563020"/>
                  <a:ext cx="2448272" cy="1328877"/>
                </a:xfrm>
                <a:prstGeom prst="ellipse">
                  <a:avLst/>
                </a:prstGeom>
                <a:pattFill prst="smConfetti">
                  <a:fgClr>
                    <a:srgbClr val="C00000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sSubPr>
                          <m:e/>
                          <m:sub/>
                        </m:sSub>
                        <m:r>
                          <a:rPr lang="cs-CZ" b="0" i="1" smtClean="0">
                            <a:latin typeface="Cambria Math"/>
                          </a:rPr>
                          <m:t>𝑆𝑃</m:t>
                        </m:r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47" name="Ovál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4563020"/>
                  <a:ext cx="2448272" cy="1328877"/>
                </a:xfrm>
                <a:prstGeom prst="ellipse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bdélník 22"/>
                <p:cNvSpPr/>
                <p:nvPr/>
              </p:nvSpPr>
              <p:spPr>
                <a:xfrm>
                  <a:off x="5004048" y="4869160"/>
                  <a:ext cx="1945596" cy="651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cs-CZ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  <m:r>
                          <a:rPr lang="cs-CZ" sz="32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32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l-GR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cs-CZ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cs-CZ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Obdélník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4048" y="4869160"/>
                  <a:ext cx="1945596" cy="651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Vývojový diagram: magnetický disk 2"/>
          <p:cNvSpPr/>
          <p:nvPr/>
        </p:nvSpPr>
        <p:spPr>
          <a:xfrm>
            <a:off x="843804" y="1747178"/>
            <a:ext cx="2448272" cy="4012523"/>
          </a:xfrm>
          <a:prstGeom prst="flowChartMagneticDisk">
            <a:avLst/>
          </a:prstGeom>
          <a:solidFill>
            <a:schemeClr val="accent2">
              <a:lumMod val="20000"/>
              <a:lumOff val="80000"/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0" name="Přímá spojnice 49"/>
          <p:cNvCxnSpPr/>
          <p:nvPr/>
        </p:nvCxnSpPr>
        <p:spPr>
          <a:xfrm>
            <a:off x="2051720" y="2401538"/>
            <a:ext cx="0" cy="268364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Vývojový diagram: magnetický disk 24"/>
          <p:cNvSpPr/>
          <p:nvPr/>
        </p:nvSpPr>
        <p:spPr>
          <a:xfrm>
            <a:off x="827394" y="1736231"/>
            <a:ext cx="2448272" cy="4012523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>
            <a:off x="2054108" y="5085183"/>
            <a:ext cx="1212628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281162" y="5105331"/>
            <a:ext cx="54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endParaRPr lang="cs-CZ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823190" y="3356992"/>
            <a:ext cx="378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Obsah podstavy válce 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23190" y="1412776"/>
            <a:ext cx="2845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Podstava válce </a:t>
            </a:r>
            <a:endParaRPr lang="cs-CZ" sz="2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88024" y="3933056"/>
            <a:ext cx="37812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Jak vypočítáme objem válce? </a:t>
            </a:r>
            <a:endParaRPr lang="cs-CZ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802210" y="5013176"/>
                <a:ext cx="3226174" cy="755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i="1" dirty="0" smtClean="0">
                          <a:latin typeface="Cambria Math"/>
                        </a:rPr>
                        <m:t>𝑉</m:t>
                      </m:r>
                      <m:r>
                        <a:rPr lang="cs-CZ" sz="4000" i="1" dirty="0" smtClean="0">
                          <a:latin typeface="Cambria Math"/>
                        </a:rPr>
                        <m:t> = </m:t>
                      </m:r>
                      <m:sSub>
                        <m:sSubPr>
                          <m:ctrlPr>
                            <a:rPr lang="cs-CZ" sz="40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4000" i="1" dirty="0" err="1" smtClean="0">
                          <a:latin typeface="Cambria Math"/>
                        </a:rPr>
                        <m:t>·</m:t>
                      </m:r>
                      <m:r>
                        <a:rPr lang="cs-CZ" sz="400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4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210" y="5013176"/>
                <a:ext cx="3226174" cy="7554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4823190" y="5921039"/>
                <a:ext cx="32261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40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</m:t>
                      </m:r>
                      <m:r>
                        <a:rPr lang="cs-CZ" sz="400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sz="400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4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4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40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190" y="5921039"/>
                <a:ext cx="3226174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64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00185 L 4.44444E-6 -0.39029 " pathEditMode="relative" rAng="0" ptsTypes="AA">
                                      <p:cBhvr>
                                        <p:cTn id="5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19422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9" grpId="0"/>
      <p:bldP spid="57" grpId="0"/>
      <p:bldP spid="73" grpId="0"/>
      <p:bldP spid="3" grpId="0" animBg="1"/>
      <p:bldP spid="16" grpId="0"/>
      <p:bldP spid="18" grpId="0"/>
      <p:bldP spid="19" grpId="0"/>
      <p:bldP spid="20" grpId="0"/>
      <p:bldP spid="21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délník 50"/>
          <p:cNvSpPr/>
          <p:nvPr/>
        </p:nvSpPr>
        <p:spPr>
          <a:xfrm>
            <a:off x="222358" y="4428812"/>
            <a:ext cx="7085946" cy="1088420"/>
          </a:xfrm>
          <a:prstGeom prst="rect">
            <a:avLst/>
          </a:prstGeom>
          <a:pattFill prst="weave">
            <a:fgClr>
              <a:srgbClr val="FFD85B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22358" y="1052736"/>
            <a:ext cx="7085946" cy="988948"/>
          </a:xfrm>
          <a:prstGeom prst="rect">
            <a:avLst/>
          </a:prstGeom>
          <a:pattFill prst="weave">
            <a:fgClr>
              <a:srgbClr val="FFD85B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7596336" y="2452091"/>
            <a:ext cx="1368152" cy="940904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magnetický disk 2"/>
          <p:cNvSpPr/>
          <p:nvPr/>
        </p:nvSpPr>
        <p:spPr>
          <a:xfrm>
            <a:off x="7611290" y="548680"/>
            <a:ext cx="1368152" cy="2841045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011" y="52011"/>
            <a:ext cx="8229600" cy="1143000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vzorce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47" name="Ovál 46"/>
          <p:cNvSpPr/>
          <p:nvPr/>
        </p:nvSpPr>
        <p:spPr>
          <a:xfrm>
            <a:off x="7611290" y="564998"/>
            <a:ext cx="1368152" cy="940904"/>
          </a:xfrm>
          <a:prstGeom prst="ellipse">
            <a:avLst/>
          </a:prstGeom>
          <a:pattFill prst="smConfetti">
            <a:fgClr>
              <a:srgbClr val="C0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nice 44"/>
          <p:cNvCxnSpPr>
            <a:stCxn id="47" idx="2"/>
          </p:cNvCxnSpPr>
          <p:nvPr/>
        </p:nvCxnSpPr>
        <p:spPr>
          <a:xfrm>
            <a:off x="7611290" y="1035450"/>
            <a:ext cx="136815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8295366" y="2935591"/>
            <a:ext cx="67764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8474440" y="2452091"/>
            <a:ext cx="30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r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8498282" y="548680"/>
            <a:ext cx="30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d</a:t>
            </a:r>
            <a:endParaRPr lang="cs-CZ" sz="3600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>
            <a:off x="8295366" y="1035450"/>
            <a:ext cx="0" cy="190014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8320980" y="1646036"/>
            <a:ext cx="30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B050"/>
                </a:solidFill>
              </a:rPr>
              <a:t>v</a:t>
            </a:r>
            <a:endParaRPr lang="cs-CZ" sz="36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179512" y="1484784"/>
                <a:ext cx="244827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𝑆</m:t>
                      </m:r>
                      <m:r>
                        <a:rPr lang="cs-CZ" sz="2800" i="1" dirty="0">
                          <a:latin typeface="Cambria Math"/>
                        </a:rPr>
                        <m:t>= </m:t>
                      </m:r>
                      <m:r>
                        <a:rPr lang="cs-CZ" sz="2800" i="1" dirty="0" smtClean="0">
                          <a:latin typeface="Cambria Math"/>
                        </a:rPr>
                        <m:t>2</m:t>
                      </m:r>
                      <m:r>
                        <a:rPr lang="cs-CZ" sz="2800" i="1" dirty="0" smtClean="0">
                          <a:latin typeface="Cambria Math"/>
                        </a:rPr>
                        <m:t>𝑆𝑝</m:t>
                      </m:r>
                      <m:r>
                        <a:rPr lang="cs-CZ" sz="2800" i="1" dirty="0" smtClean="0">
                          <a:latin typeface="Cambria Math"/>
                        </a:rPr>
                        <m:t>+</m:t>
                      </m:r>
                      <m:r>
                        <a:rPr lang="cs-CZ" sz="2800" i="1" dirty="0" smtClean="0">
                          <a:latin typeface="Cambria Math"/>
                        </a:rPr>
                        <m:t>𝑆𝑝𝑙</m:t>
                      </m:r>
                    </m:oMath>
                  </m:oMathPara>
                </a14:m>
                <a:endParaRPr lang="cs-CZ" sz="2800" baseline="300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484784"/>
                <a:ext cx="2448272" cy="513282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2339752" y="1484784"/>
                <a:ext cx="2716687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= 2</m:t>
                      </m:r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baseline="30000" dirty="0" smtClean="0">
                          <a:latin typeface="Cambria Math"/>
                        </a:rPr>
                        <m:t>2</m:t>
                      </m:r>
                      <m:r>
                        <a:rPr lang="cs-CZ" sz="2800" i="1" dirty="0" smtClean="0">
                          <a:latin typeface="Cambria Math"/>
                        </a:rPr>
                        <m:t>+2</m:t>
                      </m:r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𝑟𝑣</m:t>
                      </m:r>
                    </m:oMath>
                  </m:oMathPara>
                </a14:m>
                <a:endParaRPr lang="cs-CZ" sz="2800" baseline="30000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484784"/>
                <a:ext cx="2716687" cy="5132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4860032" y="1484784"/>
                <a:ext cx="2448272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= 2</m:t>
                      </m:r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(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𝑟</m:t>
                      </m:r>
                      <m:r>
                        <a:rPr lang="cs-CZ" sz="2800" i="1" dirty="0" err="1" smtClean="0">
                          <a:latin typeface="Cambria Math"/>
                        </a:rPr>
                        <m:t>+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800" baseline="30000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484784"/>
                <a:ext cx="2448272" cy="51328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bdélník 27"/>
          <p:cNvSpPr/>
          <p:nvPr/>
        </p:nvSpPr>
        <p:spPr>
          <a:xfrm>
            <a:off x="222358" y="1052736"/>
            <a:ext cx="2061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cs-CZ" sz="2800" i="1" dirty="0" smtClean="0">
                <a:solidFill>
                  <a:srgbClr val="FF0000"/>
                </a:solidFill>
              </a:rPr>
              <a:t>Povrch </a:t>
            </a:r>
            <a:r>
              <a:rPr lang="sk-SK" altLang="cs-CZ" sz="2800" i="1" dirty="0" err="1" smtClean="0">
                <a:solidFill>
                  <a:srgbClr val="FF0000"/>
                </a:solidFill>
              </a:rPr>
              <a:t>válce</a:t>
            </a:r>
            <a:endParaRPr lang="sk-SK" altLang="cs-CZ" sz="2800" i="1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9552" y="2041684"/>
            <a:ext cx="3102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 – obsah podstavy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39551" y="2545740"/>
            <a:ext cx="3102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pl</a:t>
            </a:r>
            <a:r>
              <a:rPr lang="cs-CZ" sz="2800" dirty="0" smtClean="0"/>
              <a:t> </a:t>
            </a:r>
            <a:r>
              <a:rPr lang="cs-CZ" sz="2800" dirty="0"/>
              <a:t>– obsah </a:t>
            </a:r>
            <a:r>
              <a:rPr lang="cs-CZ" sz="2800" dirty="0" smtClean="0"/>
              <a:t>pláště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681518" y="2076725"/>
                <a:ext cx="1649338" cy="453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err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>
                        <a:rPr lang="el-GR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i="1" baseline="30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518" y="2076725"/>
                <a:ext cx="1649338" cy="453137"/>
              </a:xfrm>
              <a:prstGeom prst="rect">
                <a:avLst/>
              </a:prstGeom>
              <a:blipFill rotWithShape="1">
                <a:blip r:embed="rId5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681518" y="2607295"/>
                <a:ext cx="18265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err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𝑝𝑙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 2</m:t>
                      </m:r>
                      <m:r>
                        <a:rPr lang="el-GR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r>
                        <a:rPr lang="cs-CZ" sz="2400" i="1" dirty="0" err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518" y="2607295"/>
                <a:ext cx="182658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bdélník 32"/>
          <p:cNvSpPr/>
          <p:nvPr/>
        </p:nvSpPr>
        <p:spPr>
          <a:xfrm>
            <a:off x="251520" y="4489956"/>
            <a:ext cx="2061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cs-CZ" sz="2800" i="1" dirty="0" smtClean="0">
                <a:solidFill>
                  <a:srgbClr val="FF0000"/>
                </a:solidFill>
              </a:rPr>
              <a:t>Objem </a:t>
            </a:r>
            <a:r>
              <a:rPr lang="sk-SK" altLang="cs-CZ" sz="2800" i="1" dirty="0" err="1" smtClean="0">
                <a:solidFill>
                  <a:srgbClr val="FF0000"/>
                </a:solidFill>
              </a:rPr>
              <a:t>válce</a:t>
            </a:r>
            <a:endParaRPr lang="sk-SK" altLang="cs-CZ" sz="2800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251520" y="4923286"/>
                <a:ext cx="1724190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b="0" i="1" baseline="-25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8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23286"/>
                <a:ext cx="1724190" cy="513282"/>
              </a:xfrm>
              <a:prstGeom prst="rect">
                <a:avLst/>
              </a:prstGeom>
              <a:blipFill rotWithShape="1">
                <a:blip r:embed="rId7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bdélník 36"/>
          <p:cNvSpPr/>
          <p:nvPr/>
        </p:nvSpPr>
        <p:spPr>
          <a:xfrm>
            <a:off x="659531" y="5858108"/>
            <a:ext cx="2572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cs-CZ" sz="2800" i="1" dirty="0" err="1" smtClean="0">
                <a:solidFill>
                  <a:srgbClr val="00B050"/>
                </a:solidFill>
              </a:rPr>
              <a:t>Užitečné</a:t>
            </a:r>
            <a:r>
              <a:rPr lang="sk-SK" altLang="cs-CZ" sz="2800" i="1" dirty="0" smtClean="0">
                <a:solidFill>
                  <a:srgbClr val="00B050"/>
                </a:solidFill>
              </a:rPr>
              <a:t> </a:t>
            </a:r>
            <a:r>
              <a:rPr lang="sk-SK" altLang="cs-CZ" sz="2800" i="1" dirty="0" err="1" smtClean="0">
                <a:solidFill>
                  <a:srgbClr val="00B050"/>
                </a:solidFill>
              </a:rPr>
              <a:t>vztahy</a:t>
            </a:r>
            <a:r>
              <a:rPr lang="sk-SK" altLang="cs-CZ" sz="2800" i="1" dirty="0" smtClean="0">
                <a:solidFill>
                  <a:srgbClr val="00B050"/>
                </a:solidFill>
              </a:rPr>
              <a:t>:</a:t>
            </a:r>
            <a:endParaRPr lang="sk-SK" altLang="cs-CZ" sz="2800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6226972" y="5670236"/>
                <a:ext cx="1299907" cy="783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972" y="5670236"/>
                <a:ext cx="1299907" cy="78374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3496393" y="5463364"/>
                <a:ext cx="1377749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393" y="5463364"/>
                <a:ext cx="1377749" cy="118352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659531" y="3429000"/>
                <a:ext cx="1896245" cy="843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400" i="1" dirty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cs-CZ" sz="2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31" y="3429000"/>
                <a:ext cx="1896245" cy="8438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3143499" y="3501008"/>
                <a:ext cx="2156880" cy="795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𝑝𝑙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499" y="3501008"/>
                <a:ext cx="2156880" cy="79579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bdélník 45"/>
          <p:cNvSpPr/>
          <p:nvPr/>
        </p:nvSpPr>
        <p:spPr>
          <a:xfrm>
            <a:off x="570819" y="3068960"/>
            <a:ext cx="2572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altLang="cs-CZ" sz="2800" i="1" dirty="0" err="1" smtClean="0">
                <a:solidFill>
                  <a:srgbClr val="00B050"/>
                </a:solidFill>
              </a:rPr>
              <a:t>Užitečné</a:t>
            </a:r>
            <a:r>
              <a:rPr lang="sk-SK" altLang="cs-CZ" sz="2800" i="1" dirty="0" smtClean="0">
                <a:solidFill>
                  <a:srgbClr val="00B050"/>
                </a:solidFill>
              </a:rPr>
              <a:t> </a:t>
            </a:r>
            <a:r>
              <a:rPr lang="sk-SK" altLang="cs-CZ" sz="2800" i="1" dirty="0" err="1" smtClean="0">
                <a:solidFill>
                  <a:srgbClr val="00B050"/>
                </a:solidFill>
              </a:rPr>
              <a:t>vztahy</a:t>
            </a:r>
            <a:r>
              <a:rPr lang="sk-SK" altLang="cs-CZ" sz="2800" i="1" dirty="0" smtClean="0">
                <a:solidFill>
                  <a:srgbClr val="00B050"/>
                </a:solidFill>
              </a:rPr>
              <a:t>:</a:t>
            </a:r>
            <a:endParaRPr lang="sk-SK" altLang="cs-CZ" sz="2800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5580112" y="3501008"/>
                <a:ext cx="2156880" cy="795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4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𝑝𝑙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24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501008"/>
                <a:ext cx="2156880" cy="7956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/>
              <p:cNvSpPr/>
              <p:nvPr/>
            </p:nvSpPr>
            <p:spPr>
              <a:xfrm>
                <a:off x="1928925" y="4924194"/>
                <a:ext cx="1637500" cy="5219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8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8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Obdélní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925" y="4924194"/>
                <a:ext cx="1637500" cy="52193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778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" grpId="0" animBg="1"/>
      <p:bldP spid="17" grpId="0" animBg="1"/>
      <p:bldP spid="47" grpId="0" animBg="1"/>
      <p:bldP spid="53" grpId="0"/>
      <p:bldP spid="56" grpId="0"/>
      <p:bldP spid="5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42" grpId="0"/>
      <p:bldP spid="43" grpId="0"/>
      <p:bldP spid="44" grpId="0"/>
      <p:bldP spid="46" grpId="0"/>
      <p:bldP spid="49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objem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7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421242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mtClean="0">
                <a:solidFill>
                  <a:srgbClr val="FF0000"/>
                </a:solidFill>
              </a:rPr>
              <a:t>r </a:t>
            </a:r>
            <a:r>
              <a:rPr lang="cs-CZ" sz="2400" dirty="0" smtClean="0">
                <a:solidFill>
                  <a:srgbClr val="FF0000"/>
                </a:solidFill>
              </a:rPr>
              <a:t>= 3cm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1: </a:t>
            </a:r>
            <a:r>
              <a:rPr lang="cs-CZ" sz="2800" dirty="0"/>
              <a:t>Vypočítej </a:t>
            </a:r>
            <a:r>
              <a:rPr lang="cs-CZ" sz="2800" dirty="0" smtClean="0"/>
              <a:t>objem válce, </a:t>
            </a:r>
            <a:r>
              <a:rPr lang="cs-CZ" sz="2800" dirty="0"/>
              <a:t>jestliže poloměr </a:t>
            </a:r>
            <a:r>
              <a:rPr lang="cs-CZ" sz="2800" dirty="0" smtClean="0"/>
              <a:t>podstavy r </a:t>
            </a:r>
            <a:r>
              <a:rPr lang="cs-CZ" sz="2800" dirty="0"/>
              <a:t>= </a:t>
            </a:r>
            <a:r>
              <a:rPr lang="cs-CZ" sz="2800" dirty="0" smtClean="0"/>
              <a:t>3 cm a výška válce v = 7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583668" y="4915768"/>
            <a:ext cx="97210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486617" y="1916832"/>
                <a:ext cx="174156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3 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617" y="1916832"/>
                <a:ext cx="1741567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518486" y="2786130"/>
                <a:ext cx="1781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486" y="2786130"/>
                <a:ext cx="178170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4571999" y="3933056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6892124" y="2689756"/>
                <a:ext cx="20003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8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124" y="2689756"/>
                <a:ext cx="200035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499992" y="3337828"/>
                <a:ext cx="18002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latin typeface="Cambria Math"/>
                        </a:rPr>
                        <m:t>= </m:t>
                      </m:r>
                      <m:r>
                        <a:rPr lang="cs-CZ" sz="2800" i="1" dirty="0" smtClean="0">
                          <a:latin typeface="Cambria Math"/>
                        </a:rPr>
                        <m:t>?</m:t>
                      </m:r>
                      <m:sSup>
                        <m:sSupPr>
                          <m:ctrlPr>
                            <a:rPr lang="cs-CZ" sz="2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337828"/>
                <a:ext cx="1800200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459943" y="2324465"/>
                <a:ext cx="17682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7 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943" y="2324465"/>
                <a:ext cx="176824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475525" y="3913892"/>
                <a:ext cx="17526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8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525" y="3913892"/>
                <a:ext cx="1752659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4464638" y="4561964"/>
                <a:ext cx="26996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3,14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l-GR" sz="28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∙7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638" y="4561964"/>
                <a:ext cx="2699650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4397440" y="5138028"/>
                <a:ext cx="27668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197,</m:t>
                      </m:r>
                      <m:r>
                        <a:rPr lang="cs-CZ" sz="2800" i="1" dirty="0">
                          <a:latin typeface="Cambria Math"/>
                        </a:rPr>
                        <m:t>82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440" y="5138028"/>
                <a:ext cx="2766848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52540" y="6093296"/>
                <a:ext cx="46537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𝑂𝑏𝑗𝑒𝑚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197,82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" y="6093296"/>
                <a:ext cx="4653710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460943" y="5445224"/>
                <a:ext cx="32469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𝑆</m:t>
                      </m:r>
                      <m:r>
                        <a:rPr lang="cs-CZ" sz="2800" i="1" baseline="-25000" dirty="0" err="1" smtClean="0">
                          <a:latin typeface="Cambria Math"/>
                        </a:rPr>
                        <m:t>𝑝</m:t>
                      </m:r>
                      <m:r>
                        <a:rPr lang="cs-CZ" sz="2800" i="1" dirty="0" smtClean="0">
                          <a:latin typeface="Cambria Math"/>
                        </a:rPr>
                        <m:t> – </m:t>
                      </m:r>
                      <m:r>
                        <a:rPr lang="cs-CZ" sz="2800" i="1" dirty="0" smtClean="0">
                          <a:latin typeface="Cambria Math"/>
                        </a:rPr>
                        <m:t>𝑜𝑏𝑠𝑎h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𝑝𝑜𝑑𝑠𝑡𝑎𝑣𝑦</m:t>
                      </m:r>
                    </m:oMath>
                  </m:oMathPara>
                </a14:m>
                <a:endParaRPr lang="cs-CZ" sz="2800" dirty="0" smtClean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43" y="5445224"/>
                <a:ext cx="3246961" cy="523220"/>
              </a:xfrm>
              <a:prstGeom prst="rect">
                <a:avLst/>
              </a:prstGeom>
              <a:blipFill rotWithShape="1">
                <a:blip r:embed="rId11"/>
                <a:stretch>
                  <a:fillRect r="-22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6952266" y="2036524"/>
                <a:ext cx="1724190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b="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8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66" y="2036524"/>
                <a:ext cx="1724190" cy="513282"/>
              </a:xfrm>
              <a:prstGeom prst="rect">
                <a:avLst/>
              </a:prstGeom>
              <a:blipFill rotWithShape="1">
                <a:blip r:embed="rId1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316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0" grpId="0"/>
      <p:bldP spid="31" grpId="0"/>
      <p:bldP spid="32" grpId="0"/>
      <p:bldP spid="34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objem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5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94302" y="4421242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d = 8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2: </a:t>
            </a:r>
            <a:r>
              <a:rPr lang="cs-CZ" sz="2800" dirty="0"/>
              <a:t>Vypočítej </a:t>
            </a:r>
            <a:r>
              <a:rPr lang="cs-CZ" sz="2800" dirty="0" smtClean="0"/>
              <a:t>objem válce, </a:t>
            </a:r>
            <a:r>
              <a:rPr lang="cs-CZ" sz="2800" dirty="0"/>
              <a:t>jestliže </a:t>
            </a:r>
            <a:r>
              <a:rPr lang="cs-CZ" sz="2800" dirty="0" smtClean="0"/>
              <a:t>průměr podstavy d </a:t>
            </a:r>
            <a:r>
              <a:rPr lang="cs-CZ" sz="2800" dirty="0"/>
              <a:t>= </a:t>
            </a:r>
            <a:r>
              <a:rPr lang="cs-CZ" sz="2800" dirty="0" smtClean="0"/>
              <a:t>8 cm a výška válce v = 5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8" idx="2"/>
          </p:cNvCxnSpPr>
          <p:nvPr/>
        </p:nvCxnSpPr>
        <p:spPr>
          <a:xfrm>
            <a:off x="611560" y="4915768"/>
            <a:ext cx="19442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635896" y="1916832"/>
                <a:ext cx="36794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8 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=4 </m:t>
                      </m:r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1916832"/>
                <a:ext cx="3679469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635896" y="2905780"/>
                <a:ext cx="1781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905780"/>
                <a:ext cx="178170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3779914" y="4077072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6156176" y="3193812"/>
                <a:ext cx="17526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8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193812"/>
                <a:ext cx="175265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635896" y="3481844"/>
                <a:ext cx="18002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latin typeface="Cambria Math"/>
                        </a:rPr>
                        <m:t>= </m:t>
                      </m:r>
                      <m:r>
                        <a:rPr lang="cs-CZ" sz="2800" i="1" dirty="0" smtClean="0">
                          <a:latin typeface="Cambria Math"/>
                        </a:rPr>
                        <m:t>?</m:t>
                      </m:r>
                      <m:sSup>
                        <m:sSupPr>
                          <m:ctrlPr>
                            <a:rPr lang="cs-CZ" sz="2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481844"/>
                <a:ext cx="1800200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635896" y="2401724"/>
                <a:ext cx="17682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5 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401724"/>
                <a:ext cx="176824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707904" y="4129916"/>
                <a:ext cx="17526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8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129916"/>
                <a:ext cx="1752659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689010" y="4705980"/>
                <a:ext cx="26198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3,14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∙4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∙5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010" y="4705980"/>
                <a:ext cx="261988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689010" y="5282044"/>
                <a:ext cx="256807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251,2 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010" y="5282044"/>
                <a:ext cx="2568075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82422" y="5975702"/>
                <a:ext cx="44549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𝑂𝑏𝑗𝑒𝑚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251,2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22" y="5975702"/>
                <a:ext cx="4454938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532953" y="5301498"/>
            <a:ext cx="3102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 – obsah podstavy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6196210" y="2627686"/>
                <a:ext cx="1472134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b="0" i="1" baseline="-25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28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210" y="2627686"/>
                <a:ext cx="1472134" cy="513282"/>
              </a:xfrm>
              <a:prstGeom prst="rect">
                <a:avLst/>
              </a:prstGeom>
              <a:blipFill rotWithShape="1">
                <a:blip r:embed="rId11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11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0" grpId="0"/>
      <p:bldP spid="32" grpId="0"/>
      <p:bldP spid="33" grpId="0"/>
      <p:bldP spid="34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výška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?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638318" y="4421242"/>
            <a:ext cx="113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r = 3m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3: </a:t>
            </a:r>
            <a:r>
              <a:rPr lang="cs-CZ" sz="2800" dirty="0" smtClean="0"/>
              <a:t>Urči výšku válce, </a:t>
            </a:r>
            <a:r>
              <a:rPr lang="cs-CZ" sz="2800" dirty="0"/>
              <a:t>jestliže </a:t>
            </a:r>
            <a:r>
              <a:rPr lang="cs-CZ" sz="2800" dirty="0" smtClean="0"/>
              <a:t>objem válce je 62 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 poloměr podstavy r </a:t>
            </a:r>
            <a:r>
              <a:rPr lang="cs-CZ" sz="2800" dirty="0"/>
              <a:t>= </a:t>
            </a:r>
            <a:r>
              <a:rPr lang="cs-CZ" sz="2800" dirty="0" smtClean="0"/>
              <a:t>3 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583668" y="4899337"/>
            <a:ext cx="972108" cy="164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092077" y="1844824"/>
                <a:ext cx="15764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3 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77" y="1844824"/>
                <a:ext cx="1576457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014430" y="2833772"/>
                <a:ext cx="1781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430" y="2833772"/>
                <a:ext cx="178170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4067944" y="3789040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6156176" y="2492896"/>
                <a:ext cx="2299989" cy="7678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40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40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492896"/>
                <a:ext cx="2299989" cy="7678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851920" y="2329716"/>
                <a:ext cx="230374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latin typeface="Cambria Math"/>
                        </a:rPr>
                        <m:t>62 </m:t>
                      </m:r>
                      <m:sSup>
                        <m:sSupPr>
                          <m:ctrlPr>
                            <a:rPr lang="cs-CZ" sz="2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329716"/>
                <a:ext cx="230374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992294" y="3265820"/>
                <a:ext cx="15166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?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294" y="3265820"/>
                <a:ext cx="151669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265893" y="5949280"/>
                <a:ext cx="38285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800" b="0" i="1" dirty="0" smtClean="0">
                          <a:latin typeface="Cambria Math"/>
                        </a:rPr>
                        <m:t>ýš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𝑘𝑎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2,19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93" y="5949280"/>
                <a:ext cx="3828549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172913" y="5248364"/>
            <a:ext cx="389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 </a:t>
            </a:r>
            <a:r>
              <a:rPr lang="cs-CZ" sz="2800" dirty="0"/>
              <a:t>– obsah </a:t>
            </a:r>
            <a:r>
              <a:rPr lang="cs-CZ" sz="2800" dirty="0" smtClean="0"/>
              <a:t>podstavy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923928" y="3913892"/>
                <a:ext cx="42348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i="1" baseline="-2500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3,14∙</m:t>
                      </m:r>
                      <m:sSup>
                        <m:sSupPr>
                          <m:ctrlP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>
                          <a:latin typeface="Cambria Math"/>
                          <a:ea typeface="Cambria Math"/>
                        </a:rPr>
                        <m:t>=28,26 </m:t>
                      </m:r>
                      <m:sSup>
                        <m:sSupPr>
                          <m:ctrlPr>
                            <a:rPr lang="cs-CZ" sz="2800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i="1" dirty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i="1" dirty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913892"/>
                <a:ext cx="423481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642664" y="293377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62 m</a:t>
            </a:r>
            <a:r>
              <a:rPr lang="cs-CZ" sz="2400" baseline="30000" dirty="0" smtClean="0">
                <a:solidFill>
                  <a:srgbClr val="FF0000"/>
                </a:solidFill>
              </a:rPr>
              <a:t>2</a:t>
            </a:r>
            <a:endParaRPr lang="cs-CZ" sz="24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6182843" y="1772816"/>
                <a:ext cx="2108782" cy="755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40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40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843" y="1772816"/>
                <a:ext cx="2108782" cy="75546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882225" y="4567357"/>
                <a:ext cx="4409400" cy="1021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cs-CZ" sz="28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8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cs-CZ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i="1" dirty="0">
                              <a:latin typeface="Cambria Math"/>
                            </a:rPr>
                            <m:t>62</m:t>
                          </m:r>
                        </m:num>
                        <m:den>
                          <m:r>
                            <a:rPr lang="cs-CZ" sz="2800" i="1" dirty="0">
                              <a:latin typeface="Cambria Math"/>
                            </a:rPr>
                            <m:t>28,26</m:t>
                          </m:r>
                        </m:den>
                      </m:f>
                      <m:r>
                        <a:rPr lang="cs-CZ" sz="2800" b="0" i="0" dirty="0" smtClean="0">
                          <a:latin typeface="Cambria Math"/>
                        </a:rPr>
                        <m:t>=2,19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225" y="4567357"/>
                <a:ext cx="4409400" cy="102188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67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4" grpId="0"/>
      <p:bldP spid="36" grpId="0"/>
      <p:bldP spid="28" grpId="0"/>
      <p:bldP spid="26" grpId="0"/>
      <p:bldP spid="30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2" descr="Světlý šikmo nahoru"/>
          <p:cNvSpPr>
            <a:spLocks noChangeArrowheads="1"/>
          </p:cNvSpPr>
          <p:nvPr/>
        </p:nvSpPr>
        <p:spPr bwMode="auto">
          <a:xfrm>
            <a:off x="611560" y="4677046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Válec - poloměr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11560" y="2274169"/>
            <a:ext cx="1944216" cy="2880320"/>
          </a:xfrm>
          <a:prstGeom prst="can">
            <a:avLst/>
          </a:prstGeom>
          <a:solidFill>
            <a:schemeClr val="accent2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2" descr="Světlý šikmo nahoru"/>
          <p:cNvSpPr>
            <a:spLocks noChangeArrowheads="1"/>
          </p:cNvSpPr>
          <p:nvPr/>
        </p:nvSpPr>
        <p:spPr bwMode="auto">
          <a:xfrm>
            <a:off x="611560" y="2269654"/>
            <a:ext cx="1944216" cy="477443"/>
          </a:xfrm>
          <a:prstGeom prst="ellipse">
            <a:avLst/>
          </a:prstGeom>
          <a:pattFill prst="smConfetti">
            <a:fgClr>
              <a:schemeClr val="accent2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10" name="Přímá spojnice 9"/>
          <p:cNvCxnSpPr>
            <a:endCxn id="8" idx="6"/>
          </p:cNvCxnSpPr>
          <p:nvPr/>
        </p:nvCxnSpPr>
        <p:spPr>
          <a:xfrm>
            <a:off x="611560" y="4915767"/>
            <a:ext cx="19442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19672" y="348123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</a:t>
            </a:r>
            <a:r>
              <a:rPr lang="cs-CZ" sz="2400" dirty="0" smtClean="0">
                <a:solidFill>
                  <a:srgbClr val="FF0000"/>
                </a:solidFill>
              </a:rPr>
              <a:t>5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638318" y="4421242"/>
            <a:ext cx="127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r = </a:t>
            </a:r>
            <a:r>
              <a:rPr lang="cs-CZ" sz="2400" dirty="0" smtClean="0">
                <a:solidFill>
                  <a:srgbClr val="FF0000"/>
                </a:solidFill>
              </a:rPr>
              <a:t>? cm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776" y="1052736"/>
            <a:ext cx="876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Příklad 4: </a:t>
            </a:r>
            <a:r>
              <a:rPr lang="cs-CZ" sz="2800" dirty="0" smtClean="0"/>
              <a:t>Urči poloměr válce, </a:t>
            </a:r>
            <a:r>
              <a:rPr lang="cs-CZ" sz="2800" dirty="0"/>
              <a:t>jestliže </a:t>
            </a:r>
            <a:r>
              <a:rPr lang="cs-CZ" sz="2800" dirty="0" smtClean="0"/>
              <a:t>objem válce je </a:t>
            </a:r>
          </a:p>
          <a:p>
            <a:r>
              <a:rPr lang="cs-CZ" sz="2800" dirty="0" smtClean="0"/>
              <a:t>2350 cm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 a výška válce v </a:t>
            </a:r>
            <a:r>
              <a:rPr lang="cs-CZ" sz="2800" dirty="0"/>
              <a:t>= </a:t>
            </a:r>
            <a:r>
              <a:rPr lang="cs-CZ" sz="2800" dirty="0" smtClean="0"/>
              <a:t>5 cm. </a:t>
            </a: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11560" y="2508375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583668" y="2508375"/>
            <a:ext cx="0" cy="24073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583668" y="4899337"/>
            <a:ext cx="972108" cy="164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995936" y="1844824"/>
                <a:ext cx="17682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5 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844824"/>
                <a:ext cx="176824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014430" y="2833772"/>
                <a:ext cx="1781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latin typeface="Cambria Math"/>
                        </a:rPr>
                        <m:t>𝜋</m:t>
                      </m:r>
                      <m:r>
                        <a:rPr lang="cs-CZ" sz="28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430" y="2833772"/>
                <a:ext cx="178170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/>
          <p:cNvCxnSpPr/>
          <p:nvPr/>
        </p:nvCxnSpPr>
        <p:spPr>
          <a:xfrm>
            <a:off x="4067944" y="3789040"/>
            <a:ext cx="3168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6670135" y="2492896"/>
                <a:ext cx="1862305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800" b="0" i="1" dirty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135" y="2492896"/>
                <a:ext cx="1862305" cy="136537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851920" y="2329716"/>
                <a:ext cx="280831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𝑉</m:t>
                      </m:r>
                      <m:r>
                        <a:rPr lang="cs-CZ" sz="2800" i="1" dirty="0"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latin typeface="Cambria Math"/>
                        </a:rPr>
                        <m:t>2350 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dirty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329716"/>
                <a:ext cx="280831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992294" y="3265820"/>
                <a:ext cx="15765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i="1" dirty="0" smtClean="0">
                          <a:latin typeface="Cambria Math"/>
                        </a:rPr>
                        <m:t> =</m:t>
                      </m:r>
                      <m:r>
                        <a:rPr lang="cs-CZ" sz="2800" b="0" i="1" dirty="0" smtClean="0">
                          <a:latin typeface="Cambria Math"/>
                        </a:rPr>
                        <m:t>?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294" y="3265820"/>
                <a:ext cx="157658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33"/>
              <p:cNvSpPr txBox="1"/>
              <p:nvPr/>
            </p:nvSpPr>
            <p:spPr>
              <a:xfrm>
                <a:off x="265893" y="5949280"/>
                <a:ext cx="459869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latin typeface="Cambria Math"/>
                        </a:rPr>
                        <m:t>𝑃𝑜𝑙𝑜𝑚</m:t>
                      </m:r>
                      <m:r>
                        <a:rPr lang="cs-CZ" sz="2800" b="0" i="1" dirty="0" smtClean="0">
                          <a:latin typeface="Cambria Math"/>
                        </a:rPr>
                        <m:t>ě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𝑣</m:t>
                      </m:r>
                      <m:r>
                        <a:rPr lang="cs-CZ" sz="2800" b="0" i="1" dirty="0" smtClean="0">
                          <a:latin typeface="Cambria Math"/>
                        </a:rPr>
                        <m:t>á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𝑙𝑐𝑒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i="1" dirty="0" smtClean="0">
                          <a:latin typeface="Cambria Math"/>
                        </a:rPr>
                        <m:t> 12,23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93" y="5949280"/>
                <a:ext cx="4598695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923928" y="3913892"/>
                <a:ext cx="2304156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2350</m:t>
                              </m:r>
                            </m:num>
                            <m:den>
                              <m:r>
                                <a:rPr lang="cs-CZ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3,14</m:t>
                              </m:r>
                              <m:r>
                                <a:rPr lang="cs-CZ" sz="2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913892"/>
                <a:ext cx="2304156" cy="136537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642664" y="2933779"/>
            <a:ext cx="1841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= 2350 cm</a:t>
            </a:r>
            <a:r>
              <a:rPr lang="cs-CZ" sz="2400" baseline="30000" dirty="0" smtClean="0">
                <a:solidFill>
                  <a:srgbClr val="FF0000"/>
                </a:solidFill>
              </a:rPr>
              <a:t>3</a:t>
            </a:r>
            <a:endParaRPr lang="cs-CZ" sz="24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6660232" y="1814046"/>
                <a:ext cx="19745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32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i="1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sz="3200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3200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3200" i="1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814046"/>
                <a:ext cx="1974515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Obdélník 31"/>
              <p:cNvSpPr/>
              <p:nvPr/>
            </p:nvSpPr>
            <p:spPr>
              <a:xfrm>
                <a:off x="3779912" y="5408255"/>
                <a:ext cx="238067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800" b="0" i="0" dirty="0" smtClean="0">
                          <a:latin typeface="Cambria Math"/>
                        </a:rPr>
                        <m:t>2,23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𝑐</m:t>
                      </m:r>
                      <m:r>
                        <a:rPr lang="cs-CZ" sz="2800" i="1" dirty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408255"/>
                <a:ext cx="2380675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96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4" grpId="0"/>
      <p:bldP spid="27" grpId="0"/>
      <p:bldP spid="29" grpId="0"/>
      <p:bldP spid="34" grpId="0"/>
      <p:bldP spid="28" grpId="0"/>
      <p:bldP spid="26" grpId="0"/>
      <p:bldP spid="30" grpId="0"/>
      <p:bldP spid="3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4490</TotalTime>
  <Words>940</Words>
  <Application>Microsoft Office PowerPoint</Application>
  <PresentationFormat>Předvádění na obrazovce (4:3)</PresentationFormat>
  <Paragraphs>169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Prezentace aplikace PowerPoint</vt:lpstr>
      <vt:lpstr>Prezentace aplikace PowerPoint</vt:lpstr>
      <vt:lpstr>Objemy těles</vt:lpstr>
      <vt:lpstr>Objem válce</vt:lpstr>
      <vt:lpstr>Válec - vzorce</vt:lpstr>
      <vt:lpstr>Válec - objem</vt:lpstr>
      <vt:lpstr>Válec - objem</vt:lpstr>
      <vt:lpstr>Válec - výška</vt:lpstr>
      <vt:lpstr>Válec - poloměr</vt:lpstr>
      <vt:lpstr>Válec - objem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Ehlerova</dc:creator>
  <cp:lastModifiedBy>Ehlerova</cp:lastModifiedBy>
  <cp:revision>269</cp:revision>
  <dcterms:created xsi:type="dcterms:W3CDTF">2014-03-30T11:14:20Z</dcterms:created>
  <dcterms:modified xsi:type="dcterms:W3CDTF">2014-05-02T08:35:49Z</dcterms:modified>
</cp:coreProperties>
</file>