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93" r:id="rId4"/>
    <p:sldId id="282" r:id="rId5"/>
    <p:sldId id="283" r:id="rId6"/>
    <p:sldId id="301" r:id="rId7"/>
    <p:sldId id="300" r:id="rId8"/>
    <p:sldId id="297" r:id="rId9"/>
    <p:sldId id="299" r:id="rId10"/>
    <p:sldId id="298" r:id="rId11"/>
    <p:sldId id="302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5B"/>
    <a:srgbClr val="FFC000"/>
    <a:srgbClr val="FFCC00"/>
    <a:srgbClr val="29C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7" y="-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8284C-9DDB-4679-B700-583A32333A3E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A1BAF-C50A-4217-92BF-E85CD0672E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720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34D8-5520-4967-BDE6-50D906740C8E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DC30F-BB91-4011-A1B6-F0FE0BF77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3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50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27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17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7.png"/><Relationship Id="rId7" Type="http://schemas.openxmlformats.org/officeDocument/2006/relationships/image" Target="../media/image20.png"/><Relationship Id="rId12" Type="http://schemas.openxmlformats.org/officeDocument/2006/relationships/image" Target="../media/image1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9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povrch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9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94302" y="4421242"/>
            <a:ext cx="142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d = 10cm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4: </a:t>
            </a:r>
            <a:r>
              <a:rPr lang="cs-CZ" sz="2800" dirty="0" smtClean="0"/>
              <a:t>Urči obsah pláště válce, </a:t>
            </a:r>
            <a:r>
              <a:rPr lang="cs-CZ" sz="2800" dirty="0"/>
              <a:t>jestliže </a:t>
            </a:r>
            <a:r>
              <a:rPr lang="cs-CZ" sz="2800" dirty="0" smtClean="0"/>
              <a:t>průměr podstavy d </a:t>
            </a:r>
            <a:r>
              <a:rPr lang="cs-CZ" sz="2800" dirty="0"/>
              <a:t>= </a:t>
            </a:r>
            <a:r>
              <a:rPr lang="cs-CZ" sz="2800" dirty="0" smtClean="0"/>
              <a:t>10 cm a výška válce v = 9 cm.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4155136" y="2316693"/>
                <a:ext cx="17203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10 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36" y="2316693"/>
                <a:ext cx="1720343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169234" y="3185991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234" y="3185991"/>
                <a:ext cx="155004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4155136" y="4024542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5955642" y="2955158"/>
                <a:ext cx="236077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320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𝑝𝑙</m:t>
                      </m:r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𝑑𝑣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642" y="2955158"/>
                <a:ext cx="2360774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4067944" y="3553603"/>
                <a:ext cx="1800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b="0" i="1" baseline="-25000" dirty="0" smtClean="0">
                          <a:latin typeface="Cambria Math"/>
                        </a:rPr>
                        <m:t>𝑝𝑙</m:t>
                      </m:r>
                      <m:r>
                        <a:rPr lang="cs-CZ" sz="2400" i="1" dirty="0">
                          <a:latin typeface="Cambria Math"/>
                        </a:rPr>
                        <m:t>= </m:t>
                      </m:r>
                      <m:r>
                        <a:rPr lang="cs-CZ" sz="2400" i="1" dirty="0" smtClean="0">
                          <a:latin typeface="Cambria Math"/>
                        </a:rPr>
                        <m:t>?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553603"/>
                <a:ext cx="1800200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169234" y="2724326"/>
                <a:ext cx="1538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9 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234" y="2724326"/>
                <a:ext cx="153849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4083126" y="4635151"/>
                <a:ext cx="25113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>
                          <a:latin typeface="Cambria Math"/>
                        </a:rPr>
                        <m:t>𝑝𝑙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3,14∙10∙9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126" y="4635151"/>
                <a:ext cx="2511329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52540" y="6093296"/>
                <a:ext cx="54471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𝑂𝑏𝑠𝑎h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𝑝𝑙</m:t>
                      </m:r>
                      <m:r>
                        <a:rPr lang="cs-CZ" sz="2800" b="0" i="1" dirty="0" smtClean="0">
                          <a:latin typeface="Cambria Math"/>
                        </a:rPr>
                        <m:t>áš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𝑡</m:t>
                      </m:r>
                      <m:r>
                        <a:rPr lang="cs-CZ" sz="2800" b="0" i="1" dirty="0" smtClean="0">
                          <a:latin typeface="Cambria Math"/>
                        </a:rPr>
                        <m:t>ě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282,6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" y="6093296"/>
                <a:ext cx="5447197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532953" y="5301498"/>
            <a:ext cx="2723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pl</a:t>
            </a:r>
            <a:r>
              <a:rPr lang="cs-CZ" sz="2800" dirty="0" smtClean="0"/>
              <a:t> </a:t>
            </a:r>
            <a:r>
              <a:rPr lang="cs-CZ" sz="2800" dirty="0"/>
              <a:t>– obsah </a:t>
            </a:r>
            <a:r>
              <a:rPr lang="cs-CZ" sz="2800" dirty="0" smtClean="0"/>
              <a:t>pláště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4125918" y="4041738"/>
                <a:ext cx="15413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𝑝𝑙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𝑑𝑣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918" y="4041738"/>
                <a:ext cx="1541384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4092077" y="5127575"/>
                <a:ext cx="23712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>
                          <a:latin typeface="Cambria Math"/>
                        </a:rPr>
                        <m:t>𝑝𝑙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282,6 </m:t>
                      </m:r>
                      <m:r>
                        <a:rPr lang="cs-CZ" sz="2400" i="1" dirty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077" y="5127575"/>
                <a:ext cx="2371226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67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1" grpId="0"/>
      <p:bldP spid="34" grpId="0"/>
      <p:bldP spid="36" grpId="0"/>
      <p:bldP spid="28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výška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?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94302" y="4421242"/>
            <a:ext cx="142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r = 20cm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5: </a:t>
            </a:r>
            <a:r>
              <a:rPr lang="cs-CZ" sz="2800" dirty="0" smtClean="0"/>
              <a:t>Povrch válce je 1 m</a:t>
            </a:r>
            <a:r>
              <a:rPr lang="cs-CZ" sz="2800" baseline="30000" dirty="0" smtClean="0"/>
              <a:t>2</a:t>
            </a:r>
            <a:r>
              <a:rPr lang="cs-CZ" sz="2800" dirty="0" smtClean="0"/>
              <a:t>, poloměr podstavy 20 cm. Vypočítej výšku válce. 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583668" y="4915768"/>
            <a:ext cx="97210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151195" y="2486382"/>
                <a:ext cx="17525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20 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  <m:r>
                        <a:rPr lang="cs-CZ" sz="2400" b="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195" y="2486382"/>
                <a:ext cx="1752596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152818" y="2852936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818" y="2852936"/>
                <a:ext cx="155004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3218141" y="3712070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6732240" y="2006842"/>
                <a:ext cx="14276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006842"/>
                <a:ext cx="1427699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059832" y="2006843"/>
                <a:ext cx="34976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latin typeface="Cambria Math"/>
                        </a:rPr>
                        <m:t>1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 </m:t>
                          </m:r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2 </m:t>
                          </m:r>
                        </m:sup>
                      </m:sSup>
                      <m:r>
                        <a:rPr lang="cs-CZ" sz="2400" b="0" i="1" dirty="0" smtClean="0">
                          <a:latin typeface="Cambria Math"/>
                        </a:rPr>
                        <m:t>=10000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006843"/>
                <a:ext cx="349769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131840" y="3256987"/>
                <a:ext cx="14642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?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256987"/>
                <a:ext cx="1464247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52540" y="6093296"/>
                <a:ext cx="39151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𝑉</m:t>
                      </m:r>
                      <m:r>
                        <a:rPr lang="cs-CZ" sz="2800" b="0" i="1" dirty="0" smtClean="0">
                          <a:latin typeface="Cambria Math"/>
                        </a:rPr>
                        <m:t>ýš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𝑘𝑎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5,96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" y="6093296"/>
                <a:ext cx="3915111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ovéPole 24"/>
          <p:cNvSpPr txBox="1"/>
          <p:nvPr/>
        </p:nvSpPr>
        <p:spPr>
          <a:xfrm>
            <a:off x="611560" y="285053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S= 1 m</a:t>
            </a:r>
            <a:r>
              <a:rPr lang="cs-CZ" sz="2400" baseline="30000" dirty="0" smtClean="0">
                <a:solidFill>
                  <a:srgbClr val="FF0000"/>
                </a:solidFill>
              </a:rPr>
              <a:t>2</a:t>
            </a:r>
            <a:endParaRPr lang="cs-CZ" sz="24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6766119" y="2486382"/>
                <a:ext cx="2007986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b="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</m:oMath>
                  </m:oMathPara>
                </a14:m>
                <a:endParaRPr lang="cs-CZ" sz="2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119" y="2486382"/>
                <a:ext cx="2007986" cy="490199"/>
              </a:xfrm>
              <a:prstGeom prst="rect">
                <a:avLst/>
              </a:prstGeom>
              <a:blipFill rotWithShape="1">
                <a:blip r:embed="rId8"/>
                <a:stretch>
                  <a:fillRect b="-1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6660232" y="2955158"/>
                <a:ext cx="17113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𝑝𝑙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𝑟𝑣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955158"/>
                <a:ext cx="1711302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6764431" y="3789040"/>
                <a:ext cx="1334789" cy="7956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𝑝𝑙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431" y="3789040"/>
                <a:ext cx="1334789" cy="7956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256144" y="4272569"/>
                <a:ext cx="2172390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1256 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𝑐𝑚</m:t>
                      </m:r>
                      <m:r>
                        <a:rPr lang="cs-CZ" sz="2400" b="0" i="1" baseline="30000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cs-CZ" sz="2400" baseline="30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144" y="4272569"/>
                <a:ext cx="2172390" cy="453137"/>
              </a:xfrm>
              <a:prstGeom prst="rect">
                <a:avLst/>
              </a:prstGeom>
              <a:blipFill rotWithShape="1">
                <a:blip r:embed="rId11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3256144" y="3809484"/>
                <a:ext cx="14276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144" y="3809484"/>
                <a:ext cx="1427699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3185222" y="4932876"/>
                <a:ext cx="2109937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sSub>
                        <m:sSub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222" y="4932876"/>
                <a:ext cx="2109937" cy="490199"/>
              </a:xfrm>
              <a:prstGeom prst="rect">
                <a:avLst/>
              </a:prstGeom>
              <a:blipFill rotWithShape="1">
                <a:blip r:embed="rId13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3243049" y="5423075"/>
                <a:ext cx="23087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>
                          <a:latin typeface="Cambria Math"/>
                        </a:rPr>
                        <m:t>𝑝𝑙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7488 </m:t>
                      </m:r>
                      <m:r>
                        <a:rPr lang="cs-CZ" sz="2400" i="1" dirty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049" y="5423075"/>
                <a:ext cx="2308709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délník 39"/>
              <p:cNvSpPr/>
              <p:nvPr/>
            </p:nvSpPr>
            <p:spPr>
              <a:xfrm>
                <a:off x="6764431" y="4653136"/>
                <a:ext cx="150919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7488</m:t>
                          </m:r>
                        </m:num>
                        <m:den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1256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431" y="4653136"/>
                <a:ext cx="1509196" cy="78380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6743939" y="5622799"/>
                <a:ext cx="18735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=5,96 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939" y="5622799"/>
                <a:ext cx="1873525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0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4" grpId="0"/>
      <p:bldP spid="25" grpId="0"/>
      <p:bldP spid="26" grpId="0"/>
      <p:bldP spid="30" grpId="0"/>
      <p:bldP spid="32" grpId="0"/>
      <p:bldP spid="33" grpId="0"/>
      <p:bldP spid="37" grpId="0"/>
      <p:bldP spid="38" grpId="0"/>
      <p:bldP spid="39" grpId="0"/>
      <p:bldP spid="40" grpId="0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34-40.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292663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Povrch válce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VY_32_INOVACE_23.14.EHL.MA.8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31.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9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Válec</a:t>
            </a:r>
            <a:endParaRPr lang="cs-CZ" altLang="cs-CZ" b="1" dirty="0" smtClean="0">
              <a:latin typeface="Arial" charset="0"/>
            </a:endParaRPr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2627784" y="2434257"/>
            <a:ext cx="0" cy="4149725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386853" y="1268760"/>
            <a:ext cx="8280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Rotační válec je těleso, které vznikne otáčením obdélníku kolem jeho strany, tato strana je osa válce 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95936" y="2222867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Osa otáčení</a:t>
            </a:r>
            <a:endParaRPr lang="cs-CZ" sz="2800" dirty="0"/>
          </a:p>
        </p:txBody>
      </p:sp>
      <p:cxnSp>
        <p:nvCxnSpPr>
          <p:cNvPr id="5" name="Přímá spojnice se šipkou 4"/>
          <p:cNvCxnSpPr>
            <a:stCxn id="12" idx="1"/>
          </p:cNvCxnSpPr>
          <p:nvPr/>
        </p:nvCxnSpPr>
        <p:spPr>
          <a:xfrm flipH="1">
            <a:off x="2699792" y="2484477"/>
            <a:ext cx="1296144" cy="2616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2626948" y="3526326"/>
            <a:ext cx="972108" cy="199090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1837346" y="3529413"/>
            <a:ext cx="803304" cy="2213361"/>
          </a:xfrm>
          <a:custGeom>
            <a:avLst/>
            <a:gdLst>
              <a:gd name="connsiteX0" fmla="*/ 786213 w 803304"/>
              <a:gd name="connsiteY0" fmla="*/ 0 h 2213361"/>
              <a:gd name="connsiteX1" fmla="*/ 0 w 803304"/>
              <a:gd name="connsiteY1" fmla="*/ 324740 h 2213361"/>
              <a:gd name="connsiteX2" fmla="*/ 25637 w 803304"/>
              <a:gd name="connsiteY2" fmla="*/ 2213361 h 2213361"/>
              <a:gd name="connsiteX3" fmla="*/ 803304 w 803304"/>
              <a:gd name="connsiteY3" fmla="*/ 1991170 h 2213361"/>
              <a:gd name="connsiteX4" fmla="*/ 786213 w 803304"/>
              <a:gd name="connsiteY4" fmla="*/ 0 h 221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3304" h="2213361">
                <a:moveTo>
                  <a:pt x="786213" y="0"/>
                </a:moveTo>
                <a:lnTo>
                  <a:pt x="0" y="324740"/>
                </a:lnTo>
                <a:lnTo>
                  <a:pt x="25637" y="2213361"/>
                </a:lnTo>
                <a:lnTo>
                  <a:pt x="803304" y="1991170"/>
                </a:lnTo>
                <a:lnTo>
                  <a:pt x="786213" y="0"/>
                </a:lnTo>
                <a:close/>
              </a:path>
            </a:pathLst>
          </a:cu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1654840" y="5013174"/>
            <a:ext cx="1944216" cy="900101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" name="Vývojový diagram: magnetický disk 2"/>
          <p:cNvSpPr/>
          <p:nvPr/>
        </p:nvSpPr>
        <p:spPr>
          <a:xfrm>
            <a:off x="1655676" y="3104963"/>
            <a:ext cx="1944216" cy="2808312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653856" y="3539494"/>
            <a:ext cx="1943380" cy="199090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2555776" y="2215172"/>
            <a:ext cx="274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o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Kruhová šipka 3"/>
          <p:cNvSpPr/>
          <p:nvPr/>
        </p:nvSpPr>
        <p:spPr>
          <a:xfrm rot="5400000" flipV="1">
            <a:off x="1920405" y="1238422"/>
            <a:ext cx="1410281" cy="274724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628168"/>
              <a:gd name="adj5" fmla="val 22094"/>
            </a:avLst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5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7" grpId="0" animBg="1"/>
      <p:bldP spid="12" grpId="0"/>
      <p:bldP spid="7" grpId="0" animBg="1"/>
      <p:bldP spid="13" grpId="0" animBg="1"/>
      <p:bldP spid="16415" grpId="0" animBg="1"/>
      <p:bldP spid="3" grpId="0" animBg="1"/>
      <p:bldP spid="23" grpId="0" animBg="1"/>
      <p:bldP spid="23" grpId="2" animBg="1"/>
      <p:bldP spid="24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ál 16"/>
          <p:cNvSpPr/>
          <p:nvPr/>
        </p:nvSpPr>
        <p:spPr>
          <a:xfrm>
            <a:off x="827584" y="4423729"/>
            <a:ext cx="2448272" cy="1328877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magnetický disk 2"/>
          <p:cNvSpPr/>
          <p:nvPr/>
        </p:nvSpPr>
        <p:spPr>
          <a:xfrm>
            <a:off x="827584" y="1740083"/>
            <a:ext cx="2448272" cy="4012523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07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788024" y="2564904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Podstavy válce jsou dva shodné kruhy. </a:t>
            </a:r>
            <a:endParaRPr lang="cs-CZ" sz="28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788024" y="3501008"/>
            <a:ext cx="37989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Výška válce je vzdálenost středů jeho podstav.</a:t>
            </a:r>
            <a:endParaRPr lang="cs-CZ" sz="28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810683" y="4491117"/>
            <a:ext cx="3937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Poloměr válce je poloměr jeho podstav</a:t>
            </a:r>
            <a:endParaRPr lang="cs-CZ" sz="2800" dirty="0"/>
          </a:p>
        </p:txBody>
      </p:sp>
      <p:sp>
        <p:nvSpPr>
          <p:cNvPr id="47" name="Ovál 46"/>
          <p:cNvSpPr/>
          <p:nvPr/>
        </p:nvSpPr>
        <p:spPr>
          <a:xfrm>
            <a:off x="827584" y="1756400"/>
            <a:ext cx="2448272" cy="1328877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nice 44"/>
          <p:cNvCxnSpPr>
            <a:stCxn id="47" idx="2"/>
          </p:cNvCxnSpPr>
          <p:nvPr/>
        </p:nvCxnSpPr>
        <p:spPr>
          <a:xfrm>
            <a:off x="827584" y="2420839"/>
            <a:ext cx="244827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2063228" y="5088167"/>
            <a:ext cx="1212628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2582613" y="4581128"/>
            <a:ext cx="54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</a:t>
            </a:r>
            <a:endParaRPr lang="cs-CZ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2087797" y="1844824"/>
            <a:ext cx="54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</a:t>
            </a:r>
            <a:endParaRPr lang="cs-CZ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0" name="Přímá spojnice 49"/>
          <p:cNvCxnSpPr/>
          <p:nvPr/>
        </p:nvCxnSpPr>
        <p:spPr>
          <a:xfrm>
            <a:off x="2051720" y="2401538"/>
            <a:ext cx="0" cy="268364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2006549" y="3790781"/>
            <a:ext cx="54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B050"/>
                </a:solidFill>
              </a:rPr>
              <a:t>v</a:t>
            </a:r>
            <a:endParaRPr lang="cs-CZ" sz="3600" dirty="0">
              <a:solidFill>
                <a:srgbClr val="00B05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4770577" y="5571237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Podstavy válce jsou dva shodné kruhy.</a:t>
            </a:r>
            <a:endParaRPr lang="cs-CZ" sz="2800" dirty="0"/>
          </a:p>
        </p:txBody>
      </p:sp>
      <p:cxnSp>
        <p:nvCxnSpPr>
          <p:cNvPr id="62" name="Přímá spojnice se šipkou 61"/>
          <p:cNvCxnSpPr/>
          <p:nvPr/>
        </p:nvCxnSpPr>
        <p:spPr>
          <a:xfrm flipH="1" flipV="1">
            <a:off x="2746382" y="5373217"/>
            <a:ext cx="2041642" cy="3793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 flipH="1" flipV="1">
            <a:off x="2746381" y="2761764"/>
            <a:ext cx="2024196" cy="20257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 flipH="1">
            <a:off x="2857385" y="4725144"/>
            <a:ext cx="2002646" cy="2436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727081" y="1556792"/>
            <a:ext cx="4093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Průměr válce je průměr podstavy.</a:t>
            </a:r>
            <a:endParaRPr lang="cs-CZ" sz="2800" dirty="0"/>
          </a:p>
        </p:txBody>
      </p:sp>
      <p:cxnSp>
        <p:nvCxnSpPr>
          <p:cNvPr id="74" name="Přímá spojnice se šipkou 73"/>
          <p:cNvCxnSpPr/>
          <p:nvPr/>
        </p:nvCxnSpPr>
        <p:spPr>
          <a:xfrm flipH="1">
            <a:off x="2362411" y="3746344"/>
            <a:ext cx="2448272" cy="26161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H="1">
            <a:off x="2669542" y="1844824"/>
            <a:ext cx="2118482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78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9" grpId="0"/>
      <p:bldP spid="40" grpId="0"/>
      <p:bldP spid="41" grpId="0"/>
      <p:bldP spid="47" grpId="0" animBg="1"/>
      <p:bldP spid="53" grpId="0"/>
      <p:bldP spid="56" grpId="0"/>
      <p:bldP spid="57" grpId="0"/>
      <p:bldP spid="58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ál 25"/>
          <p:cNvSpPr/>
          <p:nvPr/>
        </p:nvSpPr>
        <p:spPr>
          <a:xfrm>
            <a:off x="407471" y="3850449"/>
            <a:ext cx="1921630" cy="1000854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;;;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</a:t>
            </a:r>
            <a:endParaRPr lang="cs-CZ"/>
          </a:p>
        </p:txBody>
      </p:sp>
      <p:sp>
        <p:nvSpPr>
          <p:cNvPr id="3" name="Vývojový diagram: magnetický disk 2"/>
          <p:cNvSpPr/>
          <p:nvPr/>
        </p:nvSpPr>
        <p:spPr>
          <a:xfrm>
            <a:off x="396178" y="1878318"/>
            <a:ext cx="1944216" cy="2990842"/>
          </a:xfrm>
          <a:prstGeom prst="flowChartMagneticDisk">
            <a:avLst/>
          </a:prstGeom>
          <a:solidFill>
            <a:schemeClr val="bg1">
              <a:alpha val="7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078" y="17240"/>
            <a:ext cx="8229600" cy="1143000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Síť válce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66574" y="548680"/>
            <a:ext cx="2310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Podstavy válce</a:t>
            </a:r>
            <a:endParaRPr lang="cs-CZ" sz="28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07307" y="5314463"/>
            <a:ext cx="1829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Plášť válce</a:t>
            </a:r>
            <a:endParaRPr lang="cs-CZ" sz="2800" dirty="0"/>
          </a:p>
        </p:txBody>
      </p:sp>
      <p:sp>
        <p:nvSpPr>
          <p:cNvPr id="47" name="Ovál 46"/>
          <p:cNvSpPr/>
          <p:nvPr/>
        </p:nvSpPr>
        <p:spPr>
          <a:xfrm>
            <a:off x="396178" y="1872801"/>
            <a:ext cx="1921630" cy="1000854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47" idx="5"/>
            <a:endCxn id="26" idx="5"/>
          </p:cNvCxnSpPr>
          <p:nvPr/>
        </p:nvCxnSpPr>
        <p:spPr>
          <a:xfrm>
            <a:off x="2036392" y="2727083"/>
            <a:ext cx="11293" cy="19776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39" idx="2"/>
          </p:cNvCxnSpPr>
          <p:nvPr/>
        </p:nvCxnSpPr>
        <p:spPr>
          <a:xfrm>
            <a:off x="1521698" y="1071900"/>
            <a:ext cx="98616" cy="11329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39" idx="2"/>
          </p:cNvCxnSpPr>
          <p:nvPr/>
        </p:nvCxnSpPr>
        <p:spPr>
          <a:xfrm flipH="1">
            <a:off x="1260274" y="1071900"/>
            <a:ext cx="261424" cy="31136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407471" y="3492546"/>
            <a:ext cx="348747" cy="18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C:\Users\Ehlerova\AppData\Local\Microsoft\Windows\Temporary Internet Files\Content.IE5\KJ47EHU3\MC9003256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1081">
            <a:off x="1888390" y="4546686"/>
            <a:ext cx="657498" cy="73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délník 17"/>
          <p:cNvSpPr/>
          <p:nvPr/>
        </p:nvSpPr>
        <p:spPr>
          <a:xfrm>
            <a:off x="2771799" y="2754688"/>
            <a:ext cx="5966680" cy="19776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46812" y="1052736"/>
            <a:ext cx="1835763" cy="1835763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82045" y="4856352"/>
            <a:ext cx="1835763" cy="1835763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al 2" descr="Světlý šikmo nahoru"/>
          <p:cNvSpPr>
            <a:spLocks noChangeArrowheads="1"/>
          </p:cNvSpPr>
          <p:nvPr/>
        </p:nvSpPr>
        <p:spPr bwMode="auto">
          <a:xfrm>
            <a:off x="396178" y="3850449"/>
            <a:ext cx="1932923" cy="1018711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2282575" y="1052736"/>
            <a:ext cx="849265" cy="115212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282575" y="1052736"/>
            <a:ext cx="4881713" cy="426172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2036392" y="3851539"/>
            <a:ext cx="2675746" cy="146292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823334" y="2861980"/>
            <a:ext cx="5915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Po rozvinutí pláště dostaneme obdélník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5508104" y="945884"/>
            <a:ext cx="3312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cs-CZ" sz="2800" dirty="0"/>
              <a:t>Po rozvinutí podstav dostaneme </a:t>
            </a:r>
            <a:r>
              <a:rPr lang="sk-SK" altLang="cs-CZ" sz="2800" dirty="0" smtClean="0"/>
              <a:t>kruhy </a:t>
            </a:r>
            <a:r>
              <a:rPr lang="sk-SK" altLang="cs-CZ" sz="2800" dirty="0" err="1" smtClean="0"/>
              <a:t>se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stejným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poloměrem</a:t>
            </a:r>
            <a:r>
              <a:rPr lang="sk-SK" altLang="cs-CZ" sz="2800" dirty="0" smtClean="0"/>
              <a:t>.</a:t>
            </a:r>
            <a:endParaRPr lang="sk-SK" alt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676822" y="5052853"/>
            <a:ext cx="4320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i="1" dirty="0" err="1">
                <a:solidFill>
                  <a:srgbClr val="FF0000"/>
                </a:solidFill>
              </a:rPr>
              <a:t>Síť</a:t>
            </a:r>
            <a:r>
              <a:rPr lang="sk-SK" sz="3200" i="1" dirty="0">
                <a:solidFill>
                  <a:srgbClr val="FF0000"/>
                </a:solidFill>
              </a:rPr>
              <a:t> </a:t>
            </a:r>
            <a:r>
              <a:rPr lang="sk-SK" sz="3200" i="1" dirty="0" err="1" smtClean="0">
                <a:solidFill>
                  <a:srgbClr val="FF0000"/>
                </a:solidFill>
              </a:rPr>
              <a:t>válce</a:t>
            </a:r>
            <a:r>
              <a:rPr lang="sk-SK" sz="3200" i="1" dirty="0" smtClean="0">
                <a:solidFill>
                  <a:srgbClr val="FF0000"/>
                </a:solidFill>
              </a:rPr>
              <a:t> </a:t>
            </a:r>
            <a:r>
              <a:rPr lang="sk-SK" sz="3200" i="1" dirty="0" err="1" smtClean="0">
                <a:solidFill>
                  <a:srgbClr val="FF0000"/>
                </a:solidFill>
              </a:rPr>
              <a:t>tvoří</a:t>
            </a:r>
            <a:r>
              <a:rPr lang="sk-SK" sz="3200" i="1" dirty="0" smtClean="0">
                <a:solidFill>
                  <a:srgbClr val="FF0000"/>
                </a:solidFill>
              </a:rPr>
              <a:t> </a:t>
            </a:r>
            <a:r>
              <a:rPr lang="sk-SK" sz="3200" i="1" dirty="0">
                <a:solidFill>
                  <a:srgbClr val="FF0000"/>
                </a:solidFill>
              </a:rPr>
              <a:t>do roviny rozvinuté </a:t>
            </a:r>
            <a:r>
              <a:rPr lang="sk-SK" sz="3200" i="1" dirty="0" err="1">
                <a:solidFill>
                  <a:srgbClr val="FF0000"/>
                </a:solidFill>
              </a:rPr>
              <a:t>obě</a:t>
            </a:r>
            <a:r>
              <a:rPr lang="sk-SK" sz="3200" i="1" dirty="0">
                <a:solidFill>
                  <a:srgbClr val="FF0000"/>
                </a:solidFill>
              </a:rPr>
              <a:t> podstavy </a:t>
            </a:r>
            <a:br>
              <a:rPr lang="sk-SK" sz="3200" i="1" dirty="0">
                <a:solidFill>
                  <a:srgbClr val="FF0000"/>
                </a:solidFill>
              </a:rPr>
            </a:br>
            <a:r>
              <a:rPr lang="sk-SK" sz="3200" i="1" dirty="0">
                <a:solidFill>
                  <a:srgbClr val="FF0000"/>
                </a:solidFill>
              </a:rPr>
              <a:t>a plášť.</a:t>
            </a:r>
          </a:p>
        </p:txBody>
      </p:sp>
    </p:spTree>
    <p:extLst>
      <p:ext uri="{BB962C8B-B14F-4D97-AF65-F5344CB8AC3E}">
        <p14:creationId xmlns:p14="http://schemas.microsoft.com/office/powerpoint/2010/main" val="105512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5B9B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2105 L -0.00226 -0.3016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6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6.7083E-8 L 0.25434 -0.0219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8" y="-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90238E-6 L 0.6698 -0.0164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90" y="-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39" grpId="0"/>
      <p:bldP spid="41" grpId="0"/>
      <p:bldP spid="47" grpId="0" animBg="1"/>
      <p:bldP spid="47" grpId="2" animBg="1"/>
      <p:bldP spid="18" grpId="0" animBg="1"/>
      <p:bldP spid="42" grpId="0" animBg="1"/>
      <p:bldP spid="42" grpId="1" animBg="1"/>
      <p:bldP spid="46" grpId="0" animBg="1"/>
      <p:bldP spid="46" grpId="1" animBg="1"/>
      <p:bldP spid="22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ál 25"/>
          <p:cNvSpPr/>
          <p:nvPr/>
        </p:nvSpPr>
        <p:spPr>
          <a:xfrm>
            <a:off x="382938" y="3672435"/>
            <a:ext cx="1404994" cy="819520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;;;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</a:t>
            </a:r>
            <a:endParaRPr lang="cs-CZ" dirty="0"/>
          </a:p>
        </p:txBody>
      </p:sp>
      <p:sp>
        <p:nvSpPr>
          <p:cNvPr id="3" name="Vývojový diagram: magnetický disk 2"/>
          <p:cNvSpPr/>
          <p:nvPr/>
        </p:nvSpPr>
        <p:spPr>
          <a:xfrm>
            <a:off x="374750" y="2060848"/>
            <a:ext cx="1421508" cy="2448964"/>
          </a:xfrm>
          <a:prstGeom prst="flowChartMagneticDisk">
            <a:avLst/>
          </a:prstGeom>
          <a:solidFill>
            <a:schemeClr val="bg1">
              <a:alpha val="7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078" y="17240"/>
            <a:ext cx="8229600" cy="1143000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Povrch válce - vzorec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211960" y="5252081"/>
            <a:ext cx="4895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Podstava válce </a:t>
            </a:r>
            <a:r>
              <a:rPr lang="cs-CZ" sz="2800" dirty="0" err="1" smtClean="0">
                <a:solidFill>
                  <a:srgbClr val="FF0000"/>
                </a:solidFill>
              </a:rPr>
              <a:t>S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p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– obsah kruhu</a:t>
            </a:r>
            <a:endParaRPr lang="cs-CZ" sz="2800" dirty="0"/>
          </a:p>
        </p:txBody>
      </p:sp>
      <p:sp>
        <p:nvSpPr>
          <p:cNvPr id="47" name="Ovál 46"/>
          <p:cNvSpPr/>
          <p:nvPr/>
        </p:nvSpPr>
        <p:spPr>
          <a:xfrm>
            <a:off x="373141" y="2061540"/>
            <a:ext cx="1404994" cy="819520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065841" y="2471300"/>
            <a:ext cx="9797" cy="161089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3095836" y="2538861"/>
            <a:ext cx="4608512" cy="15605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al 2" descr="Světlý šikmo nahoru"/>
          <p:cNvSpPr>
            <a:spLocks noChangeArrowheads="1"/>
          </p:cNvSpPr>
          <p:nvPr/>
        </p:nvSpPr>
        <p:spPr bwMode="auto">
          <a:xfrm>
            <a:off x="373199" y="3675671"/>
            <a:ext cx="1413250" cy="83414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8" name="Ovál 27"/>
          <p:cNvSpPr/>
          <p:nvPr/>
        </p:nvSpPr>
        <p:spPr>
          <a:xfrm>
            <a:off x="3123358" y="4116325"/>
            <a:ext cx="1397366" cy="1397366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1075639" y="3022552"/>
            <a:ext cx="360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v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043607" y="2078467"/>
            <a:ext cx="549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d</a:t>
            </a:r>
            <a:endParaRPr lang="cs-CZ" sz="2400" dirty="0">
              <a:solidFill>
                <a:srgbClr val="FF0000"/>
              </a:solidFill>
            </a:endParaRPr>
          </a:p>
        </p:txBody>
      </p:sp>
      <p:cxnSp>
        <p:nvCxnSpPr>
          <p:cNvPr id="31" name="Přímá spojnice 30"/>
          <p:cNvCxnSpPr>
            <a:endCxn id="47" idx="6"/>
          </p:cNvCxnSpPr>
          <p:nvPr/>
        </p:nvCxnSpPr>
        <p:spPr>
          <a:xfrm>
            <a:off x="400729" y="2471300"/>
            <a:ext cx="137740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1075638" y="4082195"/>
            <a:ext cx="7206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089433" y="3976139"/>
            <a:ext cx="346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r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488482" y="4276590"/>
            <a:ext cx="4464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Plášť </a:t>
            </a:r>
            <a:r>
              <a:rPr lang="cs-CZ" sz="2800" dirty="0"/>
              <a:t>válce </a:t>
            </a:r>
            <a:r>
              <a:rPr lang="cs-CZ" sz="2800" dirty="0" err="1">
                <a:solidFill>
                  <a:srgbClr val="FF0000"/>
                </a:solidFill>
              </a:rPr>
              <a:t>S</a:t>
            </a:r>
            <a:r>
              <a:rPr lang="cs-CZ" sz="2800" baseline="-25000" dirty="0" err="1">
                <a:solidFill>
                  <a:srgbClr val="FF0000"/>
                </a:solidFill>
              </a:rPr>
              <a:t>pl</a:t>
            </a:r>
            <a:r>
              <a:rPr lang="cs-CZ" sz="2800" dirty="0" smtClean="0"/>
              <a:t> – obsah obdélníku</a:t>
            </a:r>
            <a:endParaRPr lang="cs-CZ" sz="2800" dirty="0"/>
          </a:p>
        </p:txBody>
      </p:sp>
      <p:cxnSp>
        <p:nvCxnSpPr>
          <p:cNvPr id="34" name="Přímá spojnice 33"/>
          <p:cNvCxnSpPr/>
          <p:nvPr/>
        </p:nvCxnSpPr>
        <p:spPr>
          <a:xfrm>
            <a:off x="1055920" y="2479743"/>
            <a:ext cx="9797" cy="15940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1077792" y="3014044"/>
            <a:ext cx="360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v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46" name="Ovál 45"/>
          <p:cNvSpPr/>
          <p:nvPr/>
        </p:nvSpPr>
        <p:spPr>
          <a:xfrm>
            <a:off x="2411760" y="1124744"/>
            <a:ext cx="1397366" cy="1397366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3196990" y="4568978"/>
            <a:ext cx="122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S</a:t>
            </a:r>
            <a:r>
              <a:rPr lang="cs-CZ" sz="2400" baseline="-25000" dirty="0" err="1" smtClean="0"/>
              <a:t>p</a:t>
            </a:r>
            <a:r>
              <a:rPr lang="cs-CZ" sz="2400" dirty="0" smtClean="0"/>
              <a:t>= </a:t>
            </a:r>
            <a:r>
              <a:rPr lang="el-GR" sz="2400" dirty="0" smtClean="0"/>
              <a:t>π·</a:t>
            </a:r>
            <a:r>
              <a:rPr lang="cs-CZ" sz="2400" dirty="0" smtClean="0"/>
              <a:t>r</a:t>
            </a:r>
            <a:r>
              <a:rPr lang="cs-CZ" sz="2400" baseline="30000" dirty="0" smtClean="0"/>
              <a:t>2</a:t>
            </a:r>
            <a:endParaRPr lang="cs-CZ" sz="2400" baseline="30000" dirty="0"/>
          </a:p>
        </p:txBody>
      </p:sp>
      <p:cxnSp>
        <p:nvCxnSpPr>
          <p:cNvPr id="17" name="Přímá spojnice 16"/>
          <p:cNvCxnSpPr>
            <a:stCxn id="46" idx="4"/>
          </p:cNvCxnSpPr>
          <p:nvPr/>
        </p:nvCxnSpPr>
        <p:spPr>
          <a:xfrm>
            <a:off x="3110443" y="2522110"/>
            <a:ext cx="4593905" cy="222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3792290" y="2054327"/>
            <a:ext cx="1283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o= 2</a:t>
            </a:r>
            <a:r>
              <a:rPr lang="el-GR" sz="2400" dirty="0" smtClean="0">
                <a:solidFill>
                  <a:srgbClr val="FF0000"/>
                </a:solidFill>
              </a:rPr>
              <a:t>π</a:t>
            </a:r>
            <a:r>
              <a:rPr lang="cs-CZ" sz="2400" dirty="0" smtClean="0">
                <a:solidFill>
                  <a:srgbClr val="FF0000"/>
                </a:solidFill>
              </a:rPr>
              <a:t>r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707904" y="307180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S</a:t>
            </a:r>
            <a:r>
              <a:rPr lang="cs-CZ" sz="2400" baseline="-25000" dirty="0" err="1" smtClean="0"/>
              <a:t>pl</a:t>
            </a:r>
            <a:r>
              <a:rPr lang="cs-CZ" sz="2400" dirty="0" smtClean="0"/>
              <a:t>= </a:t>
            </a:r>
            <a:r>
              <a:rPr lang="cs-CZ" sz="2400" dirty="0" smtClean="0">
                <a:solidFill>
                  <a:srgbClr val="FF0000"/>
                </a:solidFill>
              </a:rPr>
              <a:t>2</a:t>
            </a:r>
            <a:r>
              <a:rPr lang="el-GR" sz="2400" dirty="0" smtClean="0">
                <a:solidFill>
                  <a:srgbClr val="FF0000"/>
                </a:solidFill>
              </a:rPr>
              <a:t>π</a:t>
            </a:r>
            <a:r>
              <a:rPr lang="cs-CZ" sz="2400" dirty="0" err="1" smtClean="0">
                <a:solidFill>
                  <a:srgbClr val="FF0000"/>
                </a:solidFill>
              </a:rPr>
              <a:t>r</a:t>
            </a:r>
            <a:r>
              <a:rPr lang="cs-CZ" sz="2400" dirty="0" err="1" smtClean="0">
                <a:solidFill>
                  <a:srgbClr val="00B050"/>
                </a:solidFill>
              </a:rPr>
              <a:t>·v</a:t>
            </a:r>
            <a:endParaRPr lang="cs-CZ" sz="2400" baseline="30000" dirty="0">
              <a:solidFill>
                <a:srgbClr val="00B05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7092144" y="1422412"/>
            <a:ext cx="122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S</a:t>
            </a:r>
            <a:r>
              <a:rPr lang="cs-CZ" sz="2400" baseline="-25000" dirty="0" err="1" smtClean="0"/>
              <a:t>p</a:t>
            </a:r>
            <a:r>
              <a:rPr lang="cs-CZ" sz="2400" dirty="0" smtClean="0"/>
              <a:t>= </a:t>
            </a:r>
            <a:r>
              <a:rPr lang="el-GR" sz="2400" dirty="0" smtClean="0"/>
              <a:t>π·</a:t>
            </a:r>
            <a:r>
              <a:rPr lang="cs-CZ" sz="2400" dirty="0" smtClean="0"/>
              <a:t>r</a:t>
            </a:r>
            <a:r>
              <a:rPr lang="cs-CZ" sz="2400" baseline="30000" dirty="0" smtClean="0"/>
              <a:t>2</a:t>
            </a:r>
            <a:endParaRPr lang="cs-CZ" sz="2400" baseline="300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3669031" y="4584175"/>
            <a:ext cx="72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π·</a:t>
            </a:r>
            <a:r>
              <a:rPr lang="cs-CZ" sz="2400" dirty="0" smtClean="0"/>
              <a:t>r</a:t>
            </a:r>
            <a:r>
              <a:rPr lang="cs-CZ" sz="2400" baseline="30000" dirty="0" smtClean="0"/>
              <a:t>2</a:t>
            </a:r>
            <a:endParaRPr lang="cs-CZ" sz="2400" baseline="300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7554872" y="1426041"/>
            <a:ext cx="72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π·</a:t>
            </a:r>
            <a:r>
              <a:rPr lang="cs-CZ" sz="2400" dirty="0" smtClean="0"/>
              <a:t>r</a:t>
            </a:r>
            <a:r>
              <a:rPr lang="cs-CZ" sz="2400" baseline="30000" dirty="0" smtClean="0"/>
              <a:t>2</a:t>
            </a:r>
            <a:endParaRPr lang="cs-CZ" sz="2400" baseline="300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572278" y="5678340"/>
            <a:ext cx="2271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S =</a:t>
            </a:r>
            <a:endParaRPr lang="cs-CZ" sz="3600" baseline="30000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2065244" y="5816470"/>
            <a:ext cx="346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+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196990" y="5804708"/>
            <a:ext cx="346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+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4154800" y="3068960"/>
            <a:ext cx="1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2</a:t>
            </a:r>
            <a:r>
              <a:rPr lang="el-GR" sz="2400" dirty="0" smtClean="0">
                <a:solidFill>
                  <a:srgbClr val="FF0000"/>
                </a:solidFill>
              </a:rPr>
              <a:t>π</a:t>
            </a:r>
            <a:r>
              <a:rPr lang="cs-CZ" sz="2400" dirty="0" err="1" smtClean="0">
                <a:solidFill>
                  <a:srgbClr val="FF0000"/>
                </a:solidFill>
              </a:rPr>
              <a:t>r</a:t>
            </a:r>
            <a:r>
              <a:rPr lang="cs-CZ" sz="2400" dirty="0" err="1" smtClean="0">
                <a:solidFill>
                  <a:srgbClr val="00B050"/>
                </a:solidFill>
              </a:rPr>
              <a:t>·v</a:t>
            </a:r>
            <a:endParaRPr lang="cs-CZ" sz="2400" baseline="30000" dirty="0">
              <a:solidFill>
                <a:srgbClr val="00B05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4244686" y="5715590"/>
            <a:ext cx="2476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= 2</a:t>
            </a:r>
            <a:r>
              <a:rPr lang="el-GR" sz="3600" dirty="0" smtClean="0"/>
              <a:t>π</a:t>
            </a:r>
            <a:r>
              <a:rPr lang="cs-CZ" sz="3600" dirty="0" smtClean="0"/>
              <a:t>r</a:t>
            </a:r>
            <a:r>
              <a:rPr lang="cs-CZ" sz="3600" baseline="30000" dirty="0" smtClean="0"/>
              <a:t>2</a:t>
            </a:r>
            <a:r>
              <a:rPr lang="cs-CZ" sz="3600" dirty="0" smtClean="0"/>
              <a:t>+2</a:t>
            </a:r>
            <a:r>
              <a:rPr lang="el-GR" sz="3600" dirty="0" smtClean="0"/>
              <a:t>π</a:t>
            </a:r>
            <a:r>
              <a:rPr lang="cs-CZ" sz="3600" dirty="0" err="1" smtClean="0"/>
              <a:t>rv</a:t>
            </a:r>
            <a:endParaRPr lang="cs-CZ" sz="3600" baseline="30000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6667956" y="5712374"/>
            <a:ext cx="2476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= 2S</a:t>
            </a:r>
            <a:r>
              <a:rPr lang="cs-CZ" sz="3600" baseline="-25000" dirty="0" smtClean="0"/>
              <a:t>p</a:t>
            </a:r>
            <a:r>
              <a:rPr lang="cs-CZ" sz="3600" dirty="0" smtClean="0"/>
              <a:t>+S</a:t>
            </a:r>
            <a:r>
              <a:rPr lang="cs-CZ" sz="3600" baseline="-25000" dirty="0" smtClean="0"/>
              <a:t>pl</a:t>
            </a:r>
            <a:endParaRPr lang="cs-CZ" sz="3600" baseline="-25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06366" y="692696"/>
            <a:ext cx="20839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Obvod kruhu</a:t>
            </a:r>
            <a:endParaRPr lang="cs-CZ" sz="28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58333" y="1300207"/>
            <a:ext cx="1832489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Výška válce</a:t>
            </a:r>
            <a:endParaRPr lang="cs-CZ" sz="28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390334" y="1215916"/>
            <a:ext cx="1401956" cy="12049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190822" y="1818402"/>
            <a:ext cx="824574" cy="119564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467544" y="6237312"/>
            <a:ext cx="2476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S = 2</a:t>
            </a:r>
            <a:r>
              <a:rPr lang="el-GR" sz="3600" dirty="0" smtClean="0"/>
              <a:t>π</a:t>
            </a:r>
            <a:r>
              <a:rPr lang="cs-CZ" sz="3600" dirty="0" smtClean="0"/>
              <a:t>r(</a:t>
            </a:r>
            <a:r>
              <a:rPr lang="cs-CZ" sz="3600" dirty="0" err="1" smtClean="0"/>
              <a:t>r+v</a:t>
            </a:r>
            <a:r>
              <a:rPr lang="cs-CZ" sz="3600" dirty="0" smtClean="0"/>
              <a:t>)</a:t>
            </a:r>
            <a:endParaRPr lang="cs-CZ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322881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115 L 0.22466 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1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463 L 0.1816 0.0011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33333E-6 L 0.50643 -0.0016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13" y="-9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59843E-6 L -0.67726 0.6342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72" y="317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9452E-6 L -0.19982 0.3978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19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8619E-6 L -0.00364 0.175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87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35" grpId="0"/>
      <p:bldP spid="46" grpId="0" animBg="1"/>
      <p:bldP spid="36" grpId="0"/>
      <p:bldP spid="43" grpId="0"/>
      <p:bldP spid="45" grpId="0"/>
      <p:bldP spid="48" grpId="0"/>
      <p:bldP spid="52" grpId="0"/>
      <p:bldP spid="52" grpId="1"/>
      <p:bldP spid="53" grpId="0"/>
      <p:bldP spid="53" grpId="1"/>
      <p:bldP spid="54" grpId="0"/>
      <p:bldP spid="55" grpId="0"/>
      <p:bldP spid="56" grpId="0"/>
      <p:bldP spid="57" grpId="0"/>
      <p:bldP spid="57" grpId="1"/>
      <p:bldP spid="58" grpId="0"/>
      <p:bldP spid="59" grpId="0"/>
      <p:bldP spid="37" grpId="0" animBg="1"/>
      <p:bldP spid="38" grpId="0" animBg="1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cs-CZ" sz="2800" b="1" dirty="0"/>
              <a:t>Příklad </a:t>
            </a:r>
            <a:r>
              <a:rPr lang="cs-CZ" sz="2800" b="1" dirty="0" smtClean="0"/>
              <a:t>1: </a:t>
            </a:r>
            <a:r>
              <a:rPr lang="cs-CZ" sz="2800" dirty="0" smtClean="0"/>
              <a:t>Z obrázku urči chybějící údaje. </a:t>
            </a:r>
            <a:endParaRPr lang="cs-CZ" sz="2800" dirty="0"/>
          </a:p>
        </p:txBody>
      </p:sp>
      <p:sp>
        <p:nvSpPr>
          <p:cNvPr id="4" name="Ovál 3"/>
          <p:cNvSpPr/>
          <p:nvPr/>
        </p:nvSpPr>
        <p:spPr>
          <a:xfrm>
            <a:off x="382938" y="3456411"/>
            <a:ext cx="1404994" cy="819520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;;;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	</a:t>
            </a:r>
            <a:endParaRPr lang="cs-CZ" dirty="0"/>
          </a:p>
        </p:txBody>
      </p:sp>
      <p:sp>
        <p:nvSpPr>
          <p:cNvPr id="5" name="Vývojový diagram: magnetický disk 4"/>
          <p:cNvSpPr/>
          <p:nvPr/>
        </p:nvSpPr>
        <p:spPr>
          <a:xfrm>
            <a:off x="374750" y="1844824"/>
            <a:ext cx="1421508" cy="2448964"/>
          </a:xfrm>
          <a:prstGeom prst="flowChartMagneticDisk">
            <a:avLst/>
          </a:prstGeom>
          <a:solidFill>
            <a:schemeClr val="bg1">
              <a:alpha val="7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73141" y="1845516"/>
            <a:ext cx="1404994" cy="819520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373199" y="3459647"/>
            <a:ext cx="1413250" cy="83414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19876" y="4725144"/>
            <a:ext cx="565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=</a:t>
            </a:r>
            <a:endParaRPr lang="cs-CZ" sz="2400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400729" y="2263822"/>
            <a:ext cx="13774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075638" y="3866171"/>
            <a:ext cx="7206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080886" y="2267040"/>
            <a:ext cx="9797" cy="1594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19876" y="5229200"/>
            <a:ext cx="570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 =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67544" y="5782488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 =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987824" y="4581128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=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985585" y="5032497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 =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915816" y="5388024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 =</a:t>
            </a:r>
            <a:endParaRPr lang="cs-CZ" sz="2400" dirty="0"/>
          </a:p>
        </p:txBody>
      </p:sp>
      <p:sp>
        <p:nvSpPr>
          <p:cNvPr id="22" name="Vývojový diagram: magnetický disk 21"/>
          <p:cNvSpPr/>
          <p:nvPr/>
        </p:nvSpPr>
        <p:spPr>
          <a:xfrm rot="5816481">
            <a:off x="3365250" y="2506926"/>
            <a:ext cx="632977" cy="2320931"/>
          </a:xfrm>
          <a:prstGeom prst="flowChartMagneticDisk">
            <a:avLst/>
          </a:prstGeom>
          <a:solidFill>
            <a:schemeClr val="bg1">
              <a:alpha val="7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>
            <a:stCxn id="22" idx="0"/>
            <a:endCxn id="22" idx="3"/>
          </p:cNvCxnSpPr>
          <p:nvPr/>
        </p:nvCxnSpPr>
        <p:spPr>
          <a:xfrm flipH="1" flipV="1">
            <a:off x="2529779" y="3527146"/>
            <a:ext cx="1535946" cy="1869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lechovka 33"/>
          <p:cNvSpPr/>
          <p:nvPr/>
        </p:nvSpPr>
        <p:spPr>
          <a:xfrm>
            <a:off x="6084168" y="2856093"/>
            <a:ext cx="2592288" cy="1004955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2915816" y="3274194"/>
            <a:ext cx="7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13 cm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347394" y="3489171"/>
            <a:ext cx="95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4,2 cm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1025955" y="2983617"/>
            <a:ext cx="7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15 m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052987" y="3814696"/>
            <a:ext cx="7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 m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6372200" y="4509120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=</a:t>
            </a:r>
            <a:endParaRPr lang="cs-CZ" sz="24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6352524" y="4955977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 =</a:t>
            </a:r>
            <a:endParaRPr lang="cs-CZ" sz="24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6352524" y="5417642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 =</a:t>
            </a:r>
            <a:endParaRPr lang="cs-CZ" sz="24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390254" y="3163836"/>
            <a:ext cx="7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 m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7024830" y="2352037"/>
            <a:ext cx="7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17 m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6372200" y="5801712"/>
            <a:ext cx="1387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Sp</a:t>
            </a:r>
            <a:r>
              <a:rPr lang="cs-CZ" sz="2400" dirty="0" smtClean="0"/>
              <a:t> =</a:t>
            </a:r>
            <a:endParaRPr lang="cs-CZ" sz="24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2934406" y="5849689"/>
            <a:ext cx="1002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Spl</a:t>
            </a:r>
            <a:r>
              <a:rPr lang="cs-CZ" sz="2400" dirty="0" smtClean="0"/>
              <a:t> =</a:t>
            </a:r>
            <a:endParaRPr lang="cs-CZ" sz="2400" baseline="30000" dirty="0"/>
          </a:p>
        </p:txBody>
      </p:sp>
      <p:cxnSp>
        <p:nvCxnSpPr>
          <p:cNvPr id="49" name="Přímá spojnice se šipkou 48"/>
          <p:cNvCxnSpPr/>
          <p:nvPr/>
        </p:nvCxnSpPr>
        <p:spPr>
          <a:xfrm>
            <a:off x="6084168" y="2640069"/>
            <a:ext cx="2592288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V="1">
            <a:off x="6084168" y="2640069"/>
            <a:ext cx="0" cy="345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8676456" y="2640069"/>
            <a:ext cx="0" cy="345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H="1">
            <a:off x="5868144" y="298525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H="1">
            <a:off x="5868144" y="373728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>
            <a:off x="5868144" y="2985254"/>
            <a:ext cx="0" cy="75202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1107070" y="4742236"/>
            <a:ext cx="104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15 m</a:t>
            </a:r>
            <a:endParaRPr lang="cs-CZ" sz="24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090683" y="5246292"/>
            <a:ext cx="104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m</a:t>
            </a:r>
            <a:endParaRPr lang="cs-CZ" sz="24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1075638" y="5792739"/>
            <a:ext cx="104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 m</a:t>
            </a:r>
            <a:endParaRPr lang="cs-CZ" sz="24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901105" y="1250757"/>
            <a:ext cx="3102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 – obsah podstavy</a:t>
            </a:r>
          </a:p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pl</a:t>
            </a:r>
            <a:r>
              <a:rPr lang="cs-CZ" sz="2800" dirty="0" smtClean="0"/>
              <a:t> </a:t>
            </a:r>
            <a:r>
              <a:rPr lang="cs-CZ" sz="2800" dirty="0"/>
              <a:t>– obsah </a:t>
            </a:r>
            <a:r>
              <a:rPr lang="cs-CZ" sz="2800" dirty="0" smtClean="0"/>
              <a:t>pláště</a:t>
            </a:r>
            <a:endParaRPr lang="cs-CZ" sz="2800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214985" y="3489171"/>
            <a:ext cx="436942" cy="5236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3441143" y="4615312"/>
            <a:ext cx="992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13 cm</a:t>
            </a:r>
            <a:endParaRPr lang="cs-CZ" sz="2400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3479190" y="5398854"/>
            <a:ext cx="1070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4,2 cm</a:t>
            </a:r>
            <a:endParaRPr lang="cs-CZ" sz="24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3464769" y="5013176"/>
            <a:ext cx="1070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2,1 cm</a:t>
            </a:r>
            <a:endParaRPr lang="cs-CZ" sz="24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793407" y="4515769"/>
            <a:ext cx="802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m</a:t>
            </a:r>
            <a:endParaRPr lang="cs-CZ" sz="2400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6859028" y="4955977"/>
            <a:ext cx="104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8,5 m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3635896" y="5847655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171,444 cm</a:t>
            </a:r>
            <a:r>
              <a:rPr lang="cs-CZ" sz="2400" baseline="30000" dirty="0"/>
              <a:t>2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6841800" y="5419237"/>
            <a:ext cx="104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17 m</a:t>
            </a:r>
            <a:endParaRPr lang="cs-CZ" sz="2400" dirty="0"/>
          </a:p>
        </p:txBody>
      </p:sp>
      <p:sp>
        <p:nvSpPr>
          <p:cNvPr id="59" name="Obdélník 58"/>
          <p:cNvSpPr/>
          <p:nvPr/>
        </p:nvSpPr>
        <p:spPr>
          <a:xfrm>
            <a:off x="7030203" y="5802195"/>
            <a:ext cx="1612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226,865 m</a:t>
            </a:r>
            <a:r>
              <a:rPr lang="cs-CZ" sz="2400" baseline="30000" dirty="0" smtClean="0"/>
              <a:t>2</a:t>
            </a:r>
            <a:endParaRPr lang="cs-CZ" sz="2400" baseline="300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5094543" y="1628800"/>
            <a:ext cx="1853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solidFill>
                  <a:srgbClr val="FF0000"/>
                </a:solidFill>
              </a:rPr>
              <a:t>S</a:t>
            </a:r>
            <a:r>
              <a:rPr lang="cs-CZ" sz="3200" baseline="-25000" dirty="0" err="1" smtClean="0">
                <a:solidFill>
                  <a:srgbClr val="FF0000"/>
                </a:solidFill>
              </a:rPr>
              <a:t>pl</a:t>
            </a:r>
            <a:r>
              <a:rPr lang="cs-CZ" sz="3200" dirty="0" smtClean="0">
                <a:solidFill>
                  <a:srgbClr val="FF0000"/>
                </a:solidFill>
              </a:rPr>
              <a:t>= 2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err="1" smtClean="0">
                <a:solidFill>
                  <a:srgbClr val="FF0000"/>
                </a:solidFill>
              </a:rPr>
              <a:t>rv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5113090" y="1107101"/>
            <a:ext cx="1625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solidFill>
                  <a:srgbClr val="FF0000"/>
                </a:solidFill>
              </a:rPr>
              <a:t>S</a:t>
            </a:r>
            <a:r>
              <a:rPr lang="cs-CZ" sz="3200" baseline="-25000" dirty="0" err="1" smtClean="0">
                <a:solidFill>
                  <a:srgbClr val="FF0000"/>
                </a:solidFill>
              </a:rPr>
              <a:t>p</a:t>
            </a:r>
            <a:r>
              <a:rPr lang="cs-CZ" sz="3200" dirty="0" smtClean="0">
                <a:solidFill>
                  <a:srgbClr val="FF0000"/>
                </a:solidFill>
              </a:rPr>
              <a:t>= 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smtClean="0">
                <a:solidFill>
                  <a:srgbClr val="FF0000"/>
                </a:solidFill>
              </a:rPr>
              <a:t>r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endParaRPr lang="cs-CZ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49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44" grpId="0"/>
      <p:bldP spid="48" grpId="0"/>
      <p:bldP spid="50" grpId="0"/>
      <p:bldP spid="52" grpId="0"/>
      <p:bldP spid="55" grpId="0"/>
      <p:bldP spid="13" grpId="0"/>
      <p:bldP spid="57" grpId="0"/>
      <p:bldP spid="59" grpId="0"/>
      <p:bldP spid="65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povrch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7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94302" y="4421242"/>
            <a:ext cx="142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smtClean="0">
                <a:solidFill>
                  <a:srgbClr val="FF0000"/>
                </a:solidFill>
              </a:rPr>
              <a:t>r </a:t>
            </a:r>
            <a:r>
              <a:rPr lang="cs-CZ" sz="2400" dirty="0" smtClean="0">
                <a:solidFill>
                  <a:srgbClr val="FF0000"/>
                </a:solidFill>
              </a:rPr>
              <a:t>= 3cm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2: </a:t>
            </a:r>
            <a:r>
              <a:rPr lang="cs-CZ" sz="2800" dirty="0"/>
              <a:t>Vypočítej </a:t>
            </a:r>
            <a:r>
              <a:rPr lang="cs-CZ" sz="2800" dirty="0" smtClean="0"/>
              <a:t>povrch válce, </a:t>
            </a:r>
            <a:r>
              <a:rPr lang="cs-CZ" sz="2800" dirty="0"/>
              <a:t>jestliže poloměr </a:t>
            </a:r>
            <a:r>
              <a:rPr lang="cs-CZ" sz="2800" dirty="0" smtClean="0"/>
              <a:t>podstavy r </a:t>
            </a:r>
            <a:r>
              <a:rPr lang="cs-CZ" sz="2800" dirty="0"/>
              <a:t>= </a:t>
            </a:r>
            <a:r>
              <a:rPr lang="cs-CZ" sz="2800" dirty="0" smtClean="0"/>
              <a:t>3 cm a výška válce v = 7 cm.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583668" y="4915768"/>
            <a:ext cx="97210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779914" y="1916832"/>
                <a:ext cx="15153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3 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4" y="1916832"/>
                <a:ext cx="1515350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794012" y="2786130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012" y="2786130"/>
                <a:ext cx="155004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3779914" y="3624681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5646004" y="2555297"/>
                <a:ext cx="25263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l-GR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𝑟𝑣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004" y="2555297"/>
                <a:ext cx="252639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635896" y="3153742"/>
                <a:ext cx="1800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latin typeface="Cambria Math"/>
                        </a:rPr>
                        <m:t>= </m:t>
                      </m:r>
                      <m:r>
                        <a:rPr lang="cs-CZ" sz="2400" i="1" dirty="0" smtClean="0">
                          <a:latin typeface="Cambria Math"/>
                        </a:rPr>
                        <m:t>?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153742"/>
                <a:ext cx="180020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794012" y="2324465"/>
                <a:ext cx="1538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7 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012" y="2324465"/>
                <a:ext cx="153849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707904" y="3712070"/>
                <a:ext cx="25263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l-GR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+2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𝑟𝑣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712070"/>
                <a:ext cx="252639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3707904" y="4235290"/>
                <a:ext cx="43869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3,14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+2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∙3,14∙3∙7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235290"/>
                <a:ext cx="4386970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3690546" y="4862391"/>
                <a:ext cx="28436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56,52+131,88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546" y="4862391"/>
                <a:ext cx="2843663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653198" y="5445224"/>
                <a:ext cx="21895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188,4 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3198" y="5445224"/>
                <a:ext cx="2189574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52540" y="6237312"/>
                <a:ext cx="46328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𝑃𝑜𝑣𝑟𝑐h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188,4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" y="6237312"/>
                <a:ext cx="4632871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532953" y="5301498"/>
            <a:ext cx="3246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 – obsah podstavy</a:t>
            </a:r>
          </a:p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pl</a:t>
            </a:r>
            <a:r>
              <a:rPr lang="cs-CZ" sz="2800" dirty="0" smtClean="0"/>
              <a:t> </a:t>
            </a:r>
            <a:r>
              <a:rPr lang="cs-CZ" sz="2800" dirty="0"/>
              <a:t>– obsah </a:t>
            </a:r>
            <a:r>
              <a:rPr lang="cs-CZ" sz="2800" dirty="0" smtClean="0"/>
              <a:t>pláště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5675692" y="2036524"/>
                <a:ext cx="1969129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b="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𝑆𝑝𝑙</m:t>
                      </m:r>
                    </m:oMath>
                  </m:oMathPara>
                </a14:m>
                <a:endParaRPr lang="cs-CZ" sz="2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692" y="2036524"/>
                <a:ext cx="1969129" cy="453137"/>
              </a:xfrm>
              <a:prstGeom prst="rect">
                <a:avLst/>
              </a:prstGeom>
              <a:blipFill rotWithShape="1">
                <a:blip r:embed="rId12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316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povrch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5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94302" y="4421242"/>
            <a:ext cx="142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d = 14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3: </a:t>
            </a:r>
            <a:r>
              <a:rPr lang="cs-CZ" sz="2800" dirty="0"/>
              <a:t>Vypočítej </a:t>
            </a:r>
            <a:r>
              <a:rPr lang="cs-CZ" sz="2800" dirty="0" smtClean="0"/>
              <a:t>povrch válce, </a:t>
            </a:r>
            <a:r>
              <a:rPr lang="cs-CZ" sz="2800" dirty="0"/>
              <a:t>jestliže </a:t>
            </a:r>
            <a:r>
              <a:rPr lang="cs-CZ" sz="2800" dirty="0" smtClean="0"/>
              <a:t>průměr podstavy d </a:t>
            </a:r>
            <a:r>
              <a:rPr lang="cs-CZ" sz="2800" dirty="0"/>
              <a:t>= </a:t>
            </a:r>
            <a:r>
              <a:rPr lang="cs-CZ" sz="2800" dirty="0" smtClean="0"/>
              <a:t>14 cm a výška válce v = 5 cm.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stCxn id="8" idx="2"/>
          </p:cNvCxnSpPr>
          <p:nvPr/>
        </p:nvCxnSpPr>
        <p:spPr>
          <a:xfrm>
            <a:off x="611560" y="4915768"/>
            <a:ext cx="194421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779914" y="1916832"/>
                <a:ext cx="17203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14 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4" y="1916832"/>
                <a:ext cx="1720343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794012" y="2786130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012" y="2786130"/>
                <a:ext cx="155004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3779914" y="3624681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5580420" y="2555297"/>
                <a:ext cx="3264804" cy="1145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l-GR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8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80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280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8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cs-CZ" sz="28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𝑑𝑣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420" y="2555297"/>
                <a:ext cx="3264804" cy="11455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635896" y="3153742"/>
                <a:ext cx="1800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latin typeface="Cambria Math"/>
                        </a:rPr>
                        <m:t>= </m:t>
                      </m:r>
                      <m:r>
                        <a:rPr lang="cs-CZ" sz="2400" i="1" dirty="0" smtClean="0">
                          <a:latin typeface="Cambria Math"/>
                        </a:rPr>
                        <m:t>?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153742"/>
                <a:ext cx="180020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794012" y="2324465"/>
                <a:ext cx="1538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5 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012" y="2324465"/>
                <a:ext cx="153849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707904" y="3588484"/>
                <a:ext cx="2466636" cy="8641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l-GR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𝑑𝑣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88484"/>
                <a:ext cx="2466636" cy="8641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3519858" y="4347101"/>
                <a:ext cx="4344715" cy="831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3,14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14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3,14∙14∙5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858" y="4347101"/>
                <a:ext cx="4344715" cy="83106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3635896" y="5229200"/>
                <a:ext cx="28436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307,72+219,8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5229200"/>
                <a:ext cx="2843663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635896" y="5752420"/>
                <a:ext cx="23594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527,52 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5752420"/>
                <a:ext cx="2359492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52540" y="6237312"/>
                <a:ext cx="47530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𝑃𝑜𝑣𝑟𝑐h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527,52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" y="6237312"/>
                <a:ext cx="4753096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532953" y="5301498"/>
            <a:ext cx="3102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 – obsah podstavy</a:t>
            </a:r>
          </a:p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pl</a:t>
            </a:r>
            <a:r>
              <a:rPr lang="cs-CZ" sz="2800" dirty="0" smtClean="0"/>
              <a:t> </a:t>
            </a:r>
            <a:r>
              <a:rPr lang="cs-CZ" sz="2800" dirty="0"/>
              <a:t>– obsah </a:t>
            </a:r>
            <a:r>
              <a:rPr lang="cs-CZ" sz="2800" dirty="0" smtClean="0"/>
              <a:t>pláště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5675692" y="2036524"/>
                <a:ext cx="1969129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b="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𝑆𝑝𝑙</m:t>
                      </m:r>
                    </m:oMath>
                  </m:oMathPara>
                </a14:m>
                <a:endParaRPr lang="cs-CZ" sz="2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692" y="2036524"/>
                <a:ext cx="1969129" cy="453137"/>
              </a:xfrm>
              <a:prstGeom prst="rect">
                <a:avLst/>
              </a:prstGeom>
              <a:blipFill rotWithShape="1">
                <a:blip r:embed="rId12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11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854</Words>
  <Application>Microsoft Office PowerPoint</Application>
  <PresentationFormat>Předvádění na obrazovce (4:3)</PresentationFormat>
  <Paragraphs>181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Prezentace aplikace PowerPoint</vt:lpstr>
      <vt:lpstr>Prezentace aplikace PowerPoint</vt:lpstr>
      <vt:lpstr>Válec</vt:lpstr>
      <vt:lpstr>Válec</vt:lpstr>
      <vt:lpstr>Síť válce</vt:lpstr>
      <vt:lpstr>Povrch válce - vzorec</vt:lpstr>
      <vt:lpstr>Příklad 1: Z obrázku urči chybějící údaje. </vt:lpstr>
      <vt:lpstr>Válec - povrch</vt:lpstr>
      <vt:lpstr>Válec - povrch</vt:lpstr>
      <vt:lpstr>Válec - povrch</vt:lpstr>
      <vt:lpstr>Válec - výška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Ehlerova</dc:creator>
  <cp:lastModifiedBy>Ehlerova</cp:lastModifiedBy>
  <cp:revision>219</cp:revision>
  <dcterms:created xsi:type="dcterms:W3CDTF">2014-03-30T11:14:20Z</dcterms:created>
  <dcterms:modified xsi:type="dcterms:W3CDTF">2014-04-29T06:50:56Z</dcterms:modified>
</cp:coreProperties>
</file>