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66" r:id="rId3"/>
    <p:sldId id="262" r:id="rId4"/>
    <p:sldId id="263" r:id="rId5"/>
    <p:sldId id="257" r:id="rId6"/>
    <p:sldId id="258" r:id="rId7"/>
    <p:sldId id="259" r:id="rId8"/>
    <p:sldId id="261" r:id="rId9"/>
    <p:sldId id="256" r:id="rId10"/>
    <p:sldId id="260" r:id="rId11"/>
    <p:sldId id="264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DE022-0943-4217-ABB3-545E8CA641DB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03529-618B-4428-A98C-35D60A9E4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721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76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54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45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54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33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98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37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79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7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21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95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C933-B1ED-4E55-9B0B-FDC4529FA412}" type="datetimeFigureOut">
              <a:rPr lang="cs-CZ" smtClean="0"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23D98-B6C1-49AF-81E4-F47915D07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23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0.png"/><Relationship Id="rId18" Type="http://schemas.openxmlformats.org/officeDocument/2006/relationships/image" Target="../media/image280.png"/><Relationship Id="rId3" Type="http://schemas.openxmlformats.org/officeDocument/2006/relationships/image" Target="../media/image130.png"/><Relationship Id="rId21" Type="http://schemas.openxmlformats.org/officeDocument/2006/relationships/image" Target="../media/image310.png"/><Relationship Id="rId7" Type="http://schemas.openxmlformats.org/officeDocument/2006/relationships/image" Target="../media/image170.png"/><Relationship Id="rId12" Type="http://schemas.openxmlformats.org/officeDocument/2006/relationships/image" Target="../media/image220.png"/><Relationship Id="rId17" Type="http://schemas.openxmlformats.org/officeDocument/2006/relationships/image" Target="../media/image270.png"/><Relationship Id="rId2" Type="http://schemas.openxmlformats.org/officeDocument/2006/relationships/image" Target="../media/image120.png"/><Relationship Id="rId16" Type="http://schemas.openxmlformats.org/officeDocument/2006/relationships/image" Target="../media/image260.png"/><Relationship Id="rId20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11" Type="http://schemas.openxmlformats.org/officeDocument/2006/relationships/image" Target="../media/image210.png"/><Relationship Id="rId5" Type="http://schemas.openxmlformats.org/officeDocument/2006/relationships/image" Target="../media/image150.png"/><Relationship Id="rId15" Type="http://schemas.openxmlformats.org/officeDocument/2006/relationships/image" Target="../media/image250.png"/><Relationship Id="rId10" Type="http://schemas.openxmlformats.org/officeDocument/2006/relationships/image" Target="../media/image200.png"/><Relationship Id="rId19" Type="http://schemas.openxmlformats.org/officeDocument/2006/relationships/image" Target="../media/image290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Relationship Id="rId14" Type="http://schemas.openxmlformats.org/officeDocument/2006/relationships/image" Target="../media/image2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7" Type="http://schemas.openxmlformats.org/officeDocument/2006/relationships/image" Target="../media/image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8.png"/><Relationship Id="rId7" Type="http://schemas.openxmlformats.org/officeDocument/2006/relationships/image" Target="../media/image35.png"/><Relationship Id="rId2" Type="http://schemas.openxmlformats.org/officeDocument/2006/relationships/image" Target="../media/image2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27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7364" y="188640"/>
            <a:ext cx="8829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/>
              <a:t>Příklad 8:</a:t>
            </a:r>
            <a:r>
              <a:rPr lang="cs-CZ" sz="2800" dirty="0" smtClean="0"/>
              <a:t> </a:t>
            </a:r>
            <a:r>
              <a:rPr lang="cs-CZ" sz="2800" dirty="0"/>
              <a:t>Podložka má tvar kruhu se čtvercovým otvorem. Průměr kruhu je 28 mm a délka strany čtverce je 12 mm. Vypočítej obsah podložky.</a:t>
            </a:r>
          </a:p>
        </p:txBody>
      </p:sp>
      <p:sp>
        <p:nvSpPr>
          <p:cNvPr id="6" name="Ovál 5"/>
          <p:cNvSpPr/>
          <p:nvPr/>
        </p:nvSpPr>
        <p:spPr>
          <a:xfrm>
            <a:off x="511098" y="2348880"/>
            <a:ext cx="2232248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2522176" y="41581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95736" y="2147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3419874" y="2452826"/>
                <a:ext cx="15361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𝑟</m:t>
                      </m:r>
                      <m:r>
                        <a:rPr lang="cs-CZ" sz="2000" i="1" dirty="0" smtClean="0">
                          <a:latin typeface="Cambria Math"/>
                        </a:rPr>
                        <m:t> =14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0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4" y="2452826"/>
                <a:ext cx="1536190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419873" y="2772796"/>
                <a:ext cx="13281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dirty="0" smtClean="0">
                          <a:latin typeface="Cambria Math"/>
                        </a:rPr>
                        <m:t>𝜋</m:t>
                      </m:r>
                      <m:r>
                        <a:rPr lang="cs-CZ" sz="20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3" y="2772796"/>
                <a:ext cx="1328120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Přímá spojnice 25"/>
          <p:cNvCxnSpPr/>
          <p:nvPr/>
        </p:nvCxnSpPr>
        <p:spPr>
          <a:xfrm>
            <a:off x="3419874" y="3604954"/>
            <a:ext cx="25202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347864" y="3676962"/>
                <a:ext cx="12276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el-GR" sz="2000" i="1" dirty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676962"/>
                <a:ext cx="1227644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4925475" y="3083952"/>
                <a:ext cx="1316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475" y="3083952"/>
                <a:ext cx="131613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316022" y="4037002"/>
                <a:ext cx="19439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 3,14·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14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022" y="4037002"/>
                <a:ext cx="1943994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275856" y="4397042"/>
                <a:ext cx="22522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cs-CZ" sz="2000" b="0" i="1" dirty="0" smtClean="0">
                          <a:latin typeface="Cambria Math"/>
                        </a:rPr>
                        <m:t>615,44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397042"/>
                <a:ext cx="2252283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239308" y="5733256"/>
                <a:ext cx="5377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𝑂𝑏𝑠𝑎h</m:t>
                      </m:r>
                      <m:r>
                        <a:rPr lang="cs-CZ" sz="280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𝑝𝑜𝑑𝑙𝑜</m:t>
                      </m:r>
                      <m:r>
                        <a:rPr lang="cs-CZ" sz="2800" b="0" i="1" dirty="0" smtClean="0">
                          <a:latin typeface="Cambria Math"/>
                        </a:rPr>
                        <m:t>ž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𝑘𝑦</m:t>
                      </m:r>
                      <m:r>
                        <a:rPr lang="cs-CZ" sz="2800" b="0" i="1" dirty="0" smtClean="0"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𝑗𝑒</m:t>
                      </m:r>
                      <m:r>
                        <a:rPr lang="cs-CZ" sz="2800" b="0" i="1" dirty="0" smtClean="0">
                          <a:latin typeface="Cambria Math"/>
                        </a:rPr>
                        <m:t> 471,44 </m:t>
                      </m:r>
                      <m:r>
                        <a:rPr lang="cs-CZ" sz="2800" b="0" i="1" dirty="0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800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i="1" dirty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 dirty="0" smtClean="0"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08" y="5733256"/>
                <a:ext cx="5377690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419872" y="3172906"/>
                <a:ext cx="208823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sz="20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000" i="1" dirty="0" smtClean="0">
                        <a:latin typeface="Cambria Math"/>
                      </a:rPr>
                      <m:t> = ?</m:t>
                    </m:r>
                  </m:oMath>
                </a14:m>
                <a:r>
                  <a:rPr lang="cs-CZ" sz="2000" dirty="0" smtClean="0"/>
                  <a:t> </a:t>
                </a:r>
                <a14:m>
                  <m:oMath xmlns:m="http://schemas.openxmlformats.org/officeDocument/2006/math">
                    <m:r>
                      <a:rPr lang="cs-CZ" sz="2000" b="0" i="1" dirty="0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cs-CZ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0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0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172906"/>
                <a:ext cx="20882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ovéPole 34"/>
          <p:cNvSpPr txBox="1"/>
          <p:nvPr/>
        </p:nvSpPr>
        <p:spPr>
          <a:xfrm>
            <a:off x="971600" y="446847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992576" y="2841959"/>
            <a:ext cx="1269291" cy="12692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115616" y="2492895"/>
            <a:ext cx="1080120" cy="19442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 rot="20000751">
            <a:off x="1550744" y="3341312"/>
            <a:ext cx="216024" cy="256674"/>
            <a:chOff x="4614730" y="2348880"/>
            <a:chExt cx="216024" cy="256674"/>
          </a:xfrm>
        </p:grpSpPr>
        <p:cxnSp>
          <p:nvCxnSpPr>
            <p:cNvPr id="12" name="Přímá spojnice 11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ovéPole 14"/>
          <p:cNvSpPr txBox="1"/>
          <p:nvPr/>
        </p:nvSpPr>
        <p:spPr>
          <a:xfrm>
            <a:off x="1859159" y="2945453"/>
            <a:ext cx="1200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 = 28 mm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436714" y="358736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419872" y="2148825"/>
                <a:ext cx="15659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000" i="1" dirty="0" smtClean="0">
                          <a:latin typeface="Cambria Math"/>
                        </a:rPr>
                        <m:t> =</m:t>
                      </m:r>
                      <m:r>
                        <a:rPr lang="cs-CZ" sz="2000" b="0" i="1" dirty="0" smtClean="0">
                          <a:latin typeface="Cambria Math"/>
                        </a:rPr>
                        <m:t>28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0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148825"/>
                <a:ext cx="1565942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Přímá spojnice 39"/>
          <p:cNvCxnSpPr/>
          <p:nvPr/>
        </p:nvCxnSpPr>
        <p:spPr>
          <a:xfrm>
            <a:off x="992576" y="4111250"/>
            <a:ext cx="126929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331640" y="3779748"/>
            <a:ext cx="1200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a = 12 mm </a:t>
            </a:r>
            <a:endParaRPr lang="cs-CZ" b="1" dirty="0">
              <a:solidFill>
                <a:srgbClr val="00B050"/>
              </a:solidFill>
            </a:endParaRPr>
          </a:p>
        </p:txBody>
      </p:sp>
      <p:cxnSp>
        <p:nvCxnSpPr>
          <p:cNvPr id="44" name="Přímá spojnice 43"/>
          <p:cNvCxnSpPr/>
          <p:nvPr/>
        </p:nvCxnSpPr>
        <p:spPr>
          <a:xfrm>
            <a:off x="6365698" y="3138510"/>
            <a:ext cx="25202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délník 44"/>
              <p:cNvSpPr/>
              <p:nvPr/>
            </p:nvSpPr>
            <p:spPr>
              <a:xfrm>
                <a:off x="6366334" y="3109030"/>
                <a:ext cx="10904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5" name="Obdélní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334" y="3109030"/>
                <a:ext cx="1090427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7891567" y="2573965"/>
                <a:ext cx="11449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567" y="2573965"/>
                <a:ext cx="1144929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6342922" y="3459955"/>
                <a:ext cx="128291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922" y="3459955"/>
                <a:ext cx="1282915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délník 47"/>
              <p:cNvSpPr/>
              <p:nvPr/>
            </p:nvSpPr>
            <p:spPr>
              <a:xfrm>
                <a:off x="6355749" y="3748970"/>
                <a:ext cx="192001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cs-CZ" sz="2000" b="0" i="1" dirty="0" smtClean="0">
                          <a:latin typeface="Cambria Math"/>
                        </a:rPr>
                        <m:t>144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8" name="Obdélní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749" y="3748970"/>
                <a:ext cx="1920013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bdélník 48"/>
              <p:cNvSpPr/>
              <p:nvPr/>
            </p:nvSpPr>
            <p:spPr>
              <a:xfrm>
                <a:off x="6366334" y="2604743"/>
                <a:ext cx="208823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sz="20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000" i="1" dirty="0" smtClean="0">
                        <a:latin typeface="Cambria Math"/>
                      </a:rPr>
                      <m:t> = ?</m:t>
                    </m:r>
                  </m:oMath>
                </a14:m>
                <a:r>
                  <a:rPr lang="cs-CZ" sz="2000" dirty="0" smtClean="0"/>
                  <a:t> </a:t>
                </a:r>
                <a14:m>
                  <m:oMath xmlns:m="http://schemas.openxmlformats.org/officeDocument/2006/math">
                    <m:r>
                      <a:rPr lang="cs-CZ" sz="2000" b="0" i="1" dirty="0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cs-CZ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0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0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49" name="Obdélník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334" y="2604743"/>
                <a:ext cx="20882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6326888" y="2204864"/>
                <a:ext cx="15576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𝑎</m:t>
                      </m:r>
                      <m:r>
                        <a:rPr lang="cs-CZ" sz="2000" i="1" dirty="0" smtClean="0">
                          <a:latin typeface="Cambria Math"/>
                        </a:rPr>
                        <m:t> =</m:t>
                      </m:r>
                      <m:r>
                        <a:rPr lang="cs-CZ" sz="2000" b="0" i="1" dirty="0" smtClean="0">
                          <a:latin typeface="Cambria Math"/>
                        </a:rPr>
                        <m:t>12</m:t>
                      </m:r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0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888" y="2204864"/>
                <a:ext cx="1557671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bdélník 50"/>
              <p:cNvSpPr/>
              <p:nvPr/>
            </p:nvSpPr>
            <p:spPr>
              <a:xfrm>
                <a:off x="6300190" y="4644424"/>
                <a:ext cx="208823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 dirty="0" smtClean="0">
                            <a:latin typeface="Cambria Math"/>
                          </a:rPr>
                          <m:t>𝑆</m:t>
                        </m:r>
                        <m:r>
                          <a:rPr lang="cs-CZ" sz="2000" b="0" i="1" dirty="0" smtClean="0">
                            <a:latin typeface="Cambria Math"/>
                          </a:rPr>
                          <m:t>=</m:t>
                        </m:r>
                        <m:r>
                          <a:rPr lang="cs-CZ" sz="20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sz="2000" b="0" i="1" dirty="0" smtClean="0">
                            <a:latin typeface="Cambria Math"/>
                          </a:rPr>
                          <m:t>1 </m:t>
                        </m:r>
                      </m:sub>
                    </m:sSub>
                  </m:oMath>
                </a14:m>
                <a:r>
                  <a:rPr lang="cs-CZ" sz="2000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 dirty="0" smtClean="0">
                            <a:latin typeface="Cambria Math"/>
                          </a:rPr>
                          <m:t> </m:t>
                        </m:r>
                        <m:r>
                          <a:rPr lang="cs-CZ" sz="2000" i="1" dirty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sz="2000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000" dirty="0" smtClean="0"/>
                  <a:t>  </a:t>
                </a:r>
                <a:endParaRPr lang="cs-CZ" sz="2000" dirty="0"/>
              </a:p>
            </p:txBody>
          </p:sp>
        </mc:Choice>
        <mc:Fallback xmlns="">
          <p:sp>
            <p:nvSpPr>
              <p:cNvPr id="51" name="Obdélní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0" y="4644424"/>
                <a:ext cx="2088234" cy="400110"/>
              </a:xfrm>
              <a:prstGeom prst="rect">
                <a:avLst/>
              </a:prstGeom>
              <a:blipFill rotWithShape="1">
                <a:blip r:embed="rId17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délník 51"/>
              <p:cNvSpPr/>
              <p:nvPr/>
            </p:nvSpPr>
            <p:spPr>
              <a:xfrm>
                <a:off x="6084168" y="5045114"/>
                <a:ext cx="261774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𝑆</m:t>
                      </m:r>
                      <m:r>
                        <a:rPr lang="cs-CZ" sz="2000" b="0" i="1" smtClean="0">
                          <a:latin typeface="Cambria Math"/>
                        </a:rPr>
                        <m:t>= 615,44 −144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2" name="Obdélní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045114"/>
                <a:ext cx="2617748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bdélník 53"/>
              <p:cNvSpPr/>
              <p:nvPr/>
            </p:nvSpPr>
            <p:spPr>
              <a:xfrm>
                <a:off x="5940152" y="5405154"/>
                <a:ext cx="261774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𝑆</m:t>
                      </m:r>
                      <m:r>
                        <a:rPr lang="cs-CZ" sz="2000" b="0" i="1" smtClean="0">
                          <a:latin typeface="Cambria Math"/>
                        </a:rPr>
                        <m:t>=471,44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0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4" name="Obdélní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405154"/>
                <a:ext cx="2617748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3268101" y="1573635"/>
                <a:ext cx="19899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𝑜𝑏𝑠𝑎h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𝑘𝑟𝑢h𝑢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101" y="1573635"/>
                <a:ext cx="1989904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6241605" y="1587608"/>
                <a:ext cx="21651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𝑜𝑏𝑠𝑎h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č</m:t>
                      </m:r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𝑡𝑣𝑒𝑟𝑐𝑒</m:t>
                      </m:r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605" y="1587608"/>
                <a:ext cx="2165145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34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/>
      <p:bldP spid="17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33" grpId="0"/>
      <p:bldP spid="35" grpId="0"/>
      <p:bldP spid="36" grpId="0" animBg="1"/>
      <p:bldP spid="15" grpId="0"/>
      <p:bldP spid="14" grpId="0"/>
      <p:bldP spid="38" grpId="0"/>
      <p:bldP spid="41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4" grpId="0"/>
      <p:bldP spid="55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pPr lvl="0" algn="l"/>
            <a:r>
              <a:rPr lang="cs-CZ" sz="3100" b="1" dirty="0" smtClean="0">
                <a:latin typeface="+mn-lt"/>
                <a:ea typeface="+mn-ea"/>
                <a:cs typeface="+mn-cs"/>
              </a:rPr>
              <a:t>Příklad 9:</a:t>
            </a:r>
            <a:r>
              <a:rPr lang="cs-CZ" sz="3100" dirty="0" smtClean="0">
                <a:latin typeface="+mn-lt"/>
                <a:ea typeface="+mn-ea"/>
                <a:cs typeface="+mn-cs"/>
              </a:rPr>
              <a:t> Kruhový </a:t>
            </a:r>
            <a:r>
              <a:rPr lang="cs-CZ" sz="3100" dirty="0">
                <a:latin typeface="+mn-lt"/>
                <a:ea typeface="+mn-ea"/>
                <a:cs typeface="+mn-cs"/>
              </a:rPr>
              <a:t>záhon </a:t>
            </a:r>
            <a:r>
              <a:rPr lang="cs-CZ" sz="3100" dirty="0" smtClean="0">
                <a:latin typeface="+mn-lt"/>
                <a:ea typeface="+mn-ea"/>
                <a:cs typeface="+mn-cs"/>
              </a:rPr>
              <a:t>o poloměru 7 m se </a:t>
            </a:r>
            <a:r>
              <a:rPr lang="cs-CZ" sz="3100" dirty="0">
                <a:latin typeface="+mn-lt"/>
                <a:ea typeface="+mn-ea"/>
                <a:cs typeface="+mn-cs"/>
              </a:rPr>
              <a:t>má rozdělit pomocí soustředné kružnice na kruh a mezikruží se stejnou výměrou. Určete poloměr této kružnice</a:t>
            </a:r>
            <a:r>
              <a:rPr lang="cs-CZ" sz="3100" dirty="0" smtClean="0"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511098" y="2636912"/>
            <a:ext cx="2232248" cy="223224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339752" y="4446135"/>
            <a:ext cx="456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7" name="Ovál 16"/>
          <p:cNvSpPr/>
          <p:nvPr/>
        </p:nvSpPr>
        <p:spPr>
          <a:xfrm>
            <a:off x="828807" y="2967373"/>
            <a:ext cx="1579030" cy="15790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1355470" y="3198617"/>
            <a:ext cx="79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r>
              <a:rPr lang="cs-CZ" dirty="0" smtClean="0">
                <a:solidFill>
                  <a:srgbClr val="FF0000"/>
                </a:solidFill>
              </a:rPr>
              <a:t>= 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2038825" y="3770765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 rot="20000751">
            <a:off x="1550744" y="3629344"/>
            <a:ext cx="216024" cy="256674"/>
            <a:chOff x="4614730" y="2348880"/>
            <a:chExt cx="216024" cy="256674"/>
          </a:xfrm>
        </p:grpSpPr>
        <p:cxnSp>
          <p:nvCxnSpPr>
            <p:cNvPr id="10" name="Přímá spojnice 9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bdélník 15"/>
          <p:cNvSpPr/>
          <p:nvPr/>
        </p:nvSpPr>
        <p:spPr>
          <a:xfrm>
            <a:off x="968362" y="2738709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baseline="-25000" dirty="0" smtClean="0">
                <a:solidFill>
                  <a:srgbClr val="FF0000"/>
                </a:solidFill>
              </a:rPr>
              <a:t>1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7" name="Přímá spojnice 6"/>
          <p:cNvCxnSpPr>
            <a:stCxn id="6" idx="2"/>
          </p:cNvCxnSpPr>
          <p:nvPr/>
        </p:nvCxnSpPr>
        <p:spPr>
          <a:xfrm>
            <a:off x="511098" y="3753036"/>
            <a:ext cx="1141647" cy="76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827583" y="3779748"/>
            <a:ext cx="927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1</a:t>
            </a:r>
            <a:r>
              <a:rPr lang="cs-CZ" dirty="0" smtClean="0">
                <a:solidFill>
                  <a:srgbClr val="FF0000"/>
                </a:solidFill>
              </a:rPr>
              <a:t> = 7 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547664" y="37890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30" name="Přímá spojnice 29"/>
          <p:cNvCxnSpPr>
            <a:endCxn id="17" idx="7"/>
          </p:cNvCxnSpPr>
          <p:nvPr/>
        </p:nvCxnSpPr>
        <p:spPr>
          <a:xfrm flipV="1">
            <a:off x="1618322" y="3198617"/>
            <a:ext cx="558271" cy="5544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2358125" y="3453101"/>
            <a:ext cx="41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3759878" y="2348880"/>
                <a:ext cx="13281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dirty="0" smtClean="0">
                          <a:latin typeface="Cambria Math"/>
                        </a:rPr>
                        <m:t>𝜋</m:t>
                      </m:r>
                      <m:r>
                        <a:rPr lang="cs-CZ" sz="2000" i="1" dirty="0" smtClean="0">
                          <a:latin typeface="Cambria Math"/>
                        </a:rPr>
                        <m:t> = 3,14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878" y="2348880"/>
                <a:ext cx="1328120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687869" y="3253046"/>
                <a:ext cx="12276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el-GR" sz="2000" i="1" dirty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869" y="3253046"/>
                <a:ext cx="1227644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3656027" y="3613086"/>
                <a:ext cx="18013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 3,14·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027" y="3613086"/>
                <a:ext cx="1801327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3615861" y="3973126"/>
                <a:ext cx="20331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cs-CZ" sz="2000" b="0" i="1" dirty="0" smtClean="0">
                          <a:latin typeface="Cambria Math"/>
                        </a:rPr>
                        <m:t>153,86 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861" y="3973126"/>
                <a:ext cx="2033121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3759877" y="2748990"/>
                <a:ext cx="208823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sz="20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000" i="1" dirty="0" smtClean="0">
                        <a:latin typeface="Cambria Math"/>
                      </a:rPr>
                      <m:t> = ?</m:t>
                    </m:r>
                  </m:oMath>
                </a14:m>
                <a:r>
                  <a:rPr lang="cs-CZ" sz="2000" dirty="0" smtClean="0"/>
                  <a:t> </a:t>
                </a:r>
                <a14:m>
                  <m:oMath xmlns:m="http://schemas.openxmlformats.org/officeDocument/2006/math">
                    <m:r>
                      <a:rPr lang="cs-CZ" sz="2000" b="0" i="1" dirty="0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cs-CZ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000" i="1" dirty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0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877" y="2748990"/>
                <a:ext cx="2088234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825328" y="1982487"/>
                <a:ext cx="11787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dirty="0" smtClean="0">
                          <a:latin typeface="Cambria Math"/>
                        </a:rPr>
                        <m:t>𝑟</m:t>
                      </m:r>
                      <m:r>
                        <a:rPr lang="cs-CZ" sz="2000" i="1" dirty="0" smtClean="0">
                          <a:latin typeface="Cambria Math"/>
                        </a:rPr>
                        <m:t> =7 </m:t>
                      </m:r>
                      <m:r>
                        <a:rPr lang="cs-CZ" sz="20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328" y="1982487"/>
                <a:ext cx="1178720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nice 37"/>
          <p:cNvCxnSpPr/>
          <p:nvPr/>
        </p:nvCxnSpPr>
        <p:spPr>
          <a:xfrm>
            <a:off x="3779914" y="3212976"/>
            <a:ext cx="25202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5292080" y="2692521"/>
                <a:ext cx="1316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l-GR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692521"/>
                <a:ext cx="1316130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délník 39"/>
              <p:cNvSpPr/>
              <p:nvPr/>
            </p:nvSpPr>
            <p:spPr>
              <a:xfrm>
                <a:off x="968362" y="5013176"/>
                <a:ext cx="34970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b="0" i="1" dirty="0" smtClean="0">
                          <a:latin typeface="Cambria Math"/>
                        </a:rPr>
                        <m:t>:2</m:t>
                      </m:r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cs-CZ" sz="2000" b="0" i="1" dirty="0" smtClean="0">
                          <a:latin typeface="Cambria Math"/>
                        </a:rPr>
                        <m:t>153,86:2=76,93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362" y="5013176"/>
                <a:ext cx="3497048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1081921" y="5483347"/>
                <a:ext cx="189641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cs-CZ" sz="2000" b="0" i="1" dirty="0" smtClean="0">
                          <a:latin typeface="Cambria Math"/>
                        </a:rPr>
                        <m:t>76,93 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921" y="5483347"/>
                <a:ext cx="1896417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6876256" y="2060848"/>
                <a:ext cx="189641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cs-CZ" sz="2000" b="0" i="1" dirty="0" smtClean="0">
                          <a:latin typeface="Cambria Math"/>
                        </a:rPr>
                        <m:t>76,93 </m:t>
                      </m:r>
                      <m:sSup>
                        <m:sSup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0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2060848"/>
                <a:ext cx="1896417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6732240" y="2472743"/>
                <a:ext cx="1723918" cy="843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400" b="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40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2400" i="1" dirty="0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472743"/>
                <a:ext cx="1723918" cy="84388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6948264" y="3274941"/>
                <a:ext cx="1718199" cy="10016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000" b="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0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000" i="1" dirty="0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cs-CZ" sz="2000" b="0" i="1" dirty="0" smtClean="0">
                                  <a:latin typeface="Cambria Math"/>
                                </a:rPr>
                                <m:t>6,93</m:t>
                              </m:r>
                            </m:num>
                            <m:den>
                              <m:r>
                                <a:rPr lang="cs-CZ" sz="2000" b="0" i="1" dirty="0" smtClean="0">
                                  <a:latin typeface="Cambria Math"/>
                                  <a:ea typeface="Cambria Math"/>
                                </a:rPr>
                                <m:t>3,14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274941"/>
                <a:ext cx="1718199" cy="100168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6948264" y="4236707"/>
                <a:ext cx="172430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000" b="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>
                        <a:rPr lang="cs-CZ" sz="2000" b="0" i="1" dirty="0" smtClean="0">
                          <a:latin typeface="Cambria Math"/>
                        </a:rPr>
                        <m:t>4,95 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236707"/>
                <a:ext cx="1724305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bdélník 45"/>
          <p:cNvSpPr/>
          <p:nvPr/>
        </p:nvSpPr>
        <p:spPr>
          <a:xfrm>
            <a:off x="425112" y="5914179"/>
            <a:ext cx="6610208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100" dirty="0"/>
              <a:t>P</a:t>
            </a:r>
            <a:r>
              <a:rPr lang="cs-CZ" sz="3100" dirty="0" smtClean="0"/>
              <a:t>oloměr </a:t>
            </a:r>
            <a:r>
              <a:rPr lang="cs-CZ" sz="3100" dirty="0"/>
              <a:t>této </a:t>
            </a:r>
            <a:r>
              <a:rPr lang="cs-CZ" sz="3100" dirty="0" smtClean="0"/>
              <a:t>kružnice má délku 4,95 m.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1701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7" grpId="0" animBg="1"/>
      <p:bldP spid="19" grpId="0"/>
      <p:bldP spid="27" grpId="0"/>
      <p:bldP spid="16" grpId="0"/>
      <p:bldP spid="8" grpId="0"/>
      <p:bldP spid="12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Prometheus, 2008, ISBN 978-80-7196-148-2. s. 28-30.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COUFALOVÁ, J.; PĚCHOUČKOVÁ, Š.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MATEMATIKA pro 8. ročník základní školy 3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: Fortuna 2007,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ISBN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978-80-7168-994-2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. s.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83-98.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35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98594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ruh, kružnice - slovní úlohy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VY_32_INOVACE_23.13.EHL.MA.8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26. 03. 2014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62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191830" y="387822"/>
            <a:ext cx="874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b="1" dirty="0" smtClean="0"/>
              <a:t>Příklad 1</a:t>
            </a:r>
            <a:r>
              <a:rPr lang="cs-CZ" dirty="0" smtClean="0"/>
              <a:t>: Tětiva </a:t>
            </a:r>
            <a:r>
              <a:rPr lang="cs-CZ" dirty="0"/>
              <a:t>kružnice o poloměru </a:t>
            </a:r>
            <a:r>
              <a:rPr lang="cs-CZ" dirty="0" smtClean="0"/>
              <a:t>25 mm </a:t>
            </a:r>
            <a:r>
              <a:rPr lang="cs-CZ" dirty="0"/>
              <a:t>má délku 14 mm. Jaká je její vzdálenost od středu kružnice?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2555776" y="3549500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1147281" y="2141005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1" name="TextovéPole 2050"/>
          <p:cNvSpPr txBox="1"/>
          <p:nvPr/>
        </p:nvSpPr>
        <p:spPr>
          <a:xfrm>
            <a:off x="2483768" y="369351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052" name="TextovéPole 2051"/>
          <p:cNvSpPr txBox="1"/>
          <p:nvPr/>
        </p:nvSpPr>
        <p:spPr>
          <a:xfrm>
            <a:off x="913747" y="293278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900173" y="17728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2054" name="Přímá spojnice 2053"/>
          <p:cNvCxnSpPr/>
          <p:nvPr/>
        </p:nvCxnSpPr>
        <p:spPr>
          <a:xfrm>
            <a:off x="3050066" y="2109340"/>
            <a:ext cx="0" cy="183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Přímá spojnice 2055"/>
          <p:cNvCxnSpPr/>
          <p:nvPr/>
        </p:nvCxnSpPr>
        <p:spPr>
          <a:xfrm>
            <a:off x="1126395" y="3216028"/>
            <a:ext cx="158858" cy="121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4019818" y="387818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3" name="Přímá spojnice 22"/>
          <p:cNvCxnSpPr/>
          <p:nvPr/>
        </p:nvCxnSpPr>
        <p:spPr>
          <a:xfrm>
            <a:off x="2627784" y="3636756"/>
            <a:ext cx="1224136" cy="8081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011040" y="3612216"/>
            <a:ext cx="1165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>
                <a:solidFill>
                  <a:srgbClr val="C00000"/>
                </a:solidFill>
              </a:rPr>
              <a:t>r </a:t>
            </a:r>
            <a:r>
              <a:rPr lang="cs-CZ" dirty="0" smtClean="0">
                <a:solidFill>
                  <a:srgbClr val="C00000"/>
                </a:solidFill>
              </a:rPr>
              <a:t>= 25 mm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>
            <a:off x="2105888" y="2743162"/>
            <a:ext cx="521896" cy="86905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louk 38"/>
          <p:cNvSpPr/>
          <p:nvPr/>
        </p:nvSpPr>
        <p:spPr>
          <a:xfrm rot="9277767">
            <a:off x="1717019" y="2326186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2051720" y="30045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2371270" y="2968646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5" name="Rectangle 22"/>
          <p:cNvSpPr>
            <a:spLocks/>
          </p:cNvSpPr>
          <p:nvPr/>
        </p:nvSpPr>
        <p:spPr bwMode="auto">
          <a:xfrm>
            <a:off x="4427984" y="1521197"/>
            <a:ext cx="329368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2400" dirty="0">
                <a:sym typeface="Symbol" pitchFamily="18" charset="2"/>
              </a:rPr>
              <a:t>úsečka </a:t>
            </a:r>
            <a:r>
              <a:rPr lang="cs-CZ" altLang="cs-CZ" sz="2400" dirty="0" smtClean="0">
                <a:sym typeface="Symbol" pitchFamily="18" charset="2"/>
              </a:rPr>
              <a:t>AB </a:t>
            </a:r>
            <a:r>
              <a:rPr lang="cs-CZ" altLang="cs-CZ" sz="2400" dirty="0">
                <a:sym typeface="Symbol" pitchFamily="18" charset="2"/>
              </a:rPr>
              <a:t>– </a:t>
            </a:r>
            <a:r>
              <a:rPr lang="cs-CZ" altLang="cs-CZ" sz="2400" b="1" dirty="0" smtClean="0">
                <a:solidFill>
                  <a:srgbClr val="44BF27"/>
                </a:solidFill>
                <a:sym typeface="Symbol" pitchFamily="18" charset="2"/>
              </a:rPr>
              <a:t>tětiva</a:t>
            </a:r>
            <a:endParaRPr lang="en-US" altLang="cs-CZ" sz="2400" b="1" dirty="0">
              <a:solidFill>
                <a:srgbClr val="44BF27"/>
              </a:solidFill>
              <a:sym typeface="Symbol" pitchFamily="18" charset="2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1205824" y="2200948"/>
            <a:ext cx="1853207" cy="1076055"/>
          </a:xfrm>
          <a:prstGeom prst="line">
            <a:avLst/>
          </a:prstGeom>
          <a:ln w="19050">
            <a:solidFill>
              <a:srgbClr val="44B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1665076" y="2456422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</a:t>
            </a:r>
            <a:endParaRPr lang="cs-CZ" b="1" dirty="0">
              <a:solidFill>
                <a:srgbClr val="0070C0"/>
              </a:solidFill>
            </a:endParaRPr>
          </a:p>
        </p:txBody>
      </p:sp>
      <p:cxnSp>
        <p:nvCxnSpPr>
          <p:cNvPr id="31" name="Přímá spojnice 30"/>
          <p:cNvCxnSpPr>
            <a:stCxn id="2051" idx="0"/>
          </p:cNvCxnSpPr>
          <p:nvPr/>
        </p:nvCxnSpPr>
        <p:spPr>
          <a:xfrm flipV="1">
            <a:off x="2629000" y="2200948"/>
            <a:ext cx="430031" cy="149256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2699792" y="2974243"/>
            <a:ext cx="1477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r =25 mm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6" name="Pravá složená závorka 5"/>
          <p:cNvSpPr/>
          <p:nvPr/>
        </p:nvSpPr>
        <p:spPr>
          <a:xfrm rot="14393492">
            <a:off x="1939043" y="1558721"/>
            <a:ext cx="251982" cy="2080436"/>
          </a:xfrm>
          <a:prstGeom prst="rightBrace">
            <a:avLst>
              <a:gd name="adj1" fmla="val 8333"/>
              <a:gd name="adj2" fmla="val 4979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1318240" y="2123846"/>
            <a:ext cx="91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 14 mm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2110080" y="2200948"/>
            <a:ext cx="948951" cy="5422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267744" y="2453724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x =7 mm</a:t>
            </a:r>
            <a:endParaRPr lang="cs-CZ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22"/>
              <p:cNvSpPr>
                <a:spLocks/>
              </p:cNvSpPr>
              <p:nvPr/>
            </p:nvSpPr>
            <p:spPr bwMode="auto">
              <a:xfrm>
                <a:off x="4380688" y="1949329"/>
                <a:ext cx="2999624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∆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SBM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je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pravo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ú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hl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ý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9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0688" y="1949329"/>
                <a:ext cx="2999624" cy="503238"/>
              </a:xfrm>
              <a:prstGeom prst="rect">
                <a:avLst/>
              </a:prstGeom>
              <a:blipFill rotWithShape="1">
                <a:blip r:embed="rId2"/>
                <a:stretch>
                  <a:fillRect b="-109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22"/>
              <p:cNvSpPr>
                <a:spLocks/>
              </p:cNvSpPr>
              <p:nvPr/>
            </p:nvSpPr>
            <p:spPr bwMode="auto">
              <a:xfrm>
                <a:off x="4499992" y="2474115"/>
                <a:ext cx="2135528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𝑣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𝑟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−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0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2474115"/>
                <a:ext cx="2135528" cy="50323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22"/>
              <p:cNvSpPr>
                <a:spLocks/>
              </p:cNvSpPr>
              <p:nvPr/>
            </p:nvSpPr>
            <p:spPr bwMode="auto">
              <a:xfrm>
                <a:off x="4499992" y="3119763"/>
                <a:ext cx="2448272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𝑣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25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−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7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1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3119763"/>
                <a:ext cx="2448272" cy="5032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22"/>
              <p:cNvSpPr>
                <a:spLocks/>
              </p:cNvSpPr>
              <p:nvPr/>
            </p:nvSpPr>
            <p:spPr bwMode="auto">
              <a:xfrm>
                <a:off x="4499992" y="3710089"/>
                <a:ext cx="2448272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𝑣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=625−49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2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3710089"/>
                <a:ext cx="2448272" cy="5032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22"/>
              <p:cNvSpPr>
                <a:spLocks/>
              </p:cNvSpPr>
              <p:nvPr/>
            </p:nvSpPr>
            <p:spPr bwMode="auto">
              <a:xfrm>
                <a:off x="4581340" y="4247514"/>
                <a:ext cx="1646844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𝑣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=576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1340" y="4247514"/>
                <a:ext cx="1646844" cy="50323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22"/>
              <p:cNvSpPr>
                <a:spLocks/>
              </p:cNvSpPr>
              <p:nvPr/>
            </p:nvSpPr>
            <p:spPr bwMode="auto">
              <a:xfrm>
                <a:off x="4605279" y="4850391"/>
                <a:ext cx="1838929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𝑣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=24 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𝑚𝑚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4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5279" y="4850391"/>
                <a:ext cx="1838929" cy="50323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303353" y="5877272"/>
            <a:ext cx="77298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Tětiva je vzdálena </a:t>
            </a:r>
            <a:r>
              <a:rPr lang="cs-CZ" sz="3200" dirty="0"/>
              <a:t>od středu </a:t>
            </a:r>
            <a:r>
              <a:rPr lang="cs-CZ" sz="3200" dirty="0" smtClean="0"/>
              <a:t>kružnice 24 mm.</a:t>
            </a:r>
            <a:endParaRPr lang="cs-CZ" sz="3200" dirty="0"/>
          </a:p>
        </p:txBody>
      </p:sp>
      <p:sp>
        <p:nvSpPr>
          <p:cNvPr id="3" name="Volný tvar 2"/>
          <p:cNvSpPr/>
          <p:nvPr/>
        </p:nvSpPr>
        <p:spPr>
          <a:xfrm>
            <a:off x="2105891" y="2216727"/>
            <a:ext cx="942109" cy="1427018"/>
          </a:xfrm>
          <a:custGeom>
            <a:avLst/>
            <a:gdLst>
              <a:gd name="connsiteX0" fmla="*/ 0 w 942109"/>
              <a:gd name="connsiteY0" fmla="*/ 540328 h 1427018"/>
              <a:gd name="connsiteX1" fmla="*/ 526473 w 942109"/>
              <a:gd name="connsiteY1" fmla="*/ 1427018 h 1427018"/>
              <a:gd name="connsiteX2" fmla="*/ 942109 w 942109"/>
              <a:gd name="connsiteY2" fmla="*/ 0 h 1427018"/>
              <a:gd name="connsiteX3" fmla="*/ 0 w 942109"/>
              <a:gd name="connsiteY3" fmla="*/ 540328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109" h="1427018">
                <a:moveTo>
                  <a:pt x="0" y="540328"/>
                </a:moveTo>
                <a:lnTo>
                  <a:pt x="526473" y="1427018"/>
                </a:lnTo>
                <a:lnTo>
                  <a:pt x="942109" y="0"/>
                </a:lnTo>
                <a:lnTo>
                  <a:pt x="0" y="540328"/>
                </a:lnTo>
                <a:close/>
              </a:path>
            </a:pathLst>
          </a:custGeom>
          <a:solidFill>
            <a:srgbClr val="FFC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9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51" grpId="0"/>
      <p:bldP spid="2052" grpId="0"/>
      <p:bldP spid="37" grpId="0"/>
      <p:bldP spid="21" grpId="0"/>
      <p:bldP spid="25" grpId="0"/>
      <p:bldP spid="39" grpId="0" animBg="1"/>
      <p:bldP spid="40" grpId="0" animBg="1"/>
      <p:bldP spid="41" grpId="0"/>
      <p:bldP spid="45" grpId="0"/>
      <p:bldP spid="30" grpId="0"/>
      <p:bldP spid="35" grpId="0"/>
      <p:bldP spid="6" grpId="0" animBg="1"/>
      <p:bldP spid="38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10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7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91830" y="387822"/>
                <a:ext cx="8748464" cy="1817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spcBef>
                    <a:spcPct val="0"/>
                  </a:spcBef>
                  <a:buNone/>
                </a:pPr>
                <a:r>
                  <a:rPr lang="cs-CZ" b="1" dirty="0" smtClean="0"/>
                  <a:t>Příklad 2</a:t>
                </a:r>
                <a:r>
                  <a:rPr lang="cs-CZ" dirty="0" smtClean="0"/>
                  <a:t>: Určete délku tětivy AB </a:t>
                </a:r>
                <a:r>
                  <a:rPr lang="cs-CZ" dirty="0"/>
                  <a:t>kružnice </a:t>
                </a:r>
                <a:r>
                  <a:rPr lang="cs-CZ" dirty="0" smtClean="0"/>
                  <a:t>k(S; r = 20cm), víte-li že její vzdálenost </a:t>
                </a:r>
                <a:r>
                  <a:rPr lang="cs-CZ" dirty="0"/>
                  <a:t>od středu </a:t>
                </a:r>
                <a:r>
                  <a:rPr lang="cs-CZ" dirty="0" smtClean="0"/>
                  <a:t>kružnice S je rovna</a:t>
                </a:r>
                <a:r>
                  <a:rPr lang="cs-CZ" altLang="cs-CZ" dirty="0">
                    <a:ea typeface="Cambria Math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i="1" dirty="0" smtClean="0">
                            <a:latin typeface="Cambria Math"/>
                            <a:ea typeface="Cambria Math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cs-CZ" altLang="cs-CZ" b="0" i="1" dirty="0" smtClean="0">
                            <a:latin typeface="Cambria Math"/>
                            <a:ea typeface="Cambria Math"/>
                            <a:sym typeface="Symbol" pitchFamily="18" charset="2"/>
                          </a:rPr>
                          <m:t>2</m:t>
                        </m:r>
                      </m:num>
                      <m:den>
                        <m:r>
                          <a:rPr lang="cs-CZ" altLang="cs-CZ" b="0" i="1" dirty="0" smtClean="0">
                            <a:latin typeface="Cambria Math"/>
                            <a:ea typeface="Cambria Math"/>
                            <a:sym typeface="Symbol" pitchFamily="18" charset="2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dirty="0" smtClean="0"/>
                  <a:t> průměru kružnice.</a:t>
                </a:r>
                <a:endParaRPr lang="cs-CZ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8" name="Zástupný symbol pro obsah 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1830" y="387822"/>
                <a:ext cx="8748464" cy="1817229"/>
              </a:xfrm>
              <a:prstGeom prst="rect">
                <a:avLst/>
              </a:prstGeom>
              <a:blipFill rotWithShape="1">
                <a:blip r:embed="rId2"/>
                <a:stretch>
                  <a:fillRect l="-1741" t="-4362" r="-1393" b="-26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Skupina 16"/>
          <p:cNvGrpSpPr/>
          <p:nvPr/>
        </p:nvGrpSpPr>
        <p:grpSpPr>
          <a:xfrm>
            <a:off x="1749533" y="3892714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341038" y="2484219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1" name="TextovéPole 2050"/>
          <p:cNvSpPr txBox="1"/>
          <p:nvPr/>
        </p:nvSpPr>
        <p:spPr>
          <a:xfrm>
            <a:off x="1677525" y="403673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052" name="TextovéPole 2051"/>
          <p:cNvSpPr txBox="1"/>
          <p:nvPr/>
        </p:nvSpPr>
        <p:spPr>
          <a:xfrm>
            <a:off x="107504" y="3276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093930" y="211603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2054" name="Přímá spojnice 2053"/>
          <p:cNvCxnSpPr/>
          <p:nvPr/>
        </p:nvCxnSpPr>
        <p:spPr>
          <a:xfrm>
            <a:off x="2243823" y="2452554"/>
            <a:ext cx="0" cy="183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Přímá spojnice 2055"/>
          <p:cNvCxnSpPr/>
          <p:nvPr/>
        </p:nvCxnSpPr>
        <p:spPr>
          <a:xfrm>
            <a:off x="320152" y="3559242"/>
            <a:ext cx="158858" cy="121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213575" y="422139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3" name="Přímá spojnice 22"/>
          <p:cNvCxnSpPr>
            <a:endCxn id="20" idx="6"/>
          </p:cNvCxnSpPr>
          <p:nvPr/>
        </p:nvCxnSpPr>
        <p:spPr>
          <a:xfrm flipV="1">
            <a:off x="1821540" y="3964722"/>
            <a:ext cx="1480503" cy="8677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204797" y="3955430"/>
            <a:ext cx="148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r = 20 cm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>
            <a:off x="1299645" y="3086376"/>
            <a:ext cx="521896" cy="86905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louk 38"/>
          <p:cNvSpPr/>
          <p:nvPr/>
        </p:nvSpPr>
        <p:spPr>
          <a:xfrm rot="9277767">
            <a:off x="910776" y="2669400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245477" y="334771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832940" y="3521076"/>
                <a:ext cx="791499" cy="485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cs-CZ" altLang="cs-CZ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  <m:t>2</m:t>
                        </m:r>
                      </m:num>
                      <m:den>
                        <m:r>
                          <a:rPr lang="cs-CZ" altLang="cs-CZ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  <m:t>5</m:t>
                        </m:r>
                      </m:den>
                    </m:f>
                    <m:r>
                      <a:rPr lang="cs-CZ" altLang="cs-CZ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𝑑</m:t>
                    </m:r>
                  </m:oMath>
                </a14:m>
                <a:endParaRPr lang="cs-CZ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40" y="3521076"/>
                <a:ext cx="791499" cy="485774"/>
              </a:xfrm>
              <a:prstGeom prst="rect">
                <a:avLst/>
              </a:prstGeom>
              <a:blipFill rotWithShape="1">
                <a:blip r:embed="rId3"/>
                <a:stretch>
                  <a:fillRect l="-6977" b="-88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22"/>
          <p:cNvSpPr>
            <a:spLocks/>
          </p:cNvSpPr>
          <p:nvPr/>
        </p:nvSpPr>
        <p:spPr bwMode="auto">
          <a:xfrm>
            <a:off x="2949273" y="1984117"/>
            <a:ext cx="329368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2400" dirty="0">
                <a:sym typeface="Symbol" pitchFamily="18" charset="2"/>
              </a:rPr>
              <a:t>úsečka </a:t>
            </a:r>
            <a:r>
              <a:rPr lang="cs-CZ" altLang="cs-CZ" sz="2400" dirty="0" smtClean="0">
                <a:sym typeface="Symbol" pitchFamily="18" charset="2"/>
              </a:rPr>
              <a:t>AB </a:t>
            </a:r>
            <a:r>
              <a:rPr lang="cs-CZ" altLang="cs-CZ" sz="2400" dirty="0">
                <a:sym typeface="Symbol" pitchFamily="18" charset="2"/>
              </a:rPr>
              <a:t>– </a:t>
            </a:r>
            <a:r>
              <a:rPr lang="cs-CZ" altLang="cs-CZ" sz="2400" b="1" dirty="0" smtClean="0">
                <a:solidFill>
                  <a:srgbClr val="44BF27"/>
                </a:solidFill>
                <a:sym typeface="Symbol" pitchFamily="18" charset="2"/>
              </a:rPr>
              <a:t>tětiva</a:t>
            </a:r>
            <a:endParaRPr lang="en-US" altLang="cs-CZ" sz="2400" b="1" dirty="0">
              <a:solidFill>
                <a:srgbClr val="44BF27"/>
              </a:solidFill>
              <a:sym typeface="Symbol" pitchFamily="18" charset="2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399581" y="2544162"/>
            <a:ext cx="1853207" cy="1076055"/>
          </a:xfrm>
          <a:prstGeom prst="line">
            <a:avLst/>
          </a:prstGeom>
          <a:ln w="19050">
            <a:solidFill>
              <a:srgbClr val="44B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979290" y="293509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</a:t>
            </a:r>
            <a:endParaRPr lang="cs-CZ" b="1" dirty="0">
              <a:solidFill>
                <a:srgbClr val="0070C0"/>
              </a:solidFill>
            </a:endParaRPr>
          </a:p>
        </p:txBody>
      </p:sp>
      <p:cxnSp>
        <p:nvCxnSpPr>
          <p:cNvPr id="31" name="Přímá spojnice 30"/>
          <p:cNvCxnSpPr>
            <a:stCxn id="2051" idx="0"/>
          </p:cNvCxnSpPr>
          <p:nvPr/>
        </p:nvCxnSpPr>
        <p:spPr>
          <a:xfrm flipV="1">
            <a:off x="1822757" y="2544162"/>
            <a:ext cx="430031" cy="149256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2037772" y="2873165"/>
            <a:ext cx="1477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r =20 cm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6" name="Pravá složená závorka 5"/>
          <p:cNvSpPr/>
          <p:nvPr/>
        </p:nvSpPr>
        <p:spPr>
          <a:xfrm rot="14393492">
            <a:off x="1132800" y="1901935"/>
            <a:ext cx="251982" cy="2080436"/>
          </a:xfrm>
          <a:prstGeom prst="rightBrace">
            <a:avLst>
              <a:gd name="adj1" fmla="val 8333"/>
              <a:gd name="adj2" fmla="val 4979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1021140" y="2452567"/>
            <a:ext cx="346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 ?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1303837" y="2544162"/>
            <a:ext cx="948951" cy="5422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1461501" y="2796938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x =?</a:t>
            </a:r>
            <a:endParaRPr lang="cs-CZ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22"/>
              <p:cNvSpPr>
                <a:spLocks/>
              </p:cNvSpPr>
              <p:nvPr/>
            </p:nvSpPr>
            <p:spPr bwMode="auto">
              <a:xfrm>
                <a:off x="5752191" y="1989658"/>
                <a:ext cx="2999624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∆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SBM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je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pravo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ú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hl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ý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9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191" y="1989658"/>
                <a:ext cx="2999624" cy="503238"/>
              </a:xfrm>
              <a:prstGeom prst="rect">
                <a:avLst/>
              </a:prstGeom>
              <a:blipFill rotWithShape="1">
                <a:blip r:embed="rId4"/>
                <a:stretch>
                  <a:fillRect b="-9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22"/>
              <p:cNvSpPr>
                <a:spLocks/>
              </p:cNvSpPr>
              <p:nvPr/>
            </p:nvSpPr>
            <p:spPr bwMode="auto">
              <a:xfrm>
                <a:off x="6156176" y="2474115"/>
                <a:ext cx="2135528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𝑟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−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𝑣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0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2474115"/>
                <a:ext cx="2135528" cy="5032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22"/>
              <p:cNvSpPr>
                <a:spLocks/>
              </p:cNvSpPr>
              <p:nvPr/>
            </p:nvSpPr>
            <p:spPr bwMode="auto">
              <a:xfrm>
                <a:off x="6156176" y="3119763"/>
                <a:ext cx="2448272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20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−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16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1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3119763"/>
                <a:ext cx="2448272" cy="50323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22"/>
              <p:cNvSpPr>
                <a:spLocks/>
              </p:cNvSpPr>
              <p:nvPr/>
            </p:nvSpPr>
            <p:spPr bwMode="auto">
              <a:xfrm>
                <a:off x="6156176" y="3710089"/>
                <a:ext cx="2448272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=400−256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2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3710089"/>
                <a:ext cx="2448272" cy="50323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22"/>
              <p:cNvSpPr>
                <a:spLocks/>
              </p:cNvSpPr>
              <p:nvPr/>
            </p:nvSpPr>
            <p:spPr bwMode="auto">
              <a:xfrm>
                <a:off x="6156176" y="4247514"/>
                <a:ext cx="1646844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=144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4247514"/>
                <a:ext cx="1646844" cy="50323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22"/>
              <p:cNvSpPr>
                <a:spLocks/>
              </p:cNvSpPr>
              <p:nvPr/>
            </p:nvSpPr>
            <p:spPr bwMode="auto">
              <a:xfrm>
                <a:off x="6117447" y="4750752"/>
                <a:ext cx="1838929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𝑥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=12 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4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7447" y="4750752"/>
                <a:ext cx="1838929" cy="50323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299345" y="5877272"/>
            <a:ext cx="56346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Tětiva kružnice má délku 24 cm.</a:t>
            </a:r>
            <a:endParaRPr lang="cs-CZ" sz="3200" dirty="0"/>
          </a:p>
        </p:txBody>
      </p:sp>
      <p:sp>
        <p:nvSpPr>
          <p:cNvPr id="3" name="Volný tvar 2"/>
          <p:cNvSpPr/>
          <p:nvPr/>
        </p:nvSpPr>
        <p:spPr>
          <a:xfrm>
            <a:off x="1323094" y="2559941"/>
            <a:ext cx="942109" cy="1427018"/>
          </a:xfrm>
          <a:custGeom>
            <a:avLst/>
            <a:gdLst>
              <a:gd name="connsiteX0" fmla="*/ 0 w 942109"/>
              <a:gd name="connsiteY0" fmla="*/ 540328 h 1427018"/>
              <a:gd name="connsiteX1" fmla="*/ 526473 w 942109"/>
              <a:gd name="connsiteY1" fmla="*/ 1427018 h 1427018"/>
              <a:gd name="connsiteX2" fmla="*/ 942109 w 942109"/>
              <a:gd name="connsiteY2" fmla="*/ 0 h 1427018"/>
              <a:gd name="connsiteX3" fmla="*/ 0 w 942109"/>
              <a:gd name="connsiteY3" fmla="*/ 540328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109" h="1427018">
                <a:moveTo>
                  <a:pt x="0" y="540328"/>
                </a:moveTo>
                <a:lnTo>
                  <a:pt x="526473" y="1427018"/>
                </a:lnTo>
                <a:lnTo>
                  <a:pt x="942109" y="0"/>
                </a:lnTo>
                <a:lnTo>
                  <a:pt x="0" y="540328"/>
                </a:lnTo>
                <a:close/>
              </a:path>
            </a:pathLst>
          </a:custGeom>
          <a:solidFill>
            <a:srgbClr val="FFC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810199" y="2533329"/>
                <a:ext cx="12645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𝑟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=20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199" y="2533329"/>
                <a:ext cx="126451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3810199" y="2965498"/>
                <a:ext cx="21371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𝑑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=2∙20=40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199" y="2965498"/>
                <a:ext cx="2137188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3829862" y="3334830"/>
                <a:ext cx="212859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𝑣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cs-CZ" altLang="cs-CZ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cs-CZ" altLang="cs-CZ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num>
                        <m:den>
                          <m:r>
                            <a:rPr lang="cs-CZ" altLang="cs-CZ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5</m:t>
                          </m:r>
                        </m:den>
                      </m:f>
                      <m:r>
                        <a:rPr lang="cs-CZ" altLang="cs-CZ" i="1" dirty="0">
                          <a:latin typeface="Cambria Math"/>
                          <a:ea typeface="Cambria Math"/>
                          <a:sym typeface="Symbol" pitchFamily="18" charset="2"/>
                        </a:rPr>
                        <m:t>∙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40=16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862" y="3334830"/>
                <a:ext cx="2128596" cy="61279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22"/>
              <p:cNvSpPr>
                <a:spLocks/>
              </p:cNvSpPr>
              <p:nvPr/>
            </p:nvSpPr>
            <p:spPr bwMode="auto">
              <a:xfrm>
                <a:off x="6117447" y="5270372"/>
                <a:ext cx="3026553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d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𝐴𝐵</m:t>
                          </m:r>
                        </m:e>
                      </m:d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𝑥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=24 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4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7447" y="5270372"/>
                <a:ext cx="3026553" cy="50323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3854141" y="4006850"/>
                <a:ext cx="14165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cs-CZ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dPr>
                        <m:e>
                          <m:r>
                            <a:rPr lang="cs-CZ" altLang="cs-CZ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𝐴𝐵</m:t>
                          </m:r>
                        </m:e>
                      </m:d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=?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141" y="4006850"/>
                <a:ext cx="1416542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60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51" grpId="0"/>
      <p:bldP spid="2052" grpId="0"/>
      <p:bldP spid="37" grpId="0"/>
      <p:bldP spid="21" grpId="0"/>
      <p:bldP spid="25" grpId="0"/>
      <p:bldP spid="39" grpId="0" animBg="1"/>
      <p:bldP spid="40" grpId="0" animBg="1"/>
      <p:bldP spid="41" grpId="0"/>
      <p:bldP spid="45" grpId="0"/>
      <p:bldP spid="30" grpId="0"/>
      <p:bldP spid="35" grpId="0"/>
      <p:bldP spid="6" grpId="0" animBg="1"/>
      <p:bldP spid="38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10" grpId="0"/>
      <p:bldP spid="3" grpId="0" animBg="1"/>
      <p:bldP spid="5" grpId="0"/>
      <p:bldP spid="42" grpId="0"/>
      <p:bldP spid="43" grpId="0"/>
      <p:bldP spid="44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191830" y="387822"/>
            <a:ext cx="874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b="1" dirty="0" smtClean="0"/>
              <a:t>Příklad 3</a:t>
            </a:r>
            <a:r>
              <a:rPr lang="cs-CZ" dirty="0" smtClean="0"/>
              <a:t>: Určete průměr kružnice k, jestliže její tětiva MN je vzdálena od středu S kružnice 6 cm a má délku 20 cm.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1749533" y="3892714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341038" y="2484219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1" name="TextovéPole 2050"/>
          <p:cNvSpPr txBox="1"/>
          <p:nvPr/>
        </p:nvSpPr>
        <p:spPr>
          <a:xfrm>
            <a:off x="1677525" y="403673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052" name="TextovéPole 2051"/>
          <p:cNvSpPr txBox="1"/>
          <p:nvPr/>
        </p:nvSpPr>
        <p:spPr>
          <a:xfrm>
            <a:off x="107504" y="3276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093930" y="211603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cxnSp>
        <p:nvCxnSpPr>
          <p:cNvPr id="2054" name="Přímá spojnice 2053"/>
          <p:cNvCxnSpPr/>
          <p:nvPr/>
        </p:nvCxnSpPr>
        <p:spPr>
          <a:xfrm>
            <a:off x="2243823" y="2452554"/>
            <a:ext cx="0" cy="183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Přímá spojnice 2055"/>
          <p:cNvCxnSpPr/>
          <p:nvPr/>
        </p:nvCxnSpPr>
        <p:spPr>
          <a:xfrm>
            <a:off x="320152" y="3559242"/>
            <a:ext cx="158858" cy="121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213575" y="422139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3" name="Přímá spojnice 22"/>
          <p:cNvCxnSpPr>
            <a:stCxn id="20" idx="2"/>
            <a:endCxn id="20" idx="6"/>
          </p:cNvCxnSpPr>
          <p:nvPr/>
        </p:nvCxnSpPr>
        <p:spPr>
          <a:xfrm>
            <a:off x="341038" y="3964722"/>
            <a:ext cx="2961005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204797" y="3955430"/>
            <a:ext cx="148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d = </a:t>
            </a:r>
            <a:r>
              <a:rPr lang="cs-CZ" dirty="0">
                <a:solidFill>
                  <a:srgbClr val="C00000"/>
                </a:solidFill>
              </a:rPr>
              <a:t>?</a:t>
            </a:r>
            <a:r>
              <a:rPr lang="cs-CZ" dirty="0" smtClean="0">
                <a:solidFill>
                  <a:srgbClr val="C00000"/>
                </a:solidFill>
              </a:rPr>
              <a:t> cm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>
            <a:off x="1299645" y="3086376"/>
            <a:ext cx="521896" cy="86905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louk 38"/>
          <p:cNvSpPr/>
          <p:nvPr/>
        </p:nvSpPr>
        <p:spPr>
          <a:xfrm rot="9277767">
            <a:off x="910776" y="2669400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245477" y="334771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832940" y="3521076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 = 6 cm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Rectangle 22"/>
          <p:cNvSpPr>
            <a:spLocks/>
          </p:cNvSpPr>
          <p:nvPr/>
        </p:nvSpPr>
        <p:spPr bwMode="auto">
          <a:xfrm>
            <a:off x="2949273" y="1984117"/>
            <a:ext cx="329368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2400" dirty="0">
                <a:sym typeface="Symbol" pitchFamily="18" charset="2"/>
              </a:rPr>
              <a:t>úsečka </a:t>
            </a:r>
            <a:r>
              <a:rPr lang="cs-CZ" altLang="cs-CZ" sz="2400" dirty="0" smtClean="0">
                <a:sym typeface="Symbol" pitchFamily="18" charset="2"/>
              </a:rPr>
              <a:t>MN </a:t>
            </a:r>
            <a:r>
              <a:rPr lang="cs-CZ" altLang="cs-CZ" sz="2400" dirty="0">
                <a:sym typeface="Symbol" pitchFamily="18" charset="2"/>
              </a:rPr>
              <a:t>– </a:t>
            </a:r>
            <a:r>
              <a:rPr lang="cs-CZ" altLang="cs-CZ" sz="2400" b="1" dirty="0" smtClean="0">
                <a:solidFill>
                  <a:srgbClr val="44BF27"/>
                </a:solidFill>
                <a:sym typeface="Symbol" pitchFamily="18" charset="2"/>
              </a:rPr>
              <a:t>tětiva</a:t>
            </a:r>
            <a:endParaRPr lang="en-US" altLang="cs-CZ" sz="2400" b="1" dirty="0">
              <a:solidFill>
                <a:srgbClr val="44BF27"/>
              </a:solidFill>
              <a:sym typeface="Symbol" pitchFamily="18" charset="2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399581" y="2544162"/>
            <a:ext cx="1853207" cy="1076055"/>
          </a:xfrm>
          <a:prstGeom prst="line">
            <a:avLst/>
          </a:prstGeom>
          <a:ln w="19050">
            <a:solidFill>
              <a:srgbClr val="44B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979290" y="293509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A</a:t>
            </a:r>
            <a:endParaRPr lang="cs-CZ" b="1" dirty="0">
              <a:solidFill>
                <a:srgbClr val="0070C0"/>
              </a:solidFill>
            </a:endParaRPr>
          </a:p>
        </p:txBody>
      </p:sp>
      <p:cxnSp>
        <p:nvCxnSpPr>
          <p:cNvPr id="31" name="Přímá spojnice 30"/>
          <p:cNvCxnSpPr>
            <a:stCxn id="2051" idx="0"/>
          </p:cNvCxnSpPr>
          <p:nvPr/>
        </p:nvCxnSpPr>
        <p:spPr>
          <a:xfrm flipV="1">
            <a:off x="1822757" y="2544162"/>
            <a:ext cx="430031" cy="149256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2037772" y="3039343"/>
            <a:ext cx="1477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r =?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6" name="Pravá složená závorka 5"/>
          <p:cNvSpPr/>
          <p:nvPr/>
        </p:nvSpPr>
        <p:spPr>
          <a:xfrm rot="14393492">
            <a:off x="1132800" y="1901935"/>
            <a:ext cx="251982" cy="2080436"/>
          </a:xfrm>
          <a:prstGeom prst="rightBrace">
            <a:avLst>
              <a:gd name="adj1" fmla="val 8333"/>
              <a:gd name="adj2" fmla="val 4979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760193" y="2435539"/>
            <a:ext cx="8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 20 cm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1303837" y="2564904"/>
            <a:ext cx="948951" cy="5422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1461501" y="2796938"/>
            <a:ext cx="1112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x =10 cm</a:t>
            </a:r>
            <a:endParaRPr lang="cs-CZ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22"/>
              <p:cNvSpPr>
                <a:spLocks/>
              </p:cNvSpPr>
              <p:nvPr/>
            </p:nvSpPr>
            <p:spPr bwMode="auto">
              <a:xfrm>
                <a:off x="5752191" y="1989658"/>
                <a:ext cx="2999624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∆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SNA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je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pravo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ú</m:t>
                      </m:r>
                      <m:r>
                        <m:rPr>
                          <m:sty m:val="p"/>
                        </m:rP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hl</m:t>
                      </m:r>
                      <m:r>
                        <a:rPr lang="cs-CZ" altLang="cs-CZ" sz="2400" b="0" i="0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ý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9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191" y="1989658"/>
                <a:ext cx="2999624" cy="503238"/>
              </a:xfrm>
              <a:prstGeom prst="rect">
                <a:avLst/>
              </a:prstGeom>
              <a:blipFill rotWithShape="1">
                <a:blip r:embed="rId2"/>
                <a:stretch>
                  <a:fillRect b="-9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22"/>
              <p:cNvSpPr>
                <a:spLocks/>
              </p:cNvSpPr>
              <p:nvPr/>
            </p:nvSpPr>
            <p:spPr bwMode="auto">
              <a:xfrm>
                <a:off x="6156176" y="2474115"/>
                <a:ext cx="2135528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𝑟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𝑥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+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𝑣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0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2474115"/>
                <a:ext cx="2135528" cy="50323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22"/>
              <p:cNvSpPr>
                <a:spLocks/>
              </p:cNvSpPr>
              <p:nvPr/>
            </p:nvSpPr>
            <p:spPr bwMode="auto">
              <a:xfrm>
                <a:off x="6156176" y="3119763"/>
                <a:ext cx="2448272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𝑟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10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+</m:t>
                      </m:r>
                      <m:sSup>
                        <m:sSupPr>
                          <m:ctrlP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6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 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1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3119763"/>
                <a:ext cx="2448272" cy="5032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22"/>
              <p:cNvSpPr>
                <a:spLocks/>
              </p:cNvSpPr>
              <p:nvPr/>
            </p:nvSpPr>
            <p:spPr bwMode="auto">
              <a:xfrm>
                <a:off x="6084168" y="3710089"/>
                <a:ext cx="2448272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𝑟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=100+36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2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3710089"/>
                <a:ext cx="2448272" cy="5032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22"/>
              <p:cNvSpPr>
                <a:spLocks/>
              </p:cNvSpPr>
              <p:nvPr/>
            </p:nvSpPr>
            <p:spPr bwMode="auto">
              <a:xfrm>
                <a:off x="6084168" y="4247514"/>
                <a:ext cx="1646844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40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sSupPr>
                        <m:e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𝑟</m:t>
                          </m:r>
                        </m:e>
                        <m:sup>
                          <m:r>
                            <a:rPr lang="cs-CZ" altLang="cs-CZ" sz="2400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2</m:t>
                          </m:r>
                        </m:sup>
                      </m:sSup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=136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4247514"/>
                <a:ext cx="1646844" cy="50323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22"/>
              <p:cNvSpPr>
                <a:spLocks/>
              </p:cNvSpPr>
              <p:nvPr/>
            </p:nvSpPr>
            <p:spPr bwMode="auto">
              <a:xfrm>
                <a:off x="6012160" y="4750752"/>
                <a:ext cx="2376264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𝑟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=11,66 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4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2160" y="4750752"/>
                <a:ext cx="2376264" cy="50323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299345" y="5877272"/>
            <a:ext cx="62692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Průměr kružnice má délku 23,32 cm.</a:t>
            </a:r>
            <a:endParaRPr lang="cs-CZ" sz="3200" dirty="0"/>
          </a:p>
        </p:txBody>
      </p:sp>
      <p:sp>
        <p:nvSpPr>
          <p:cNvPr id="3" name="Volný tvar 2"/>
          <p:cNvSpPr/>
          <p:nvPr/>
        </p:nvSpPr>
        <p:spPr>
          <a:xfrm>
            <a:off x="1323094" y="2551395"/>
            <a:ext cx="942109" cy="1427018"/>
          </a:xfrm>
          <a:custGeom>
            <a:avLst/>
            <a:gdLst>
              <a:gd name="connsiteX0" fmla="*/ 0 w 942109"/>
              <a:gd name="connsiteY0" fmla="*/ 540328 h 1427018"/>
              <a:gd name="connsiteX1" fmla="*/ 526473 w 942109"/>
              <a:gd name="connsiteY1" fmla="*/ 1427018 h 1427018"/>
              <a:gd name="connsiteX2" fmla="*/ 942109 w 942109"/>
              <a:gd name="connsiteY2" fmla="*/ 0 h 1427018"/>
              <a:gd name="connsiteX3" fmla="*/ 0 w 942109"/>
              <a:gd name="connsiteY3" fmla="*/ 540328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109" h="1427018">
                <a:moveTo>
                  <a:pt x="0" y="540328"/>
                </a:moveTo>
                <a:lnTo>
                  <a:pt x="526473" y="1427018"/>
                </a:lnTo>
                <a:lnTo>
                  <a:pt x="942109" y="0"/>
                </a:lnTo>
                <a:lnTo>
                  <a:pt x="0" y="540328"/>
                </a:lnTo>
                <a:close/>
              </a:path>
            </a:pathLst>
          </a:custGeom>
          <a:solidFill>
            <a:srgbClr val="FFC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080315" y="3843995"/>
                <a:ext cx="11064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𝑑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=?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315" y="3843995"/>
                <a:ext cx="110645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4126789" y="4314467"/>
                <a:ext cx="10818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𝑑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=2∙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789" y="4314467"/>
                <a:ext cx="108189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4019132" y="3001241"/>
                <a:ext cx="11539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𝑣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=6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132" y="3001241"/>
                <a:ext cx="115397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22"/>
              <p:cNvSpPr>
                <a:spLocks/>
              </p:cNvSpPr>
              <p:nvPr/>
            </p:nvSpPr>
            <p:spPr bwMode="auto">
              <a:xfrm>
                <a:off x="5868144" y="5270372"/>
                <a:ext cx="3026553" cy="503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𝑑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𝑟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=23,32 </m:t>
                      </m:r>
                      <m:r>
                        <a:rPr lang="cs-CZ" altLang="cs-CZ" sz="2400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en-US" altLang="cs-CZ" sz="2400" b="1" dirty="0">
                  <a:solidFill>
                    <a:srgbClr val="44BF27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4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8144" y="5270372"/>
                <a:ext cx="3026553" cy="50323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3854141" y="2586493"/>
                <a:ext cx="1667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cs-CZ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dPr>
                        <m:e>
                          <m:r>
                            <a:rPr lang="cs-CZ" altLang="cs-CZ" b="0" i="1" dirty="0" smtClean="0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𝑀𝑁</m:t>
                          </m:r>
                        </m:e>
                      </m:d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=20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141" y="2586493"/>
                <a:ext cx="166763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4083225" y="3419708"/>
                <a:ext cx="12808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𝑥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=10 </m:t>
                      </m:r>
                      <m:r>
                        <a:rPr lang="cs-CZ" altLang="cs-CZ" b="0" i="1" dirty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225" y="3419708"/>
                <a:ext cx="1280863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94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51" grpId="0"/>
      <p:bldP spid="2052" grpId="0"/>
      <p:bldP spid="37" grpId="0"/>
      <p:bldP spid="21" grpId="0"/>
      <p:bldP spid="25" grpId="0"/>
      <p:bldP spid="39" grpId="0" animBg="1"/>
      <p:bldP spid="40" grpId="0" animBg="1"/>
      <p:bldP spid="41" grpId="0"/>
      <p:bldP spid="45" grpId="0"/>
      <p:bldP spid="30" grpId="0"/>
      <p:bldP spid="35" grpId="0"/>
      <p:bldP spid="6" grpId="0" animBg="1"/>
      <p:bldP spid="38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10" grpId="0"/>
      <p:bldP spid="3" grpId="0" animBg="1"/>
      <p:bldP spid="5" grpId="0"/>
      <p:bldP spid="42" grpId="0"/>
      <p:bldP spid="43" grpId="0"/>
      <p:bldP spid="44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11097" y="332656"/>
            <a:ext cx="81742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Příklad 4:</a:t>
            </a:r>
            <a:r>
              <a:rPr lang="cs-CZ" sz="2800" dirty="0" smtClean="0"/>
              <a:t> Na kotouči pily s poloměrem r = 210 mm je jeden hrot označen. Jakou dráhu opíše za minutu, jestliže se kotouč za tuto dobu otočí 820 krát?</a:t>
            </a:r>
          </a:p>
        </p:txBody>
      </p:sp>
      <p:sp>
        <p:nvSpPr>
          <p:cNvPr id="6" name="Ovál 5"/>
          <p:cNvSpPr/>
          <p:nvPr/>
        </p:nvSpPr>
        <p:spPr>
          <a:xfrm>
            <a:off x="511098" y="2046569"/>
            <a:ext cx="2232248" cy="22322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645379" y="2060848"/>
            <a:ext cx="1" cy="10901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 rot="20000751">
            <a:off x="1548989" y="3039001"/>
            <a:ext cx="196385" cy="256674"/>
            <a:chOff x="4614730" y="2348880"/>
            <a:chExt cx="216024" cy="256674"/>
          </a:xfrm>
        </p:grpSpPr>
        <p:cxnSp>
          <p:nvCxnSpPr>
            <p:cNvPr id="12" name="Přímá spojnice 11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ovéPole 13"/>
          <p:cNvSpPr txBox="1"/>
          <p:nvPr/>
        </p:nvSpPr>
        <p:spPr>
          <a:xfrm>
            <a:off x="1436714" y="328505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710318" y="2507370"/>
            <a:ext cx="136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 = 210 mm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22176" y="3855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627222" y="16601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1627222" y="1931111"/>
            <a:ext cx="0" cy="20174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561347" y="1772816"/>
            <a:ext cx="1856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r = 210 mm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561346" y="2208024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cxnSp>
        <p:nvCxnSpPr>
          <p:cNvPr id="26" name="Přímá spojnice 25"/>
          <p:cNvCxnSpPr/>
          <p:nvPr/>
        </p:nvCxnSpPr>
        <p:spPr>
          <a:xfrm flipV="1">
            <a:off x="4696533" y="4221088"/>
            <a:ext cx="3816425" cy="5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1763688" y="4483233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2</a:t>
            </a:r>
            <a:r>
              <a:rPr lang="el-GR" sz="3200" dirty="0"/>
              <a:t>π</a:t>
            </a:r>
            <a:r>
              <a:rPr lang="cs-CZ" sz="3200" dirty="0"/>
              <a:t>r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649579" y="1939109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2</a:t>
            </a:r>
            <a:r>
              <a:rPr lang="el-GR" sz="3200" dirty="0">
                <a:solidFill>
                  <a:srgbClr val="FF0000"/>
                </a:solidFill>
              </a:rPr>
              <a:t>π</a:t>
            </a:r>
            <a:r>
              <a:rPr lang="cs-CZ" sz="3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795212" y="5067761"/>
            <a:ext cx="25619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2·3,14·210</a:t>
            </a:r>
            <a:endParaRPr lang="cs-CZ" sz="3200" dirty="0"/>
          </a:p>
        </p:txBody>
      </p:sp>
      <p:sp>
        <p:nvSpPr>
          <p:cNvPr id="30" name="Obdélník 29"/>
          <p:cNvSpPr/>
          <p:nvPr/>
        </p:nvSpPr>
        <p:spPr>
          <a:xfrm>
            <a:off x="1803613" y="5652537"/>
            <a:ext cx="26869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1318,8 mm</a:t>
            </a:r>
            <a:endParaRPr lang="cs-CZ" sz="3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21888" y="6350142"/>
            <a:ext cx="4558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Délka dráhy hrotu je 1,08 km. </a:t>
            </a:r>
            <a:endParaRPr lang="cs-CZ" sz="2800" dirty="0"/>
          </a:p>
        </p:txBody>
      </p:sp>
      <p:sp>
        <p:nvSpPr>
          <p:cNvPr id="24" name="Obdélník 23"/>
          <p:cNvSpPr/>
          <p:nvPr/>
        </p:nvSpPr>
        <p:spPr>
          <a:xfrm>
            <a:off x="4572000" y="3717032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?  mm</a:t>
            </a:r>
            <a:endParaRPr lang="cs-CZ" sz="32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561346" y="2794046"/>
            <a:ext cx="3225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 = 820 počet otáček</a:t>
            </a:r>
            <a:endParaRPr lang="cs-CZ" sz="2800" dirty="0"/>
          </a:p>
        </p:txBody>
      </p:sp>
      <p:sp>
        <p:nvSpPr>
          <p:cNvPr id="33" name="Obdélník 32"/>
          <p:cNvSpPr/>
          <p:nvPr/>
        </p:nvSpPr>
        <p:spPr>
          <a:xfrm>
            <a:off x="4572000" y="3291773"/>
            <a:ext cx="4092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?  dráha hrotu</a:t>
            </a:r>
            <a:endParaRPr lang="cs-CZ" sz="3200" dirty="0"/>
          </a:p>
        </p:txBody>
      </p:sp>
      <p:sp>
        <p:nvSpPr>
          <p:cNvPr id="34" name="Obdélník 33"/>
          <p:cNvSpPr/>
          <p:nvPr/>
        </p:nvSpPr>
        <p:spPr>
          <a:xfrm>
            <a:off x="5118223" y="4437112"/>
            <a:ext cx="1393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p · o</a:t>
            </a:r>
            <a:endParaRPr lang="cs-CZ" sz="3200" dirty="0"/>
          </a:p>
        </p:txBody>
      </p:sp>
      <p:sp>
        <p:nvSpPr>
          <p:cNvPr id="35" name="Obdélník 34"/>
          <p:cNvSpPr/>
          <p:nvPr/>
        </p:nvSpPr>
        <p:spPr>
          <a:xfrm>
            <a:off x="5135166" y="4941168"/>
            <a:ext cx="2730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820 · 1318,8</a:t>
            </a:r>
            <a:endParaRPr lang="cs-CZ" sz="3200" dirty="0"/>
          </a:p>
        </p:txBody>
      </p:sp>
      <p:sp>
        <p:nvSpPr>
          <p:cNvPr id="36" name="Obdélník 35"/>
          <p:cNvSpPr/>
          <p:nvPr/>
        </p:nvSpPr>
        <p:spPr>
          <a:xfrm>
            <a:off x="5141153" y="5445224"/>
            <a:ext cx="28793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1081416 mm</a:t>
            </a:r>
            <a:endParaRPr lang="cs-CZ" sz="3200" dirty="0"/>
          </a:p>
        </p:txBody>
      </p:sp>
      <p:sp>
        <p:nvSpPr>
          <p:cNvPr id="37" name="Obdélník 36"/>
          <p:cNvSpPr/>
          <p:nvPr/>
        </p:nvSpPr>
        <p:spPr>
          <a:xfrm>
            <a:off x="5118223" y="5944924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1,08 km</a:t>
            </a:r>
            <a:endParaRPr lang="cs-CZ" sz="3200" dirty="0"/>
          </a:p>
        </p:txBody>
      </p:sp>
      <p:grpSp>
        <p:nvGrpSpPr>
          <p:cNvPr id="38" name="Skupina 37"/>
          <p:cNvGrpSpPr/>
          <p:nvPr/>
        </p:nvGrpSpPr>
        <p:grpSpPr>
          <a:xfrm>
            <a:off x="5292080" y="5944924"/>
            <a:ext cx="576064" cy="584775"/>
            <a:chOff x="6156818" y="6088940"/>
            <a:chExt cx="576064" cy="584775"/>
          </a:xfrm>
        </p:grpSpPr>
        <p:sp>
          <p:nvSpPr>
            <p:cNvPr id="39" name="Ovál 38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4083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94265E-7 C 0.06701 1.94265E-7 0.12257 0.07239 0.12257 0.16258 C 0.12257 0.25208 0.06701 0.32516 1.38889E-6 0.32516 C -0.06754 0.32516 -0.12083 0.25208 -0.12083 0.16258 C -0.12083 0.07239 -0.06754 1.94265E-7 1.38889E-6 1.94265E-7 Z " pathEditMode="relative" rAng="0" ptsTypes="fffff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62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24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245" y="239835"/>
            <a:ext cx="8686800" cy="66754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Příklad 5</a:t>
            </a:r>
            <a:r>
              <a:rPr lang="cs-CZ" sz="3200" dirty="0" smtClean="0"/>
              <a:t>: Vypočítej </a:t>
            </a:r>
            <a:r>
              <a:rPr lang="cs-CZ" sz="3200" dirty="0"/>
              <a:t>délku křivky na </a:t>
            </a:r>
            <a:r>
              <a:rPr lang="cs-CZ" sz="3200" dirty="0" smtClean="0"/>
              <a:t>obrázku.</a:t>
            </a:r>
            <a:endParaRPr lang="cs-CZ" sz="3200" dirty="0"/>
          </a:p>
        </p:txBody>
      </p:sp>
      <p:sp>
        <p:nvSpPr>
          <p:cNvPr id="4" name="Textové pole 13"/>
          <p:cNvSpPr txBox="1"/>
          <p:nvPr/>
        </p:nvSpPr>
        <p:spPr>
          <a:xfrm>
            <a:off x="895350" y="839291"/>
            <a:ext cx="5044440" cy="259842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100">
                <a:effectLst/>
                <a:ea typeface="Times New Roman"/>
                <a:cs typeface="Times New Roman"/>
              </a:rPr>
              <a:t> 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883920" y="2104211"/>
            <a:ext cx="5059680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899160" y="1268830"/>
            <a:ext cx="1676400" cy="167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590800" y="1723211"/>
            <a:ext cx="830580" cy="7613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 flipH="1">
            <a:off x="1744980" y="2029916"/>
            <a:ext cx="5080" cy="165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ál 8"/>
          <p:cNvSpPr/>
          <p:nvPr/>
        </p:nvSpPr>
        <p:spPr>
          <a:xfrm>
            <a:off x="4267200" y="1271513"/>
            <a:ext cx="1676400" cy="167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2" name="Levá složená závorka 11"/>
          <p:cNvSpPr/>
          <p:nvPr/>
        </p:nvSpPr>
        <p:spPr>
          <a:xfrm rot="16200000">
            <a:off x="2887980" y="1818461"/>
            <a:ext cx="251460" cy="81153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3" name="Textové pole 36"/>
          <p:cNvSpPr txBox="1"/>
          <p:nvPr/>
        </p:nvSpPr>
        <p:spPr>
          <a:xfrm>
            <a:off x="1648460" y="2105040"/>
            <a:ext cx="233680" cy="2438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Times New Roman"/>
                <a:cs typeface="Times New Roman"/>
              </a:rPr>
              <a:t>S</a:t>
            </a:r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3017520" y="2029916"/>
            <a:ext cx="5080" cy="165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 pole 39"/>
          <p:cNvSpPr txBox="1"/>
          <p:nvPr/>
        </p:nvSpPr>
        <p:spPr>
          <a:xfrm>
            <a:off x="2913380" y="1700808"/>
            <a:ext cx="233680" cy="2438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Times New Roman"/>
                <a:cs typeface="Times New Roman"/>
              </a:rPr>
              <a:t>S</a:t>
            </a:r>
          </a:p>
        </p:txBody>
      </p:sp>
      <p:sp>
        <p:nvSpPr>
          <p:cNvPr id="16" name="Oblouk 15"/>
          <p:cNvSpPr/>
          <p:nvPr/>
        </p:nvSpPr>
        <p:spPr>
          <a:xfrm rot="5400000">
            <a:off x="903402" y="1277328"/>
            <a:ext cx="1676400" cy="1684020"/>
          </a:xfrm>
          <a:prstGeom prst="arc">
            <a:avLst>
              <a:gd name="adj1" fmla="val 16200000"/>
              <a:gd name="adj2" fmla="val 5458547"/>
            </a:avLst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8" name="Oblouk 17"/>
          <p:cNvSpPr/>
          <p:nvPr/>
        </p:nvSpPr>
        <p:spPr>
          <a:xfrm rot="16200000">
            <a:off x="2621915" y="1691400"/>
            <a:ext cx="758190" cy="828040"/>
          </a:xfrm>
          <a:prstGeom prst="arc">
            <a:avLst>
              <a:gd name="adj1" fmla="val 16332698"/>
              <a:gd name="adj2" fmla="val 5366298"/>
            </a:avLst>
          </a:prstGeom>
          <a:noFill/>
          <a:ln w="57150" cap="flat" cmpd="sng" algn="ctr">
            <a:solidFill>
              <a:schemeClr val="bg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Oblouk 18"/>
          <p:cNvSpPr/>
          <p:nvPr/>
        </p:nvSpPr>
        <p:spPr>
          <a:xfrm rot="5400000">
            <a:off x="3451860" y="1662251"/>
            <a:ext cx="758190" cy="828040"/>
          </a:xfrm>
          <a:prstGeom prst="arc">
            <a:avLst>
              <a:gd name="adj1" fmla="val 16332698"/>
              <a:gd name="adj2" fmla="val 5366298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20" name="Přímá spojnice 19"/>
          <p:cNvCxnSpPr/>
          <p:nvPr/>
        </p:nvCxnSpPr>
        <p:spPr>
          <a:xfrm>
            <a:off x="2590800" y="2035631"/>
            <a:ext cx="0" cy="158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560320" y="1944191"/>
            <a:ext cx="47625" cy="2895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4251960" y="2098496"/>
            <a:ext cx="26035" cy="1181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Levá složená závorka 23"/>
          <p:cNvSpPr/>
          <p:nvPr/>
        </p:nvSpPr>
        <p:spPr>
          <a:xfrm rot="16200000">
            <a:off x="2028825" y="1827986"/>
            <a:ext cx="251460" cy="81153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5" name="Levá složená závorka 24"/>
          <p:cNvSpPr/>
          <p:nvPr/>
        </p:nvSpPr>
        <p:spPr>
          <a:xfrm rot="16200000">
            <a:off x="4526915" y="1833701"/>
            <a:ext cx="251460" cy="81153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Textové pole 52"/>
          <p:cNvSpPr txBox="1"/>
          <p:nvPr/>
        </p:nvSpPr>
        <p:spPr>
          <a:xfrm>
            <a:off x="4963160" y="1700808"/>
            <a:ext cx="233680" cy="2438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Times New Roman"/>
                <a:cs typeface="Times New Roman"/>
              </a:rPr>
              <a:t>S</a:t>
            </a:r>
          </a:p>
        </p:txBody>
      </p:sp>
      <p:sp>
        <p:nvSpPr>
          <p:cNvPr id="30" name="Textové pole 55"/>
          <p:cNvSpPr txBox="1"/>
          <p:nvPr/>
        </p:nvSpPr>
        <p:spPr>
          <a:xfrm>
            <a:off x="3736340" y="1700808"/>
            <a:ext cx="233680" cy="2438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Times New Roman"/>
                <a:cs typeface="Times New Roman"/>
              </a:rPr>
              <a:t>S</a:t>
            </a:r>
          </a:p>
        </p:txBody>
      </p:sp>
      <p:cxnSp>
        <p:nvCxnSpPr>
          <p:cNvPr id="31" name="Přímá spojnice 30"/>
          <p:cNvCxnSpPr/>
          <p:nvPr/>
        </p:nvCxnSpPr>
        <p:spPr>
          <a:xfrm flipH="1">
            <a:off x="3832860" y="2060396"/>
            <a:ext cx="5080" cy="165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H="1">
            <a:off x="5061585" y="2029916"/>
            <a:ext cx="5080" cy="165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louk 41"/>
          <p:cNvSpPr/>
          <p:nvPr/>
        </p:nvSpPr>
        <p:spPr>
          <a:xfrm rot="16200000">
            <a:off x="4272299" y="1267751"/>
            <a:ext cx="1660023" cy="1671782"/>
          </a:xfrm>
          <a:prstGeom prst="arc">
            <a:avLst>
              <a:gd name="adj1" fmla="val 16165451"/>
              <a:gd name="adj2" fmla="val 5322845"/>
            </a:avLst>
          </a:prstGeom>
          <a:noFill/>
          <a:ln w="57150" cap="flat" cmpd="sng" algn="ctr">
            <a:solidFill>
              <a:schemeClr val="bg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3421380" y="1709519"/>
            <a:ext cx="830580" cy="7613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4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5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blouk 46"/>
          <p:cNvSpPr/>
          <p:nvPr/>
        </p:nvSpPr>
        <p:spPr>
          <a:xfrm rot="5614305">
            <a:off x="3464702" y="1688996"/>
            <a:ext cx="749601" cy="827137"/>
          </a:xfrm>
          <a:prstGeom prst="arc">
            <a:avLst>
              <a:gd name="adj1" fmla="val 16247892"/>
              <a:gd name="adj2" fmla="val 5085140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nice 47"/>
          <p:cNvCxnSpPr/>
          <p:nvPr/>
        </p:nvCxnSpPr>
        <p:spPr>
          <a:xfrm>
            <a:off x="4255858" y="2095010"/>
            <a:ext cx="31750" cy="2549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3429635" y="2016801"/>
            <a:ext cx="1" cy="1733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Levá složená závorka 27"/>
          <p:cNvSpPr/>
          <p:nvPr/>
        </p:nvSpPr>
        <p:spPr>
          <a:xfrm rot="16200000">
            <a:off x="3716655" y="1839416"/>
            <a:ext cx="251460" cy="81153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40" name="Přímá spojnice 39"/>
          <p:cNvCxnSpPr>
            <a:stCxn id="24" idx="0"/>
            <a:endCxn id="24" idx="2"/>
          </p:cNvCxnSpPr>
          <p:nvPr/>
        </p:nvCxnSpPr>
        <p:spPr>
          <a:xfrm>
            <a:off x="1748790" y="2108021"/>
            <a:ext cx="8115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1475656" y="1691516"/>
            <a:ext cx="1176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 = 2,7 cm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9" name="Textové pole 34"/>
          <p:cNvSpPr txBox="1"/>
          <p:nvPr/>
        </p:nvSpPr>
        <p:spPr>
          <a:xfrm>
            <a:off x="3462375" y="2338003"/>
            <a:ext cx="974446" cy="2936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ea typeface="Times New Roman"/>
                <a:cs typeface="Times New Roman"/>
              </a:rPr>
              <a:t>2,7 </a:t>
            </a:r>
            <a:r>
              <a:rPr lang="cs-CZ" dirty="0" smtClean="0">
                <a:effectLst/>
                <a:ea typeface="Times New Roman"/>
                <a:cs typeface="Times New Roman"/>
              </a:rPr>
              <a:t> cm</a:t>
            </a:r>
            <a:endParaRPr lang="cs-CZ" dirty="0">
              <a:effectLst/>
              <a:ea typeface="Times New Roman"/>
              <a:cs typeface="Times New Roman"/>
            </a:endParaRPr>
          </a:p>
        </p:txBody>
      </p:sp>
      <p:sp>
        <p:nvSpPr>
          <p:cNvPr id="50" name="Textové pole 34"/>
          <p:cNvSpPr txBox="1"/>
          <p:nvPr/>
        </p:nvSpPr>
        <p:spPr>
          <a:xfrm>
            <a:off x="4436821" y="2385516"/>
            <a:ext cx="999275" cy="2936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effectLst/>
                <a:ea typeface="Times New Roman"/>
                <a:cs typeface="Times New Roman"/>
              </a:rPr>
              <a:t>2,7 </a:t>
            </a:r>
            <a:r>
              <a:rPr lang="cs-CZ" dirty="0">
                <a:effectLst/>
                <a:ea typeface="Times New Roman"/>
                <a:cs typeface="Times New Roman"/>
              </a:rPr>
              <a:t>cm</a:t>
            </a:r>
          </a:p>
        </p:txBody>
      </p:sp>
      <p:sp>
        <p:nvSpPr>
          <p:cNvPr id="51" name="Textové pole 34"/>
          <p:cNvSpPr txBox="1"/>
          <p:nvPr/>
        </p:nvSpPr>
        <p:spPr>
          <a:xfrm>
            <a:off x="2676601" y="2385516"/>
            <a:ext cx="1059739" cy="2936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effectLst/>
                <a:ea typeface="Times New Roman"/>
                <a:cs typeface="Times New Roman"/>
              </a:rPr>
              <a:t>2,7 </a:t>
            </a:r>
            <a:r>
              <a:rPr lang="cs-CZ" dirty="0">
                <a:effectLst/>
                <a:ea typeface="Times New Roman"/>
                <a:cs typeface="Times New Roman"/>
              </a:rPr>
              <a:t>cm</a:t>
            </a:r>
          </a:p>
        </p:txBody>
      </p:sp>
      <p:cxnSp>
        <p:nvCxnSpPr>
          <p:cNvPr id="52" name="Přímá spojnice 51"/>
          <p:cNvCxnSpPr/>
          <p:nvPr/>
        </p:nvCxnSpPr>
        <p:spPr>
          <a:xfrm>
            <a:off x="2616835" y="2119534"/>
            <a:ext cx="81153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2524918" y="1475492"/>
            <a:ext cx="1445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d = 2,7 cm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6752388" y="842155"/>
            <a:ext cx="1510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>
                <a:solidFill>
                  <a:srgbClr val="FF0000"/>
                </a:solidFill>
              </a:rPr>
              <a:t>o</a:t>
            </a:r>
            <a:r>
              <a:rPr lang="cs-CZ" sz="3200" baseline="-25000" dirty="0" smtClean="0">
                <a:solidFill>
                  <a:srgbClr val="FF0000"/>
                </a:solidFill>
              </a:rPr>
              <a:t>1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= 2</a:t>
            </a:r>
            <a:r>
              <a:rPr lang="el-GR" sz="3200" dirty="0">
                <a:solidFill>
                  <a:srgbClr val="FF0000"/>
                </a:solidFill>
              </a:rPr>
              <a:t>π</a:t>
            </a:r>
            <a:r>
              <a:rPr lang="cs-CZ" sz="3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6752388" y="1996668"/>
            <a:ext cx="1375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>
                <a:solidFill>
                  <a:srgbClr val="FF0000"/>
                </a:solidFill>
              </a:rPr>
              <a:t>o</a:t>
            </a:r>
            <a:r>
              <a:rPr lang="cs-CZ" sz="3200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= 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251520" y="3291116"/>
            <a:ext cx="25585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>
                <a:solidFill>
                  <a:srgbClr val="FF0000"/>
                </a:solidFill>
              </a:rPr>
              <a:t>Velká kružnice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355118" y="3875891"/>
            <a:ext cx="1510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</a:t>
            </a:r>
            <a:r>
              <a:rPr lang="cs-CZ" sz="3200" dirty="0"/>
              <a:t>= 2</a:t>
            </a:r>
            <a:r>
              <a:rPr lang="el-GR" sz="3200" dirty="0"/>
              <a:t>π</a:t>
            </a:r>
            <a:r>
              <a:rPr lang="cs-CZ" sz="3200" dirty="0"/>
              <a:t>r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362968" y="4460666"/>
            <a:ext cx="27840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dirty="0" smtClean="0"/>
              <a:t>o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  <a:r>
              <a:rPr lang="cs-CZ" sz="3200" dirty="0" smtClean="0"/>
              <a:t>2·3,14·2,7</a:t>
            </a:r>
            <a:endParaRPr lang="cs-CZ" sz="3200" dirty="0"/>
          </a:p>
        </p:txBody>
      </p:sp>
      <p:sp>
        <p:nvSpPr>
          <p:cNvPr id="59" name="Obdélník 58"/>
          <p:cNvSpPr/>
          <p:nvPr/>
        </p:nvSpPr>
        <p:spPr>
          <a:xfrm>
            <a:off x="399426" y="5091316"/>
            <a:ext cx="26709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  <a:r>
              <a:rPr lang="cs-CZ" sz="3200" dirty="0" smtClean="0"/>
              <a:t>16,956 cm</a:t>
            </a:r>
            <a:endParaRPr lang="cs-CZ" sz="3200" dirty="0"/>
          </a:p>
        </p:txBody>
      </p:sp>
      <p:sp>
        <p:nvSpPr>
          <p:cNvPr id="60" name="Obdélník 59"/>
          <p:cNvSpPr/>
          <p:nvPr/>
        </p:nvSpPr>
        <p:spPr>
          <a:xfrm>
            <a:off x="3347864" y="3844448"/>
            <a:ext cx="1375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  <a:r>
              <a:rPr lang="el-GR" sz="3200" dirty="0" smtClean="0"/>
              <a:t>π</a:t>
            </a:r>
            <a:r>
              <a:rPr lang="cs-CZ" sz="3200" dirty="0" smtClean="0"/>
              <a:t>d</a:t>
            </a:r>
            <a:endParaRPr lang="cs-CZ" sz="3200" dirty="0"/>
          </a:p>
        </p:txBody>
      </p:sp>
      <p:sp>
        <p:nvSpPr>
          <p:cNvPr id="61" name="Obdélník 60"/>
          <p:cNvSpPr/>
          <p:nvPr/>
        </p:nvSpPr>
        <p:spPr>
          <a:xfrm>
            <a:off x="3275856" y="3284984"/>
            <a:ext cx="2512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>
                <a:solidFill>
                  <a:srgbClr val="FF0000"/>
                </a:solidFill>
              </a:rPr>
              <a:t>Malá kružnice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3369123" y="4434533"/>
            <a:ext cx="2282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  <a:r>
              <a:rPr lang="cs-CZ" sz="3200" dirty="0" smtClean="0"/>
              <a:t>3,14·2,7</a:t>
            </a:r>
            <a:endParaRPr lang="cs-CZ" sz="3200" dirty="0"/>
          </a:p>
        </p:txBody>
      </p:sp>
      <p:sp>
        <p:nvSpPr>
          <p:cNvPr id="63" name="Obdélník 62"/>
          <p:cNvSpPr/>
          <p:nvPr/>
        </p:nvSpPr>
        <p:spPr>
          <a:xfrm>
            <a:off x="3419872" y="5082605"/>
            <a:ext cx="2462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  <a:r>
              <a:rPr lang="cs-CZ" sz="3200" dirty="0" smtClean="0"/>
              <a:t>8,478 cm</a:t>
            </a:r>
            <a:endParaRPr lang="cs-CZ" sz="3200" dirty="0"/>
          </a:p>
        </p:txBody>
      </p:sp>
      <p:sp>
        <p:nvSpPr>
          <p:cNvPr id="64" name="Obdélník 63"/>
          <p:cNvSpPr/>
          <p:nvPr/>
        </p:nvSpPr>
        <p:spPr>
          <a:xfrm>
            <a:off x="6084168" y="3259673"/>
            <a:ext cx="2186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>
                <a:solidFill>
                  <a:srgbClr val="FF0000"/>
                </a:solidFill>
              </a:rPr>
              <a:t>Délka křivky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6084168" y="3875891"/>
            <a:ext cx="1842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= o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+ o</a:t>
            </a:r>
            <a:r>
              <a:rPr lang="cs-CZ" sz="3200" baseline="-25000" dirty="0" smtClean="0"/>
              <a:t>2</a:t>
            </a:r>
            <a:endParaRPr lang="cs-CZ" sz="3200" baseline="-25000" dirty="0"/>
          </a:p>
        </p:txBody>
      </p:sp>
      <p:sp>
        <p:nvSpPr>
          <p:cNvPr id="66" name="Obdélník 65"/>
          <p:cNvSpPr/>
          <p:nvPr/>
        </p:nvSpPr>
        <p:spPr>
          <a:xfrm>
            <a:off x="6084168" y="4587260"/>
            <a:ext cx="3142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= 16,956 + 8,478</a:t>
            </a:r>
            <a:endParaRPr lang="cs-CZ" sz="3200" baseline="-25000" dirty="0"/>
          </a:p>
        </p:txBody>
      </p:sp>
      <p:sp>
        <p:nvSpPr>
          <p:cNvPr id="67" name="Obdélník 66"/>
          <p:cNvSpPr/>
          <p:nvPr/>
        </p:nvSpPr>
        <p:spPr>
          <a:xfrm>
            <a:off x="6084168" y="5174598"/>
            <a:ext cx="2409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= 25,434 cm</a:t>
            </a:r>
            <a:endParaRPr lang="cs-CZ" sz="3200" baseline="-25000" dirty="0"/>
          </a:p>
        </p:txBody>
      </p:sp>
      <p:sp>
        <p:nvSpPr>
          <p:cNvPr id="68" name="Obdélník 67"/>
          <p:cNvSpPr/>
          <p:nvPr/>
        </p:nvSpPr>
        <p:spPr>
          <a:xfrm>
            <a:off x="395536" y="6084585"/>
            <a:ext cx="4308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Délka křivky je 25,43 cm.</a:t>
            </a:r>
            <a:endParaRPr lang="cs-CZ" sz="3200" dirty="0"/>
          </a:p>
        </p:txBody>
      </p:sp>
      <p:sp>
        <p:nvSpPr>
          <p:cNvPr id="11" name="Textové pole 34"/>
          <p:cNvSpPr txBox="1"/>
          <p:nvPr/>
        </p:nvSpPr>
        <p:spPr>
          <a:xfrm>
            <a:off x="1795757" y="2330690"/>
            <a:ext cx="880844" cy="34845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effectLst/>
                <a:ea typeface="Times New Roman"/>
                <a:cs typeface="Times New Roman"/>
              </a:rPr>
              <a:t>2,7 </a:t>
            </a:r>
            <a:r>
              <a:rPr lang="cs-CZ" dirty="0">
                <a:effectLst/>
                <a:ea typeface="Times New Roman"/>
                <a:cs typeface="Times New Roman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214595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8" grpId="0" animBg="1"/>
      <p:bldP spid="43" grpId="0" animBg="1"/>
      <p:bldP spid="46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29600" cy="1143000"/>
          </a:xfrm>
        </p:spPr>
        <p:txBody>
          <a:bodyPr>
            <a:noAutofit/>
          </a:bodyPr>
          <a:lstStyle/>
          <a:p>
            <a:pPr lvl="0" algn="l"/>
            <a:r>
              <a:rPr lang="cs-CZ" sz="2800" b="1" dirty="0"/>
              <a:t>Příklad </a:t>
            </a:r>
            <a:r>
              <a:rPr lang="cs-CZ" sz="2800" b="1" dirty="0" smtClean="0"/>
              <a:t>6: </a:t>
            </a:r>
            <a:r>
              <a:rPr lang="cs-CZ" sz="2800" dirty="0" smtClean="0">
                <a:latin typeface="+mn-lt"/>
                <a:ea typeface="+mn-ea"/>
                <a:cs typeface="+mn-cs"/>
              </a:rPr>
              <a:t>Kolik metrů měděného drátu se namotá v jedné vrstvě na kruhovou cívku o průměru 8 cm vleze-li se vedle sebe 130 závitů?</a:t>
            </a:r>
            <a:endParaRPr lang="cs-CZ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Vývojový diagram: paměť s přímým přístupem 2"/>
          <p:cNvSpPr/>
          <p:nvPr/>
        </p:nvSpPr>
        <p:spPr>
          <a:xfrm>
            <a:off x="611560" y="2262671"/>
            <a:ext cx="2160240" cy="1334120"/>
          </a:xfrm>
          <a:prstGeom prst="flowChartMagneticDru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louk 4"/>
          <p:cNvSpPr/>
          <p:nvPr/>
        </p:nvSpPr>
        <p:spPr>
          <a:xfrm rot="18375319" flipH="1">
            <a:off x="1284299" y="1544036"/>
            <a:ext cx="2652438" cy="3384376"/>
          </a:xfrm>
          <a:prstGeom prst="arc">
            <a:avLst>
              <a:gd name="adj1" fmla="val 16200000"/>
              <a:gd name="adj2" fmla="val 1929517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louk 7"/>
          <p:cNvSpPr/>
          <p:nvPr/>
        </p:nvSpPr>
        <p:spPr>
          <a:xfrm rot="18375319" flipH="1">
            <a:off x="1362202" y="1550034"/>
            <a:ext cx="2652438" cy="3384376"/>
          </a:xfrm>
          <a:prstGeom prst="arc">
            <a:avLst>
              <a:gd name="adj1" fmla="val 16200000"/>
              <a:gd name="adj2" fmla="val 1929517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 rot="1105173" flipH="1">
            <a:off x="718261" y="1817140"/>
            <a:ext cx="2652438" cy="3384376"/>
          </a:xfrm>
          <a:prstGeom prst="arc">
            <a:avLst>
              <a:gd name="adj1" fmla="val 5026145"/>
              <a:gd name="adj2" fmla="val 1929517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3" idx="3"/>
            <a:endCxn id="3" idx="4"/>
          </p:cNvCxnSpPr>
          <p:nvPr/>
        </p:nvCxnSpPr>
        <p:spPr>
          <a:xfrm>
            <a:off x="2051720" y="2929731"/>
            <a:ext cx="72008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893829" y="2492896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d = 8 cm 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14" name="Oblouk 13"/>
          <p:cNvSpPr/>
          <p:nvPr/>
        </p:nvSpPr>
        <p:spPr>
          <a:xfrm rot="18375319" flipH="1">
            <a:off x="1146178" y="1538836"/>
            <a:ext cx="2652438" cy="3384376"/>
          </a:xfrm>
          <a:prstGeom prst="arc">
            <a:avLst>
              <a:gd name="adj1" fmla="val 16200000"/>
              <a:gd name="adj2" fmla="val 1929517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995936" y="1609636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 = 8 cm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003727" y="2060848"/>
            <a:ext cx="2152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z = 130 závitů</a:t>
            </a:r>
            <a:endParaRPr lang="cs-CZ" sz="2800" dirty="0"/>
          </a:p>
        </p:txBody>
      </p:sp>
      <p:sp>
        <p:nvSpPr>
          <p:cNvPr id="18" name="Obdélník 17"/>
          <p:cNvSpPr/>
          <p:nvPr/>
        </p:nvSpPr>
        <p:spPr>
          <a:xfrm>
            <a:off x="7020272" y="1677896"/>
            <a:ext cx="123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>
                <a:solidFill>
                  <a:srgbClr val="FF0000"/>
                </a:solidFill>
              </a:rPr>
              <a:t>o </a:t>
            </a:r>
            <a:r>
              <a:rPr lang="cs-CZ" sz="3200" dirty="0">
                <a:solidFill>
                  <a:srgbClr val="FF0000"/>
                </a:solidFill>
              </a:rPr>
              <a:t>= 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995936" y="2600618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sp>
        <p:nvSpPr>
          <p:cNvPr id="20" name="Obdélník 19"/>
          <p:cNvSpPr/>
          <p:nvPr/>
        </p:nvSpPr>
        <p:spPr>
          <a:xfrm>
            <a:off x="3995936" y="4140369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 </a:t>
            </a:r>
            <a:r>
              <a:rPr lang="cs-CZ" sz="3200" dirty="0"/>
              <a:t>= </a:t>
            </a:r>
            <a:r>
              <a:rPr lang="cs-CZ" sz="3200" dirty="0" smtClean="0"/>
              <a:t>3,14·8</a:t>
            </a:r>
            <a:endParaRPr lang="cs-CZ" sz="3200" dirty="0"/>
          </a:p>
        </p:txBody>
      </p:sp>
      <p:cxnSp>
        <p:nvCxnSpPr>
          <p:cNvPr id="21" name="Přímá spojnice 20"/>
          <p:cNvCxnSpPr/>
          <p:nvPr/>
        </p:nvCxnSpPr>
        <p:spPr>
          <a:xfrm>
            <a:off x="4003727" y="3789040"/>
            <a:ext cx="3816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3995936" y="3708321"/>
            <a:ext cx="123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 </a:t>
            </a:r>
            <a:r>
              <a:rPr lang="cs-CZ" sz="3200" dirty="0"/>
              <a:t>= </a:t>
            </a:r>
            <a:r>
              <a:rPr lang="el-GR" sz="3200" dirty="0" smtClean="0"/>
              <a:t>π</a:t>
            </a:r>
            <a:r>
              <a:rPr lang="cs-CZ" sz="3200" dirty="0" smtClean="0"/>
              <a:t>d</a:t>
            </a:r>
            <a:endParaRPr lang="cs-CZ" sz="3200" dirty="0"/>
          </a:p>
        </p:txBody>
      </p:sp>
      <p:sp>
        <p:nvSpPr>
          <p:cNvPr id="24" name="Obdélník 23"/>
          <p:cNvSpPr/>
          <p:nvPr/>
        </p:nvSpPr>
        <p:spPr>
          <a:xfrm>
            <a:off x="3992003" y="4581128"/>
            <a:ext cx="2323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o </a:t>
            </a:r>
            <a:r>
              <a:rPr lang="cs-CZ" sz="3200" dirty="0"/>
              <a:t>= </a:t>
            </a:r>
            <a:r>
              <a:rPr lang="cs-CZ" sz="3200" dirty="0" smtClean="0"/>
              <a:t>25,12 cm</a:t>
            </a:r>
            <a:endParaRPr lang="cs-CZ" sz="3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033114" y="3196885"/>
            <a:ext cx="3279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l = ? cm (délka drátu)</a:t>
            </a:r>
            <a:endParaRPr lang="cs-CZ" sz="2800" dirty="0"/>
          </a:p>
        </p:txBody>
      </p:sp>
      <p:sp>
        <p:nvSpPr>
          <p:cNvPr id="26" name="Obdélník 25"/>
          <p:cNvSpPr/>
          <p:nvPr/>
        </p:nvSpPr>
        <p:spPr>
          <a:xfrm>
            <a:off x="6732240" y="3717032"/>
            <a:ext cx="1616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130·o</a:t>
            </a:r>
            <a:endParaRPr lang="cs-CZ" sz="3200" dirty="0"/>
          </a:p>
        </p:txBody>
      </p:sp>
      <p:sp>
        <p:nvSpPr>
          <p:cNvPr id="27" name="Obdélník 26"/>
          <p:cNvSpPr/>
          <p:nvPr/>
        </p:nvSpPr>
        <p:spPr>
          <a:xfrm>
            <a:off x="6732240" y="4141308"/>
            <a:ext cx="23358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130·25,12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6732240" y="4653136"/>
            <a:ext cx="2409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3265,6 cm</a:t>
            </a:r>
            <a:endParaRPr lang="cs-CZ" sz="3200" dirty="0"/>
          </a:p>
        </p:txBody>
      </p:sp>
      <p:sp>
        <p:nvSpPr>
          <p:cNvPr id="29" name="Obdélník 28"/>
          <p:cNvSpPr/>
          <p:nvPr/>
        </p:nvSpPr>
        <p:spPr>
          <a:xfrm>
            <a:off x="6732240" y="5241484"/>
            <a:ext cx="20281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l </a:t>
            </a:r>
            <a:r>
              <a:rPr lang="cs-CZ" sz="3200" dirty="0"/>
              <a:t>= </a:t>
            </a:r>
            <a:r>
              <a:rPr lang="cs-CZ" sz="3200" dirty="0" smtClean="0"/>
              <a:t>32,66 m</a:t>
            </a:r>
            <a:endParaRPr lang="cs-CZ" sz="3200" dirty="0"/>
          </a:p>
        </p:txBody>
      </p:sp>
      <p:sp>
        <p:nvSpPr>
          <p:cNvPr id="30" name="Obdélník 29"/>
          <p:cNvSpPr/>
          <p:nvPr/>
        </p:nvSpPr>
        <p:spPr>
          <a:xfrm>
            <a:off x="395536" y="5949280"/>
            <a:ext cx="40527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 smtClean="0"/>
              <a:t>Délka drátu je 32,66 m.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025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9" grpId="0" animBg="1"/>
      <p:bldP spid="10" grpId="0"/>
      <p:bldP spid="14" grpId="0" animBg="1"/>
      <p:bldP spid="13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/>
              <a:t>Příklad 7: </a:t>
            </a:r>
            <a:r>
              <a:rPr lang="cs-CZ" sz="2800" dirty="0" smtClean="0">
                <a:latin typeface="+mn-lt"/>
                <a:ea typeface="+mn-ea"/>
                <a:cs typeface="+mn-cs"/>
              </a:rPr>
              <a:t>Obsahy dvou kruhů jsou v poměru 2:3. Větší kruh má průměr 12 cm. Vypočítej poloměr menšího kruhu.</a:t>
            </a:r>
            <a:endParaRPr lang="cs-CZ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Ovál 4"/>
          <p:cNvSpPr/>
          <p:nvPr/>
        </p:nvSpPr>
        <p:spPr>
          <a:xfrm>
            <a:off x="602537" y="1763793"/>
            <a:ext cx="1809223" cy="180922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1522342" y="1859524"/>
            <a:ext cx="423500" cy="7920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Skupina 6"/>
          <p:cNvGrpSpPr/>
          <p:nvPr/>
        </p:nvGrpSpPr>
        <p:grpSpPr>
          <a:xfrm rot="20000751">
            <a:off x="1429561" y="2534945"/>
            <a:ext cx="216024" cy="256674"/>
            <a:chOff x="4614730" y="2348880"/>
            <a:chExt cx="216024" cy="256674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ovéPole 9"/>
          <p:cNvSpPr txBox="1"/>
          <p:nvPr/>
        </p:nvSpPr>
        <p:spPr>
          <a:xfrm>
            <a:off x="1259632" y="266991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547664" y="19795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45842" y="33883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27584" y="2107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4" name="Ovál 13"/>
          <p:cNvSpPr/>
          <p:nvPr/>
        </p:nvSpPr>
        <p:spPr>
          <a:xfrm>
            <a:off x="2815354" y="1484784"/>
            <a:ext cx="2232248" cy="22322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>
            <a:stCxn id="14" idx="2"/>
            <a:endCxn id="14" idx="6"/>
          </p:cNvCxnSpPr>
          <p:nvPr/>
        </p:nvCxnSpPr>
        <p:spPr>
          <a:xfrm>
            <a:off x="2815354" y="2600908"/>
            <a:ext cx="223224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722178" y="2159294"/>
            <a:ext cx="1098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d = 12 cm</a:t>
            </a:r>
            <a:endParaRPr lang="cs-CZ" dirty="0">
              <a:solidFill>
                <a:srgbClr val="00B050"/>
              </a:solidFill>
            </a:endParaRPr>
          </a:p>
        </p:txBody>
      </p:sp>
      <p:grpSp>
        <p:nvGrpSpPr>
          <p:cNvPr id="17" name="Skupina 16"/>
          <p:cNvGrpSpPr/>
          <p:nvPr/>
        </p:nvGrpSpPr>
        <p:grpSpPr>
          <a:xfrm rot="20000751">
            <a:off x="3855000" y="2477216"/>
            <a:ext cx="216024" cy="256674"/>
            <a:chOff x="4614730" y="2348880"/>
            <a:chExt cx="216024" cy="256674"/>
          </a:xfrm>
        </p:grpSpPr>
        <p:cxnSp>
          <p:nvCxnSpPr>
            <p:cNvPr id="18" name="Přímá spojnice 17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ovéPole 19"/>
          <p:cNvSpPr txBox="1"/>
          <p:nvPr/>
        </p:nvSpPr>
        <p:spPr>
          <a:xfrm>
            <a:off x="3740970" y="264196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681395" y="3299263"/>
            <a:ext cx="39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70514" y="1920410"/>
            <a:ext cx="4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778673" y="1052736"/>
            <a:ext cx="1986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S</a:t>
            </a:r>
            <a:r>
              <a:rPr lang="cs-CZ" sz="2800" baseline="-25000" dirty="0" smtClean="0">
                <a:solidFill>
                  <a:srgbClr val="FF0000"/>
                </a:solidFill>
              </a:rPr>
              <a:t>1</a:t>
            </a:r>
            <a:r>
              <a:rPr lang="cs-CZ" sz="2800" dirty="0" smtClean="0">
                <a:solidFill>
                  <a:srgbClr val="FF0000"/>
                </a:solidFill>
              </a:rPr>
              <a:t> : S</a:t>
            </a:r>
            <a:r>
              <a:rPr lang="cs-CZ" sz="2800" baseline="-25000" dirty="0">
                <a:solidFill>
                  <a:srgbClr val="FF0000"/>
                </a:solidFill>
              </a:rPr>
              <a:t>2</a:t>
            </a:r>
            <a:r>
              <a:rPr lang="cs-CZ" sz="2800" dirty="0" smtClean="0">
                <a:solidFill>
                  <a:srgbClr val="FF0000"/>
                </a:solidFill>
              </a:rPr>
              <a:t> = 2 : 3</a:t>
            </a:r>
            <a:endParaRPr lang="cs-CZ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5615911" y="1098902"/>
                <a:ext cx="2520281" cy="831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 = </m:t>
                      </m:r>
                      <m:r>
                        <a:rPr lang="el-GR" sz="2400" i="1" dirty="0" smtClean="0">
                          <a:latin typeface="Cambria Math"/>
                        </a:rPr>
                        <m:t>𝜋</m:t>
                      </m:r>
                      <m:r>
                        <a:rPr lang="el-GR" sz="2400" i="1" dirty="0" smtClean="0">
                          <a:latin typeface="Cambria Math"/>
                        </a:rPr>
                        <m:t>·</m:t>
                      </m:r>
                      <m:f>
                        <m:fPr>
                          <m:ctrlPr>
                            <a:rPr lang="el-GR" sz="2400" i="1" dirty="0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40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dirty="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911" y="1098902"/>
                <a:ext cx="2520281" cy="83106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657257" y="1907529"/>
                <a:ext cx="3024336" cy="831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3,14</m:t>
                      </m:r>
                      <m:r>
                        <a:rPr lang="el-GR" sz="2400" i="1" dirty="0" smtClean="0">
                          <a:latin typeface="Cambria Math"/>
                        </a:rPr>
                        <m:t>·</m:t>
                      </m:r>
                      <m:f>
                        <m:fPr>
                          <m:ctrlPr>
                            <a:rPr lang="el-GR" sz="2400" i="1" dirty="0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40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cs-CZ" sz="2400" b="0" i="1" dirty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dirty="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257" y="1907529"/>
                <a:ext cx="3024336" cy="8310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5580112" y="2780998"/>
                <a:ext cx="30243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3,14</m:t>
                      </m:r>
                      <m:r>
                        <a:rPr lang="el-GR" sz="2400" i="1" dirty="0" smtClean="0">
                          <a:latin typeface="Cambria Math"/>
                        </a:rPr>
                        <m:t>·</m:t>
                      </m:r>
                      <m:r>
                        <a:rPr lang="cs-CZ" sz="2400" i="1" dirty="0" smtClean="0">
                          <a:latin typeface="Cambria Math"/>
                        </a:rPr>
                        <m:t>3</m:t>
                      </m:r>
                      <m:r>
                        <a:rPr lang="cs-CZ" sz="2400" b="0" i="1" dirty="0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780998"/>
                <a:ext cx="302433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5856732" y="3366359"/>
                <a:ext cx="30243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 =</m:t>
                      </m:r>
                      <m:r>
                        <a:rPr lang="cs-CZ" sz="2400" b="0" i="1" dirty="0" smtClean="0">
                          <a:latin typeface="Cambria Math"/>
                        </a:rPr>
                        <m:t>113,04 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732" y="3366359"/>
                <a:ext cx="3024336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284248" y="3895085"/>
                <a:ext cx="63039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i="1" baseline="-25000" dirty="0" smtClean="0">
                          <a:latin typeface="Cambria Math"/>
                        </a:rPr>
                        <m:t>2</m:t>
                      </m:r>
                      <m:r>
                        <a:rPr lang="cs-CZ" sz="2400" i="1" dirty="0" smtClean="0">
                          <a:latin typeface="Cambria Math"/>
                        </a:rPr>
                        <m:t> −</m:t>
                      </m:r>
                      <m:r>
                        <a:rPr lang="cs-CZ" sz="2400" b="0" i="1" dirty="0" smtClean="0">
                          <a:latin typeface="Cambria Math"/>
                        </a:rPr>
                        <m:t>3 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b="0" i="1" dirty="0" smtClean="0">
                          <a:latin typeface="Cambria Math"/>
                        </a:rPr>
                        <m:t>í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𝑙𝑦</m:t>
                      </m:r>
                      <m:r>
                        <a:rPr lang="cs-CZ" sz="2400" b="0" i="1" dirty="0" smtClean="0">
                          <a:latin typeface="Cambria Math"/>
                        </a:rPr>
                        <m:t> →1 </m:t>
                      </m:r>
                      <m:r>
                        <a:rPr lang="cs-CZ" sz="2400" b="0" i="1" dirty="0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sz="2400" b="0" i="1" dirty="0" smtClean="0">
                          <a:latin typeface="Cambria Math"/>
                          <a:ea typeface="Cambria Math"/>
                        </a:rPr>
                        <m:t>í</m:t>
                      </m:r>
                      <m:r>
                        <a:rPr lang="cs-CZ" sz="2400" b="0" i="1" dirty="0" smtClean="0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cs-CZ" sz="2400" b="0" i="1" dirty="0" smtClean="0">
                          <a:latin typeface="Cambria Math"/>
                          <a:ea typeface="Cambria Math"/>
                        </a:rPr>
                        <m:t>  113,04 :3=37,68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48" y="3895085"/>
                <a:ext cx="630397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179512" y="4430612"/>
                <a:ext cx="5677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dirty="0" smtClean="0">
                          <a:latin typeface="Cambria Math"/>
                        </a:rPr>
                        <m:t>𝑆</m:t>
                      </m:r>
                      <m:r>
                        <a:rPr lang="cs-CZ" sz="2400" b="0" i="1" baseline="-25000" dirty="0" smtClean="0">
                          <a:latin typeface="Cambria Math"/>
                        </a:rPr>
                        <m:t>1</m:t>
                      </m:r>
                      <m:r>
                        <a:rPr lang="cs-CZ" sz="2400" i="1" dirty="0" smtClean="0">
                          <a:latin typeface="Cambria Math"/>
                        </a:rPr>
                        <m:t> −</m:t>
                      </m:r>
                      <m:r>
                        <a:rPr lang="cs-CZ" sz="2400" b="0" i="1" dirty="0" smtClean="0">
                          <a:latin typeface="Cambria Math"/>
                        </a:rPr>
                        <m:t>2 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𝑑</m:t>
                      </m:r>
                      <m:r>
                        <a:rPr lang="cs-CZ" sz="2400" b="0" i="1" dirty="0" smtClean="0">
                          <a:latin typeface="Cambria Math"/>
                        </a:rPr>
                        <m:t>í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𝑙𝑦</m:t>
                      </m:r>
                      <m:r>
                        <a:rPr lang="cs-CZ" sz="2400" b="0" i="1" dirty="0" smtClean="0">
                          <a:latin typeface="Cambria Math"/>
                        </a:rPr>
                        <m:t> →37,68∙2=75,36 </m:t>
                      </m:r>
                      <m:r>
                        <a:rPr lang="cs-CZ" sz="2400" b="0" i="1" dirty="0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dirty="0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430612"/>
                <a:ext cx="5677220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29862" y="5085184"/>
                <a:ext cx="1723918" cy="843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400" b="0" i="1" baseline="-25000" dirty="0" smtClean="0">
                          <a:latin typeface="Cambria Math"/>
                        </a:rPr>
                        <m:t>1</m:t>
                      </m:r>
                      <m:r>
                        <a:rPr lang="cs-CZ" sz="240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4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40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cs-CZ" sz="2400" b="0" i="1" dirty="0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2400" i="1" dirty="0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62" y="5085184"/>
                <a:ext cx="1723918" cy="8438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2264806" y="5013176"/>
                <a:ext cx="2163178" cy="10016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latin typeface="Cambria Math"/>
                        </a:rPr>
                        <m:t>𝑟</m:t>
                      </m:r>
                      <m:r>
                        <a:rPr lang="cs-CZ" sz="2000" b="0" i="1" baseline="-25000" dirty="0" smtClean="0">
                          <a:latin typeface="Cambria Math"/>
                        </a:rPr>
                        <m:t>1</m:t>
                      </m:r>
                      <m:r>
                        <a:rPr lang="cs-CZ" sz="2000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0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000" i="1" dirty="0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cs-CZ" sz="2000" b="0" i="1" dirty="0" smtClean="0">
                                  <a:latin typeface="Cambria Math"/>
                                </a:rPr>
                                <m:t>5,36</m:t>
                              </m:r>
                            </m:num>
                            <m:den>
                              <m:r>
                                <a:rPr lang="cs-CZ" sz="2000" b="0" i="1" dirty="0" smtClean="0">
                                  <a:latin typeface="Cambria Math"/>
                                  <a:ea typeface="Cambria Math"/>
                                </a:rPr>
                                <m:t>3,14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806" y="5013176"/>
                <a:ext cx="2163178" cy="10016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4716016" y="5426060"/>
                <a:ext cx="3309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dirty="0" smtClean="0">
                        <a:latin typeface="Cambria Math"/>
                      </a:rPr>
                      <m:t>𝑟</m:t>
                    </m:r>
                    <m:r>
                      <a:rPr lang="cs-CZ" sz="2400" b="0" i="1" baseline="-25000" dirty="0" smtClean="0">
                        <a:latin typeface="Cambria Math"/>
                      </a:rPr>
                      <m:t>1</m:t>
                    </m:r>
                    <m:r>
                      <a:rPr lang="cs-CZ" sz="240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2400" dirty="0" smtClean="0"/>
                  <a:t> 4,898= 4,90 cm</a:t>
                </a:r>
                <a:endParaRPr lang="cs-CZ" sz="2400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426060"/>
                <a:ext cx="3309964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334887" y="6196705"/>
            <a:ext cx="5183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oloměr </a:t>
            </a:r>
            <a:r>
              <a:rPr lang="cs-CZ" sz="2800" dirty="0"/>
              <a:t>menšího </a:t>
            </a:r>
            <a:r>
              <a:rPr lang="cs-CZ" sz="2800" dirty="0" smtClean="0"/>
              <a:t>kruhu je 4,9 cm.</a:t>
            </a:r>
            <a:endParaRPr lang="cs-CZ" sz="2800" dirty="0"/>
          </a:p>
        </p:txBody>
      </p:sp>
      <p:sp>
        <p:nvSpPr>
          <p:cNvPr id="3" name="Ovál 2"/>
          <p:cNvSpPr/>
          <p:nvPr/>
        </p:nvSpPr>
        <p:spPr>
          <a:xfrm>
            <a:off x="6190360" y="5525778"/>
            <a:ext cx="59312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49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/>
      <p:bldP spid="12" grpId="0"/>
      <p:bldP spid="13" grpId="0"/>
      <p:bldP spid="14" grpId="0" animBg="1"/>
      <p:bldP spid="1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1315</Words>
  <Application>Microsoft Office PowerPoint</Application>
  <PresentationFormat>Předvádění na obrazovce (4:3)</PresentationFormat>
  <Paragraphs>238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 5: Vypočítej délku křivky na obrázku.</vt:lpstr>
      <vt:lpstr>Příklad 6: Kolik metrů měděného drátu se namotá v jedné vrstvě na kruhovou cívku o průměru 8 cm vleze-li se vedle sebe 130 závitů?</vt:lpstr>
      <vt:lpstr>Prezentace aplikace PowerPoint</vt:lpstr>
      <vt:lpstr>Prezentace aplikace PowerPoint</vt:lpstr>
      <vt:lpstr>Příklad 9: Kruhový záhon o poloměru 7 m se má rozdělit pomocí soustředné kružnice na kruh a mezikruží se stejnou výměrou. Určete poloměr této kružnice.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Ehlerova</dc:creator>
  <cp:lastModifiedBy>Ehlerova</cp:lastModifiedBy>
  <cp:revision>25</cp:revision>
  <dcterms:created xsi:type="dcterms:W3CDTF">2014-04-14T09:47:14Z</dcterms:created>
  <dcterms:modified xsi:type="dcterms:W3CDTF">2014-04-29T20:06:56Z</dcterms:modified>
</cp:coreProperties>
</file>