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69" r:id="rId2"/>
    <p:sldId id="270" r:id="rId3"/>
    <p:sldId id="257" r:id="rId4"/>
    <p:sldId id="258" r:id="rId5"/>
    <p:sldId id="263" r:id="rId6"/>
    <p:sldId id="259" r:id="rId7"/>
    <p:sldId id="256" r:id="rId8"/>
    <p:sldId id="260" r:id="rId9"/>
    <p:sldId id="261" r:id="rId10"/>
    <p:sldId id="262" r:id="rId11"/>
    <p:sldId id="265" r:id="rId12"/>
    <p:sldId id="264" r:id="rId13"/>
    <p:sldId id="267" r:id="rId14"/>
    <p:sldId id="268" r:id="rId15"/>
    <p:sldId id="271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85B"/>
    <a:srgbClr val="29C0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245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5434D8-5520-4967-BDE6-50D906740C8E}" type="datetimeFigureOut">
              <a:rPr lang="cs-CZ" smtClean="0"/>
              <a:t>27.4.2014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ADC30F-BB91-4011-A1B6-F0FE0BF77F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1398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ADC30F-BB91-4011-A1B6-F0FE0BF77F62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94641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27.4.2014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27.4.2014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27.4.2014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27.4.2014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27.4.2014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27.4.2014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27.4.2014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27.4.2014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27.4.2014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27.4.2014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27.4.2014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27.4.2014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zs-mozartova.cz/" TargetMode="External"/><Relationship Id="rId5" Type="http://schemas.openxmlformats.org/officeDocument/2006/relationships/hyperlink" Target="mailto:kundrum@centrum.cz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2204864"/>
            <a:ext cx="6481763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Obdélník 5"/>
          <p:cNvSpPr>
            <a:spLocks noChangeArrowheads="1"/>
          </p:cNvSpPr>
          <p:nvPr/>
        </p:nvSpPr>
        <p:spPr bwMode="auto">
          <a:xfrm>
            <a:off x="0" y="4725143"/>
            <a:ext cx="9144000" cy="215443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cs-CZ" sz="2000" b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800" b="1" i="1" dirty="0">
                <a:latin typeface="Courier New" pitchFamily="49" charset="0"/>
                <a:cs typeface="Courier New" pitchFamily="49" charset="0"/>
              </a:rPr>
              <a:t>EU PENÍZE ŠKOLÁM</a:t>
            </a:r>
          </a:p>
          <a:p>
            <a:pPr algn="ctr"/>
            <a:endParaRPr lang="cs-CZ" sz="14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b="1" i="1" dirty="0">
                <a:latin typeface="Courier New" pitchFamily="49" charset="0"/>
                <a:cs typeface="Courier New" pitchFamily="49" charset="0"/>
              </a:rPr>
              <a:t>Operační program Vzdělávání pro konkurenceschopnost</a:t>
            </a:r>
          </a:p>
          <a:p>
            <a:pPr algn="ctr"/>
            <a:endParaRPr lang="cs-CZ" sz="12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dirty="0">
                <a:latin typeface="Courier New" pitchFamily="49" charset="0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cs typeface="Courier New" pitchFamily="49" charset="0"/>
              </a:rPr>
            </a:br>
            <a:endParaRPr lang="cs-CZ" sz="2000" dirty="0"/>
          </a:p>
        </p:txBody>
      </p:sp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email: </a:t>
            </a:r>
            <a:r>
              <a:rPr lang="cs-CZ" sz="1400" b="1" i="1" noProof="1" smtClean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kundrum@centrum.cz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6"/>
              </a:rPr>
              <a:t>www.zs-mozartova.cz</a:t>
            </a:r>
            <a:r>
              <a:rPr lang="cs-CZ" sz="1400" b="1" i="1" dirty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b="1" i="1" noProof="1">
              <a:solidFill>
                <a:srgbClr val="002060"/>
              </a:solidFill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83568" y="3871501"/>
            <a:ext cx="7884368" cy="646331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Projekt: ŠKOLA RADOSTI, ŠKOLA KVALITY 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Registrační číslo projektu: CZ.1.07/1.4.00/21.3688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8297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07504" y="1340768"/>
            <a:ext cx="88569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Příklad: Vypočítej délku kružnice, jestliže průměr d = 8,2 cm. </a:t>
            </a:r>
            <a:r>
              <a:rPr lang="cs-CZ" sz="2800" dirty="0"/>
              <a:t>Výsledek zaokrouhli na dvě desetinná místa</a:t>
            </a:r>
            <a:r>
              <a:rPr lang="cs-CZ" sz="2800" dirty="0" smtClean="0"/>
              <a:t>.  </a:t>
            </a:r>
            <a:endParaRPr lang="cs-CZ" sz="2800" dirty="0"/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smtClean="0">
                <a:solidFill>
                  <a:srgbClr val="FF0000"/>
                </a:solidFill>
              </a:rPr>
              <a:t>Délka kružnice </a:t>
            </a:r>
            <a:endParaRPr lang="cs-CZ" i="1" dirty="0">
              <a:solidFill>
                <a:srgbClr val="FF0000"/>
              </a:solidFill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4644008" y="2606899"/>
            <a:ext cx="16930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d = 8,2 cm</a:t>
            </a:r>
            <a:endParaRPr lang="cs-CZ" sz="2800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4644007" y="3042107"/>
            <a:ext cx="13644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/>
              <a:t>π</a:t>
            </a:r>
            <a:r>
              <a:rPr lang="cs-CZ" sz="2800" dirty="0" smtClean="0"/>
              <a:t> = 3,14</a:t>
            </a:r>
            <a:endParaRPr lang="cs-CZ" sz="2800" dirty="0"/>
          </a:p>
        </p:txBody>
      </p:sp>
      <p:cxnSp>
        <p:nvCxnSpPr>
          <p:cNvPr id="26" name="Přímá spojnice 25"/>
          <p:cNvCxnSpPr/>
          <p:nvPr/>
        </p:nvCxnSpPr>
        <p:spPr>
          <a:xfrm>
            <a:off x="4644007" y="4060064"/>
            <a:ext cx="38164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bdélník 26"/>
          <p:cNvSpPr/>
          <p:nvPr/>
        </p:nvSpPr>
        <p:spPr>
          <a:xfrm>
            <a:off x="4644008" y="3996353"/>
            <a:ext cx="123623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sz="3200" dirty="0"/>
              <a:t>o = </a:t>
            </a:r>
            <a:r>
              <a:rPr lang="el-GR" sz="3200" dirty="0" smtClean="0"/>
              <a:t>π</a:t>
            </a:r>
            <a:r>
              <a:rPr lang="cs-CZ" sz="3200" dirty="0" smtClean="0"/>
              <a:t>d</a:t>
            </a:r>
            <a:endParaRPr lang="cs-CZ" sz="3200" dirty="0"/>
          </a:p>
        </p:txBody>
      </p:sp>
      <p:sp>
        <p:nvSpPr>
          <p:cNvPr id="28" name="Obdélník 27"/>
          <p:cNvSpPr/>
          <p:nvPr/>
        </p:nvSpPr>
        <p:spPr>
          <a:xfrm>
            <a:off x="6732240" y="2773192"/>
            <a:ext cx="123623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sz="3200" dirty="0">
                <a:solidFill>
                  <a:srgbClr val="FF0000"/>
                </a:solidFill>
              </a:rPr>
              <a:t>o = </a:t>
            </a:r>
            <a:r>
              <a:rPr lang="el-GR" sz="3200" dirty="0" smtClean="0">
                <a:solidFill>
                  <a:srgbClr val="FF0000"/>
                </a:solidFill>
              </a:rPr>
              <a:t>π</a:t>
            </a:r>
            <a:r>
              <a:rPr lang="cs-CZ" sz="3200" dirty="0" smtClean="0">
                <a:solidFill>
                  <a:srgbClr val="FF0000"/>
                </a:solidFill>
              </a:rPr>
              <a:t>d</a:t>
            </a:r>
            <a:endParaRPr lang="cs-CZ" sz="3200" dirty="0">
              <a:solidFill>
                <a:srgbClr val="FF0000"/>
              </a:solidFill>
            </a:endParaRPr>
          </a:p>
        </p:txBody>
      </p:sp>
      <p:sp>
        <p:nvSpPr>
          <p:cNvPr id="29" name="Obdélník 28"/>
          <p:cNvSpPr/>
          <p:nvPr/>
        </p:nvSpPr>
        <p:spPr>
          <a:xfrm>
            <a:off x="4644008" y="4500409"/>
            <a:ext cx="214353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sz="3200" dirty="0"/>
              <a:t>o = </a:t>
            </a:r>
            <a:r>
              <a:rPr lang="cs-CZ" sz="3200" dirty="0" smtClean="0"/>
              <a:t>3,14·8,2</a:t>
            </a:r>
            <a:endParaRPr lang="cs-CZ" sz="3200" dirty="0"/>
          </a:p>
        </p:txBody>
      </p:sp>
      <p:sp>
        <p:nvSpPr>
          <p:cNvPr id="30" name="Obdélník 29"/>
          <p:cNvSpPr/>
          <p:nvPr/>
        </p:nvSpPr>
        <p:spPr>
          <a:xfrm>
            <a:off x="4644008" y="5013176"/>
            <a:ext cx="20297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sz="3200" dirty="0"/>
              <a:t>o = </a:t>
            </a:r>
            <a:r>
              <a:rPr lang="cs-CZ" sz="3200" dirty="0" smtClean="0"/>
              <a:t>25,748 </a:t>
            </a:r>
            <a:endParaRPr lang="cs-CZ" sz="3200" dirty="0"/>
          </a:p>
        </p:txBody>
      </p:sp>
      <p:sp>
        <p:nvSpPr>
          <p:cNvPr id="31" name="TextovéPole 30"/>
          <p:cNvSpPr txBox="1"/>
          <p:nvPr/>
        </p:nvSpPr>
        <p:spPr>
          <a:xfrm>
            <a:off x="239308" y="5733256"/>
            <a:ext cx="42389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Délka kružnice je 25,75 cm. </a:t>
            </a:r>
            <a:endParaRPr lang="cs-CZ" sz="2800" dirty="0"/>
          </a:p>
        </p:txBody>
      </p:sp>
      <p:sp>
        <p:nvSpPr>
          <p:cNvPr id="25" name="Ovál 24"/>
          <p:cNvSpPr/>
          <p:nvPr/>
        </p:nvSpPr>
        <p:spPr>
          <a:xfrm>
            <a:off x="511098" y="2636912"/>
            <a:ext cx="2232248" cy="223224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3" name="Přímá spojnice 32"/>
          <p:cNvCxnSpPr>
            <a:stCxn id="25" idx="2"/>
            <a:endCxn id="25" idx="6"/>
          </p:cNvCxnSpPr>
          <p:nvPr/>
        </p:nvCxnSpPr>
        <p:spPr>
          <a:xfrm>
            <a:off x="511098" y="3753036"/>
            <a:ext cx="223224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ovéPole 33"/>
          <p:cNvSpPr txBox="1"/>
          <p:nvPr/>
        </p:nvSpPr>
        <p:spPr>
          <a:xfrm>
            <a:off x="940987" y="3244334"/>
            <a:ext cx="12424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d =8,2 cm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5" name="TextovéPole 34"/>
          <p:cNvSpPr txBox="1"/>
          <p:nvPr/>
        </p:nvSpPr>
        <p:spPr>
          <a:xfrm>
            <a:off x="2699792" y="335699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grpSp>
        <p:nvGrpSpPr>
          <p:cNvPr id="36" name="Skupina 35"/>
          <p:cNvGrpSpPr/>
          <p:nvPr/>
        </p:nvGrpSpPr>
        <p:grpSpPr>
          <a:xfrm rot="20000751">
            <a:off x="1550744" y="3629344"/>
            <a:ext cx="216024" cy="256674"/>
            <a:chOff x="4614730" y="2348880"/>
            <a:chExt cx="216024" cy="256674"/>
          </a:xfrm>
        </p:grpSpPr>
        <p:cxnSp>
          <p:nvCxnSpPr>
            <p:cNvPr id="37" name="Přímá spojnice 36"/>
            <p:cNvCxnSpPr/>
            <p:nvPr/>
          </p:nvCxnSpPr>
          <p:spPr>
            <a:xfrm>
              <a:off x="4716016" y="2348880"/>
              <a:ext cx="0" cy="25667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Přímá spojnice 37"/>
            <p:cNvCxnSpPr/>
            <p:nvPr/>
          </p:nvCxnSpPr>
          <p:spPr>
            <a:xfrm>
              <a:off x="4614730" y="2477217"/>
              <a:ext cx="21602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ovéPole 38"/>
          <p:cNvSpPr txBox="1"/>
          <p:nvPr/>
        </p:nvSpPr>
        <p:spPr>
          <a:xfrm>
            <a:off x="1436714" y="387539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</a:t>
            </a:r>
            <a:endParaRPr lang="cs-CZ" dirty="0"/>
          </a:p>
        </p:txBody>
      </p:sp>
      <p:sp>
        <p:nvSpPr>
          <p:cNvPr id="41" name="TextovéPole 40"/>
          <p:cNvSpPr txBox="1"/>
          <p:nvPr/>
        </p:nvSpPr>
        <p:spPr>
          <a:xfrm>
            <a:off x="2522176" y="4446135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</a:t>
            </a:r>
            <a:endParaRPr lang="cs-CZ" dirty="0"/>
          </a:p>
        </p:txBody>
      </p:sp>
      <p:cxnSp>
        <p:nvCxnSpPr>
          <p:cNvPr id="43" name="Přímá spojnice 42"/>
          <p:cNvCxnSpPr/>
          <p:nvPr/>
        </p:nvCxnSpPr>
        <p:spPr>
          <a:xfrm>
            <a:off x="395536" y="3751216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43"/>
          <p:cNvCxnSpPr/>
          <p:nvPr/>
        </p:nvCxnSpPr>
        <p:spPr>
          <a:xfrm>
            <a:off x="2666192" y="3743545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ovéPole 45"/>
          <p:cNvSpPr txBox="1"/>
          <p:nvPr/>
        </p:nvSpPr>
        <p:spPr>
          <a:xfrm>
            <a:off x="215516" y="34290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24" name="Obdélník 23"/>
          <p:cNvSpPr/>
          <p:nvPr/>
        </p:nvSpPr>
        <p:spPr>
          <a:xfrm>
            <a:off x="4631908" y="3451157"/>
            <a:ext cx="98296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sz="3200" dirty="0"/>
              <a:t>o = </a:t>
            </a:r>
            <a:r>
              <a:rPr lang="cs-CZ" sz="3200" dirty="0" smtClean="0"/>
              <a:t>?</a:t>
            </a:r>
            <a:endParaRPr lang="cs-CZ" sz="3200" dirty="0"/>
          </a:p>
        </p:txBody>
      </p:sp>
      <p:grpSp>
        <p:nvGrpSpPr>
          <p:cNvPr id="8" name="Skupina 7"/>
          <p:cNvGrpSpPr/>
          <p:nvPr/>
        </p:nvGrpSpPr>
        <p:grpSpPr>
          <a:xfrm>
            <a:off x="6444850" y="5040471"/>
            <a:ext cx="576064" cy="584775"/>
            <a:chOff x="6156818" y="6088940"/>
            <a:chExt cx="576064" cy="584775"/>
          </a:xfrm>
        </p:grpSpPr>
        <p:sp>
          <p:nvSpPr>
            <p:cNvPr id="6" name="Ovál 5"/>
            <p:cNvSpPr/>
            <p:nvPr/>
          </p:nvSpPr>
          <p:spPr>
            <a:xfrm flipH="1">
              <a:off x="6327488" y="6247192"/>
              <a:ext cx="45719" cy="5542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7" name="TextovéPole 6"/>
            <p:cNvSpPr txBox="1"/>
            <p:nvPr/>
          </p:nvSpPr>
          <p:spPr>
            <a:xfrm>
              <a:off x="6156818" y="6088940"/>
              <a:ext cx="57606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3200" dirty="0" smtClean="0"/>
                <a:t>=</a:t>
              </a:r>
              <a:endParaRPr lang="cs-CZ" sz="3200" dirty="0"/>
            </a:p>
          </p:txBody>
        </p:sp>
      </p:grpSp>
      <p:sp>
        <p:nvSpPr>
          <p:cNvPr id="9" name="Obdélník 8"/>
          <p:cNvSpPr/>
          <p:nvPr/>
        </p:nvSpPr>
        <p:spPr>
          <a:xfrm>
            <a:off x="6732952" y="5018113"/>
            <a:ext cx="171553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sz="3200" dirty="0"/>
              <a:t>25,75 cm</a:t>
            </a:r>
          </a:p>
        </p:txBody>
      </p:sp>
    </p:spTree>
    <p:extLst>
      <p:ext uri="{BB962C8B-B14F-4D97-AF65-F5344CB8AC3E}">
        <p14:creationId xmlns:p14="http://schemas.microsoft.com/office/powerpoint/2010/main" val="244826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7" grpId="0"/>
      <p:bldP spid="28" grpId="0"/>
      <p:bldP spid="29" grpId="0"/>
      <p:bldP spid="30" grpId="0"/>
      <p:bldP spid="31" grpId="0"/>
      <p:bldP spid="25" grpId="0" animBg="1"/>
      <p:bldP spid="34" grpId="0"/>
      <p:bldP spid="35" grpId="0"/>
      <p:bldP spid="39" grpId="0"/>
      <p:bldP spid="41" grpId="0"/>
      <p:bldP spid="46" grpId="0"/>
      <p:bldP spid="24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14676" y="1126961"/>
            <a:ext cx="884981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Příklad: Vypočítej obvod kruhu, jestliže poloměr r = 7,4 dm</a:t>
            </a:r>
            <a:r>
              <a:rPr lang="cs-CZ" sz="2800" dirty="0"/>
              <a:t>. Výsledek </a:t>
            </a:r>
            <a:r>
              <a:rPr lang="cs-CZ" sz="2800" dirty="0" smtClean="0"/>
              <a:t>zaokrouhli </a:t>
            </a:r>
            <a:r>
              <a:rPr lang="cs-CZ" sz="2800" dirty="0"/>
              <a:t>na dvě desetinná místa. </a:t>
            </a:r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>
                <a:solidFill>
                  <a:srgbClr val="FF0000"/>
                </a:solidFill>
              </a:rPr>
              <a:t>O</a:t>
            </a:r>
            <a:r>
              <a:rPr lang="cs-CZ" i="1" dirty="0" smtClean="0">
                <a:solidFill>
                  <a:srgbClr val="FF0000"/>
                </a:solidFill>
              </a:rPr>
              <a:t>bvod kruhu</a:t>
            </a:r>
            <a:endParaRPr lang="cs-CZ" i="1" dirty="0">
              <a:solidFill>
                <a:srgbClr val="FF0000"/>
              </a:solidFill>
            </a:endParaRPr>
          </a:p>
        </p:txBody>
      </p:sp>
      <p:sp>
        <p:nvSpPr>
          <p:cNvPr id="6" name="Ovál 5"/>
          <p:cNvSpPr/>
          <p:nvPr/>
        </p:nvSpPr>
        <p:spPr>
          <a:xfrm>
            <a:off x="511098" y="2348880"/>
            <a:ext cx="2232248" cy="22322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" name="Přímá spojnice 6"/>
          <p:cNvCxnSpPr/>
          <p:nvPr/>
        </p:nvCxnSpPr>
        <p:spPr>
          <a:xfrm flipH="1">
            <a:off x="1635769" y="2492896"/>
            <a:ext cx="541633" cy="97675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Skupina 10"/>
          <p:cNvGrpSpPr/>
          <p:nvPr/>
        </p:nvGrpSpPr>
        <p:grpSpPr>
          <a:xfrm rot="20000751">
            <a:off x="1550744" y="3341312"/>
            <a:ext cx="216024" cy="256674"/>
            <a:chOff x="4614730" y="2348880"/>
            <a:chExt cx="216024" cy="256674"/>
          </a:xfrm>
        </p:grpSpPr>
        <p:cxnSp>
          <p:nvCxnSpPr>
            <p:cNvPr id="12" name="Přímá spojnice 11"/>
            <p:cNvCxnSpPr/>
            <p:nvPr/>
          </p:nvCxnSpPr>
          <p:spPr>
            <a:xfrm>
              <a:off x="4716016" y="2348880"/>
              <a:ext cx="0" cy="25667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nice 12"/>
            <p:cNvCxnSpPr/>
            <p:nvPr/>
          </p:nvCxnSpPr>
          <p:spPr>
            <a:xfrm>
              <a:off x="4614730" y="2477217"/>
              <a:ext cx="21602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ovéPole 13"/>
          <p:cNvSpPr txBox="1"/>
          <p:nvPr/>
        </p:nvSpPr>
        <p:spPr>
          <a:xfrm>
            <a:off x="1436714" y="358736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1906585" y="2770176"/>
            <a:ext cx="1288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>
                <a:solidFill>
                  <a:srgbClr val="FF0000"/>
                </a:solidFill>
              </a:rPr>
              <a:t>r </a:t>
            </a:r>
            <a:r>
              <a:rPr lang="cs-CZ" dirty="0" smtClean="0">
                <a:solidFill>
                  <a:srgbClr val="FF0000"/>
                </a:solidFill>
              </a:rPr>
              <a:t>= 7,4 dm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2522176" y="4158103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2195736" y="2147135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cxnSp>
        <p:nvCxnSpPr>
          <p:cNvPr id="20" name="Přímá spojnice 19"/>
          <p:cNvCxnSpPr/>
          <p:nvPr/>
        </p:nvCxnSpPr>
        <p:spPr>
          <a:xfrm flipV="1">
            <a:off x="2137146" y="2378892"/>
            <a:ext cx="117179" cy="2280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ovéPole 21"/>
          <p:cNvSpPr txBox="1"/>
          <p:nvPr/>
        </p:nvSpPr>
        <p:spPr>
          <a:xfrm>
            <a:off x="4644008" y="2606899"/>
            <a:ext cx="16658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r = 7,4 dm</a:t>
            </a:r>
            <a:endParaRPr lang="cs-CZ" sz="2800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4644007" y="3042107"/>
            <a:ext cx="13644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/>
              <a:t>π</a:t>
            </a:r>
            <a:r>
              <a:rPr lang="cs-CZ" sz="2800" dirty="0" smtClean="0"/>
              <a:t> = 3,14</a:t>
            </a:r>
            <a:endParaRPr lang="cs-CZ" sz="2800" dirty="0"/>
          </a:p>
        </p:txBody>
      </p:sp>
      <p:cxnSp>
        <p:nvCxnSpPr>
          <p:cNvPr id="26" name="Přímá spojnice 25"/>
          <p:cNvCxnSpPr/>
          <p:nvPr/>
        </p:nvCxnSpPr>
        <p:spPr>
          <a:xfrm>
            <a:off x="4644007" y="4077072"/>
            <a:ext cx="38164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bdélník 26"/>
          <p:cNvSpPr/>
          <p:nvPr/>
        </p:nvSpPr>
        <p:spPr>
          <a:xfrm>
            <a:off x="4644008" y="4068361"/>
            <a:ext cx="137088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sz="3200" dirty="0"/>
              <a:t>o = 2</a:t>
            </a:r>
            <a:r>
              <a:rPr lang="el-GR" sz="3200" dirty="0"/>
              <a:t>π</a:t>
            </a:r>
            <a:r>
              <a:rPr lang="cs-CZ" sz="3200" dirty="0"/>
              <a:t>r</a:t>
            </a:r>
          </a:p>
        </p:txBody>
      </p:sp>
      <p:sp>
        <p:nvSpPr>
          <p:cNvPr id="28" name="Obdélník 27"/>
          <p:cNvSpPr/>
          <p:nvPr/>
        </p:nvSpPr>
        <p:spPr>
          <a:xfrm>
            <a:off x="6732240" y="2773192"/>
            <a:ext cx="137088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sz="3200" dirty="0">
                <a:solidFill>
                  <a:srgbClr val="FF0000"/>
                </a:solidFill>
              </a:rPr>
              <a:t>o = 2</a:t>
            </a:r>
            <a:r>
              <a:rPr lang="el-GR" sz="3200" dirty="0">
                <a:solidFill>
                  <a:srgbClr val="FF0000"/>
                </a:solidFill>
              </a:rPr>
              <a:t>π</a:t>
            </a:r>
            <a:r>
              <a:rPr lang="cs-CZ" sz="3200" dirty="0">
                <a:solidFill>
                  <a:srgbClr val="FF0000"/>
                </a:solidFill>
              </a:rPr>
              <a:t>r</a:t>
            </a:r>
          </a:p>
        </p:txBody>
      </p:sp>
      <p:sp>
        <p:nvSpPr>
          <p:cNvPr id="29" name="Obdélník 28"/>
          <p:cNvSpPr/>
          <p:nvPr/>
        </p:nvSpPr>
        <p:spPr>
          <a:xfrm>
            <a:off x="4644008" y="4572417"/>
            <a:ext cx="24561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sz="3200" dirty="0"/>
              <a:t>o = </a:t>
            </a:r>
            <a:r>
              <a:rPr lang="cs-CZ" sz="3200" dirty="0" smtClean="0"/>
              <a:t>2·3,14·7,4</a:t>
            </a:r>
            <a:endParaRPr lang="cs-CZ" sz="3200" dirty="0"/>
          </a:p>
        </p:txBody>
      </p:sp>
      <p:sp>
        <p:nvSpPr>
          <p:cNvPr id="30" name="Obdélník 29"/>
          <p:cNvSpPr/>
          <p:nvPr/>
        </p:nvSpPr>
        <p:spPr>
          <a:xfrm>
            <a:off x="4644008" y="5148481"/>
            <a:ext cx="406874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sz="3200" dirty="0"/>
              <a:t>o = </a:t>
            </a:r>
            <a:r>
              <a:rPr lang="cs-CZ" sz="3200" dirty="0" smtClean="0"/>
              <a:t>46,472      46,47 dm</a:t>
            </a:r>
            <a:endParaRPr lang="cs-CZ" sz="3200" dirty="0"/>
          </a:p>
        </p:txBody>
      </p:sp>
      <p:sp>
        <p:nvSpPr>
          <p:cNvPr id="31" name="TextovéPole 30"/>
          <p:cNvSpPr txBox="1"/>
          <p:nvPr/>
        </p:nvSpPr>
        <p:spPr>
          <a:xfrm>
            <a:off x="239308" y="5733256"/>
            <a:ext cx="52822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Obvod kruhu má délku 46,47 dm. </a:t>
            </a:r>
            <a:endParaRPr lang="cs-CZ" sz="2800" dirty="0"/>
          </a:p>
        </p:txBody>
      </p:sp>
      <p:grpSp>
        <p:nvGrpSpPr>
          <p:cNvPr id="24" name="Skupina 23"/>
          <p:cNvGrpSpPr/>
          <p:nvPr/>
        </p:nvGrpSpPr>
        <p:grpSpPr>
          <a:xfrm>
            <a:off x="6487101" y="5179574"/>
            <a:ext cx="576064" cy="584775"/>
            <a:chOff x="6156818" y="6088940"/>
            <a:chExt cx="576064" cy="584775"/>
          </a:xfrm>
        </p:grpSpPr>
        <p:sp>
          <p:nvSpPr>
            <p:cNvPr id="25" name="Ovál 24"/>
            <p:cNvSpPr/>
            <p:nvPr/>
          </p:nvSpPr>
          <p:spPr>
            <a:xfrm flipH="1">
              <a:off x="6327488" y="6247192"/>
              <a:ext cx="45719" cy="5542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2" name="TextovéPole 31"/>
            <p:cNvSpPr txBox="1"/>
            <p:nvPr/>
          </p:nvSpPr>
          <p:spPr>
            <a:xfrm>
              <a:off x="6156818" y="6088940"/>
              <a:ext cx="57606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3200" dirty="0" smtClean="0"/>
                <a:t>=</a:t>
              </a:r>
              <a:endParaRPr lang="cs-CZ" sz="3200" dirty="0"/>
            </a:p>
          </p:txBody>
        </p:sp>
      </p:grpSp>
      <p:sp>
        <p:nvSpPr>
          <p:cNvPr id="33" name="Obdélník 32"/>
          <p:cNvSpPr/>
          <p:nvPr/>
        </p:nvSpPr>
        <p:spPr>
          <a:xfrm>
            <a:off x="4644007" y="3454755"/>
            <a:ext cx="98296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sz="3200" dirty="0"/>
              <a:t>o = </a:t>
            </a:r>
            <a:r>
              <a:rPr lang="cs-CZ" sz="3200" dirty="0" smtClean="0"/>
              <a:t>?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668603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4" grpId="0"/>
      <p:bldP spid="15" grpId="0"/>
      <p:bldP spid="16" grpId="0"/>
      <p:bldP spid="17" grpId="0"/>
      <p:bldP spid="22" grpId="0"/>
      <p:bldP spid="23" grpId="0"/>
      <p:bldP spid="27" grpId="0"/>
      <p:bldP spid="28" grpId="0"/>
      <p:bldP spid="29" grpId="0"/>
      <p:bldP spid="30" grpId="0"/>
      <p:bldP spid="31" grpId="0"/>
      <p:bldP spid="3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>
                <a:solidFill>
                  <a:srgbClr val="FF0000"/>
                </a:solidFill>
              </a:rPr>
              <a:t>O</a:t>
            </a:r>
            <a:r>
              <a:rPr lang="cs-CZ" i="1" dirty="0" smtClean="0">
                <a:solidFill>
                  <a:srgbClr val="FF0000"/>
                </a:solidFill>
              </a:rPr>
              <a:t>bvod kruhu</a:t>
            </a:r>
            <a:endParaRPr lang="cs-CZ" i="1" dirty="0">
              <a:solidFill>
                <a:srgbClr val="FF00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13225" y="1268760"/>
            <a:ext cx="87849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Příklad: Vypočítej obvod kruhu, jestliže průměr d = 12,4 m</a:t>
            </a:r>
            <a:r>
              <a:rPr lang="cs-CZ" sz="2800" dirty="0"/>
              <a:t>. Výsledek </a:t>
            </a:r>
            <a:r>
              <a:rPr lang="cs-CZ" sz="2800" dirty="0" smtClean="0"/>
              <a:t>zaokrouhli </a:t>
            </a:r>
            <a:r>
              <a:rPr lang="cs-CZ" sz="2800" dirty="0"/>
              <a:t>na dvě desetinná místa. 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4720659" y="2606899"/>
            <a:ext cx="17235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d = 12,4 m</a:t>
            </a:r>
            <a:endParaRPr lang="cs-CZ" sz="28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4719692" y="3042107"/>
            <a:ext cx="13644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/>
              <a:t>π</a:t>
            </a:r>
            <a:r>
              <a:rPr lang="cs-CZ" sz="2800" dirty="0" smtClean="0"/>
              <a:t> = 3,14</a:t>
            </a:r>
            <a:endParaRPr lang="cs-CZ" sz="2800" dirty="0"/>
          </a:p>
        </p:txBody>
      </p:sp>
      <p:cxnSp>
        <p:nvCxnSpPr>
          <p:cNvPr id="8" name="Přímá spojnice 7"/>
          <p:cNvCxnSpPr/>
          <p:nvPr/>
        </p:nvCxnSpPr>
        <p:spPr>
          <a:xfrm>
            <a:off x="4644007" y="4077072"/>
            <a:ext cx="38164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bdélník 8"/>
          <p:cNvSpPr/>
          <p:nvPr/>
        </p:nvSpPr>
        <p:spPr>
          <a:xfrm>
            <a:off x="4716016" y="4005064"/>
            <a:ext cx="123623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sz="3200" dirty="0"/>
              <a:t>o = </a:t>
            </a:r>
            <a:r>
              <a:rPr lang="el-GR" sz="3200" dirty="0" smtClean="0"/>
              <a:t>π</a:t>
            </a:r>
            <a:r>
              <a:rPr lang="cs-CZ" sz="3200" dirty="0" smtClean="0"/>
              <a:t>d</a:t>
            </a:r>
            <a:endParaRPr lang="cs-CZ" sz="3200" dirty="0"/>
          </a:p>
        </p:txBody>
      </p:sp>
      <p:sp>
        <p:nvSpPr>
          <p:cNvPr id="10" name="Obdélník 9"/>
          <p:cNvSpPr/>
          <p:nvPr/>
        </p:nvSpPr>
        <p:spPr>
          <a:xfrm>
            <a:off x="6732240" y="2773192"/>
            <a:ext cx="123623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sz="3200" dirty="0">
                <a:solidFill>
                  <a:srgbClr val="FF0000"/>
                </a:solidFill>
              </a:rPr>
              <a:t>o = </a:t>
            </a:r>
            <a:r>
              <a:rPr lang="el-GR" sz="3200" dirty="0" smtClean="0">
                <a:solidFill>
                  <a:srgbClr val="FF0000"/>
                </a:solidFill>
              </a:rPr>
              <a:t>π</a:t>
            </a:r>
            <a:r>
              <a:rPr lang="cs-CZ" sz="3200" dirty="0" smtClean="0">
                <a:solidFill>
                  <a:srgbClr val="FF0000"/>
                </a:solidFill>
              </a:rPr>
              <a:t>d</a:t>
            </a:r>
            <a:endParaRPr lang="cs-CZ" sz="3200" dirty="0">
              <a:solidFill>
                <a:srgbClr val="FF0000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4728058" y="4509120"/>
            <a:ext cx="235192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sz="3200" dirty="0"/>
              <a:t>o = </a:t>
            </a:r>
            <a:r>
              <a:rPr lang="cs-CZ" sz="3200" dirty="0" smtClean="0"/>
              <a:t>3,14·12,4</a:t>
            </a:r>
            <a:endParaRPr lang="cs-CZ" sz="3200" dirty="0"/>
          </a:p>
        </p:txBody>
      </p:sp>
      <p:sp>
        <p:nvSpPr>
          <p:cNvPr id="12" name="Obdélník 11"/>
          <p:cNvSpPr/>
          <p:nvPr/>
        </p:nvSpPr>
        <p:spPr>
          <a:xfrm>
            <a:off x="4736458" y="5085184"/>
            <a:ext cx="375936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sz="3200" dirty="0"/>
              <a:t>o = </a:t>
            </a:r>
            <a:r>
              <a:rPr lang="cs-CZ" sz="3200" dirty="0" smtClean="0"/>
              <a:t>38,936     38,94 m</a:t>
            </a:r>
            <a:endParaRPr lang="cs-CZ" sz="32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239308" y="5733256"/>
            <a:ext cx="51299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Obvod kruhu má délku 38,94 m. </a:t>
            </a:r>
            <a:endParaRPr lang="cs-CZ" sz="2800" dirty="0"/>
          </a:p>
        </p:txBody>
      </p:sp>
      <p:sp>
        <p:nvSpPr>
          <p:cNvPr id="15" name="Ovál 14"/>
          <p:cNvSpPr/>
          <p:nvPr/>
        </p:nvSpPr>
        <p:spPr>
          <a:xfrm>
            <a:off x="511098" y="2636912"/>
            <a:ext cx="2232248" cy="22322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6" name="Přímá spojnice 15"/>
          <p:cNvCxnSpPr>
            <a:stCxn id="15" idx="2"/>
            <a:endCxn id="15" idx="6"/>
          </p:cNvCxnSpPr>
          <p:nvPr/>
        </p:nvCxnSpPr>
        <p:spPr>
          <a:xfrm>
            <a:off x="511098" y="3753036"/>
            <a:ext cx="223224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1067507" y="3276667"/>
            <a:ext cx="13144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>
                <a:solidFill>
                  <a:srgbClr val="FF0000"/>
                </a:solidFill>
              </a:rPr>
              <a:t>d </a:t>
            </a:r>
            <a:r>
              <a:rPr lang="cs-CZ" dirty="0" smtClean="0">
                <a:solidFill>
                  <a:srgbClr val="FF0000"/>
                </a:solidFill>
              </a:rPr>
              <a:t>= 12,4 m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2699792" y="335699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grpSp>
        <p:nvGrpSpPr>
          <p:cNvPr id="19" name="Skupina 18"/>
          <p:cNvGrpSpPr/>
          <p:nvPr/>
        </p:nvGrpSpPr>
        <p:grpSpPr>
          <a:xfrm rot="20000751">
            <a:off x="1550744" y="3629344"/>
            <a:ext cx="216024" cy="256674"/>
            <a:chOff x="4614730" y="2348880"/>
            <a:chExt cx="216024" cy="256674"/>
          </a:xfrm>
        </p:grpSpPr>
        <p:cxnSp>
          <p:nvCxnSpPr>
            <p:cNvPr id="20" name="Přímá spojnice 19"/>
            <p:cNvCxnSpPr/>
            <p:nvPr/>
          </p:nvCxnSpPr>
          <p:spPr>
            <a:xfrm>
              <a:off x="4716016" y="2348880"/>
              <a:ext cx="0" cy="25667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nice 20"/>
            <p:cNvCxnSpPr/>
            <p:nvPr/>
          </p:nvCxnSpPr>
          <p:spPr>
            <a:xfrm>
              <a:off x="4614730" y="2477217"/>
              <a:ext cx="21602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TextovéPole 21"/>
          <p:cNvSpPr txBox="1"/>
          <p:nvPr/>
        </p:nvSpPr>
        <p:spPr>
          <a:xfrm>
            <a:off x="1436714" y="387539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2522176" y="4446135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</a:t>
            </a:r>
            <a:endParaRPr lang="cs-CZ" dirty="0"/>
          </a:p>
        </p:txBody>
      </p:sp>
      <p:cxnSp>
        <p:nvCxnSpPr>
          <p:cNvPr id="24" name="Přímá spojnice 23"/>
          <p:cNvCxnSpPr/>
          <p:nvPr/>
        </p:nvCxnSpPr>
        <p:spPr>
          <a:xfrm>
            <a:off x="395536" y="3751216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>
            <a:off x="2666192" y="3743545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ovéPole 25"/>
          <p:cNvSpPr txBox="1"/>
          <p:nvPr/>
        </p:nvSpPr>
        <p:spPr>
          <a:xfrm>
            <a:off x="215516" y="34290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grpSp>
        <p:nvGrpSpPr>
          <p:cNvPr id="27" name="Skupina 26"/>
          <p:cNvGrpSpPr/>
          <p:nvPr/>
        </p:nvGrpSpPr>
        <p:grpSpPr>
          <a:xfrm>
            <a:off x="6552219" y="5093895"/>
            <a:ext cx="576064" cy="584775"/>
            <a:chOff x="6156818" y="6088940"/>
            <a:chExt cx="576064" cy="584775"/>
          </a:xfrm>
        </p:grpSpPr>
        <p:sp>
          <p:nvSpPr>
            <p:cNvPr id="28" name="Ovál 27"/>
            <p:cNvSpPr/>
            <p:nvPr/>
          </p:nvSpPr>
          <p:spPr>
            <a:xfrm flipH="1">
              <a:off x="6327488" y="6247192"/>
              <a:ext cx="45719" cy="5542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9" name="TextovéPole 28"/>
            <p:cNvSpPr txBox="1"/>
            <p:nvPr/>
          </p:nvSpPr>
          <p:spPr>
            <a:xfrm>
              <a:off x="6156818" y="6088940"/>
              <a:ext cx="57606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3200" dirty="0" smtClean="0"/>
                <a:t>=</a:t>
              </a:r>
              <a:endParaRPr lang="cs-CZ" sz="3200" dirty="0"/>
            </a:p>
          </p:txBody>
        </p:sp>
      </p:grpSp>
      <p:sp>
        <p:nvSpPr>
          <p:cNvPr id="30" name="Obdélník 29"/>
          <p:cNvSpPr/>
          <p:nvPr/>
        </p:nvSpPr>
        <p:spPr>
          <a:xfrm>
            <a:off x="4716016" y="3492297"/>
            <a:ext cx="98296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sz="3200" dirty="0"/>
              <a:t>o = </a:t>
            </a:r>
            <a:r>
              <a:rPr lang="cs-CZ" sz="3200" dirty="0" smtClean="0"/>
              <a:t>?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433926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0" grpId="0"/>
      <p:bldP spid="11" grpId="0"/>
      <p:bldP spid="12" grpId="0"/>
      <p:bldP spid="13" grpId="0"/>
      <p:bldP spid="15" grpId="0" animBg="1"/>
      <p:bldP spid="17" grpId="0"/>
      <p:bldP spid="18" grpId="0"/>
      <p:bldP spid="22" grpId="0"/>
      <p:bldP spid="23" grpId="0"/>
      <p:bldP spid="26" grpId="0"/>
      <p:bldP spid="3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215516" y="1268759"/>
            <a:ext cx="88209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Příklad:</a:t>
            </a:r>
          </a:p>
          <a:p>
            <a:r>
              <a:rPr lang="cs-CZ" sz="2800" dirty="0" smtClean="0"/>
              <a:t>Vypočítej průměr kružnice, jestliže obvod o = 18,4 m. </a:t>
            </a:r>
            <a:r>
              <a:rPr lang="cs-CZ" sz="2800" dirty="0"/>
              <a:t>(Výsledek zaokrouhli na dvě desetinná místa.) </a:t>
            </a:r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smtClean="0">
                <a:solidFill>
                  <a:srgbClr val="FF0000"/>
                </a:solidFill>
              </a:rPr>
              <a:t>Výpočet průměru kružnice </a:t>
            </a:r>
            <a:endParaRPr lang="cs-CZ" i="1" dirty="0">
              <a:solidFill>
                <a:srgbClr val="FF0000"/>
              </a:solidFill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4864675" y="2606899"/>
            <a:ext cx="17235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o = 18,4 m</a:t>
            </a:r>
            <a:endParaRPr lang="cs-CZ" sz="2800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4863708" y="3042107"/>
            <a:ext cx="13644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/>
              <a:t>π</a:t>
            </a:r>
            <a:r>
              <a:rPr lang="cs-CZ" sz="2800" dirty="0" smtClean="0"/>
              <a:t> = 3,14</a:t>
            </a:r>
            <a:endParaRPr lang="cs-CZ" sz="2800" dirty="0"/>
          </a:p>
        </p:txBody>
      </p:sp>
      <p:cxnSp>
        <p:nvCxnSpPr>
          <p:cNvPr id="26" name="Přímá spojnice 25"/>
          <p:cNvCxnSpPr/>
          <p:nvPr/>
        </p:nvCxnSpPr>
        <p:spPr>
          <a:xfrm flipV="1">
            <a:off x="4644007" y="4134730"/>
            <a:ext cx="3865938" cy="143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Obdélník 26"/>
              <p:cNvSpPr/>
              <p:nvPr/>
            </p:nvSpPr>
            <p:spPr>
              <a:xfrm>
                <a:off x="4769577" y="4077599"/>
                <a:ext cx="1314591" cy="9355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200" i="1" dirty="0" smtClean="0">
                          <a:latin typeface="Cambria Math"/>
                        </a:rPr>
                        <m:t>𝑑</m:t>
                      </m:r>
                      <m:r>
                        <a:rPr lang="cs-CZ" sz="3200" b="0" i="1" dirty="0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3200" b="0" i="1" dirty="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3200" b="0" i="1" dirty="0" smtClean="0">
                              <a:latin typeface="Cambria Math"/>
                            </a:rPr>
                            <m:t>𝑜</m:t>
                          </m:r>
                        </m:num>
                        <m:den>
                          <m:r>
                            <a:rPr lang="cs-CZ" sz="3200" b="0" i="1" dirty="0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den>
                      </m:f>
                    </m:oMath>
                  </m:oMathPara>
                </a14:m>
                <a:endParaRPr lang="cs-CZ" sz="3200" dirty="0"/>
              </a:p>
            </p:txBody>
          </p:sp>
        </mc:Choice>
        <mc:Fallback xmlns="">
          <p:sp>
            <p:nvSpPr>
              <p:cNvPr id="27" name="Obdélník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9577" y="4077599"/>
                <a:ext cx="1314591" cy="93557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Obdélník 27"/>
          <p:cNvSpPr/>
          <p:nvPr/>
        </p:nvSpPr>
        <p:spPr>
          <a:xfrm>
            <a:off x="6732240" y="2773192"/>
            <a:ext cx="123623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sz="3200" dirty="0">
                <a:solidFill>
                  <a:srgbClr val="FF0000"/>
                </a:solidFill>
              </a:rPr>
              <a:t>o = </a:t>
            </a:r>
            <a:r>
              <a:rPr lang="el-GR" sz="3200" dirty="0" smtClean="0">
                <a:solidFill>
                  <a:srgbClr val="FF0000"/>
                </a:solidFill>
              </a:rPr>
              <a:t>π</a:t>
            </a:r>
            <a:r>
              <a:rPr lang="cs-CZ" sz="3200" dirty="0" smtClean="0">
                <a:solidFill>
                  <a:srgbClr val="FF0000"/>
                </a:solidFill>
              </a:rPr>
              <a:t>d</a:t>
            </a:r>
            <a:endParaRPr lang="cs-CZ" sz="32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Obdélník 28"/>
              <p:cNvSpPr/>
              <p:nvPr/>
            </p:nvSpPr>
            <p:spPr>
              <a:xfrm>
                <a:off x="4728058" y="4932457"/>
                <a:ext cx="3040576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200" b="0" i="1" dirty="0" smtClean="0">
                          <a:latin typeface="Cambria Math"/>
                        </a:rPr>
                        <m:t>𝑑</m:t>
                      </m:r>
                      <m:r>
                        <a:rPr lang="cs-CZ" sz="3200" i="1" dirty="0" smtClean="0">
                          <a:latin typeface="Cambria Math"/>
                        </a:rPr>
                        <m:t> =</m:t>
                      </m:r>
                      <m:r>
                        <a:rPr lang="cs-CZ" sz="3200" b="0" i="1" dirty="0" smtClean="0">
                          <a:latin typeface="Cambria Math"/>
                        </a:rPr>
                        <m:t>18,4 :</m:t>
                      </m:r>
                      <m:r>
                        <a:rPr lang="cs-CZ" sz="3200" i="1" dirty="0" smtClean="0">
                          <a:latin typeface="Cambria Math"/>
                        </a:rPr>
                        <m:t>3,14</m:t>
                      </m:r>
                    </m:oMath>
                  </m:oMathPara>
                </a14:m>
                <a:endParaRPr lang="cs-CZ" sz="3200" dirty="0"/>
              </a:p>
            </p:txBody>
          </p:sp>
        </mc:Choice>
        <mc:Fallback xmlns="">
          <p:sp>
            <p:nvSpPr>
              <p:cNvPr id="29" name="Obdélník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8058" y="4932457"/>
                <a:ext cx="3040576" cy="58477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Obdélník 29"/>
              <p:cNvSpPr/>
              <p:nvPr/>
            </p:nvSpPr>
            <p:spPr>
              <a:xfrm>
                <a:off x="4736458" y="5508521"/>
                <a:ext cx="4012005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200" b="0" i="1" dirty="0" smtClean="0">
                          <a:latin typeface="Cambria Math"/>
                        </a:rPr>
                        <m:t>𝑑</m:t>
                      </m:r>
                      <m:r>
                        <a:rPr lang="cs-CZ" sz="3200" i="1" dirty="0" smtClean="0">
                          <a:latin typeface="Cambria Math"/>
                        </a:rPr>
                        <m:t> = 5,</m:t>
                      </m:r>
                      <m:r>
                        <a:rPr lang="cs-CZ" sz="3200" b="0" i="1" dirty="0" smtClean="0">
                          <a:latin typeface="Cambria Math"/>
                        </a:rPr>
                        <m:t>8598</m:t>
                      </m:r>
                      <m:r>
                        <a:rPr lang="cs-CZ" sz="3200" i="1" dirty="0" smtClean="0">
                          <a:latin typeface="Cambria Math"/>
                        </a:rPr>
                        <m:t> </m:t>
                      </m:r>
                      <m:r>
                        <a:rPr lang="cs-CZ" sz="3200" b="0" i="1" dirty="0" smtClean="0">
                          <a:latin typeface="Cambria Math"/>
                        </a:rPr>
                        <m:t>   5,86 </m:t>
                      </m:r>
                      <m:r>
                        <a:rPr lang="cs-CZ" sz="3200" i="1" dirty="0" smtClean="0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cs-CZ" sz="3200" dirty="0"/>
              </a:p>
            </p:txBody>
          </p:sp>
        </mc:Choice>
        <mc:Fallback xmlns="">
          <p:sp>
            <p:nvSpPr>
              <p:cNvPr id="30" name="Obdélník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6458" y="5508521"/>
                <a:ext cx="4012005" cy="58477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ovéPole 30"/>
          <p:cNvSpPr txBox="1"/>
          <p:nvPr/>
        </p:nvSpPr>
        <p:spPr>
          <a:xfrm>
            <a:off x="239308" y="5733256"/>
            <a:ext cx="41841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Průměr kružnice je 5,86 m. </a:t>
            </a:r>
            <a:endParaRPr lang="cs-CZ" sz="2800" dirty="0"/>
          </a:p>
        </p:txBody>
      </p:sp>
      <p:sp>
        <p:nvSpPr>
          <p:cNvPr id="25" name="Ovál 24"/>
          <p:cNvSpPr/>
          <p:nvPr/>
        </p:nvSpPr>
        <p:spPr>
          <a:xfrm>
            <a:off x="511098" y="2636912"/>
            <a:ext cx="2232248" cy="22322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3" name="Přímá spojnice 32"/>
          <p:cNvCxnSpPr>
            <a:stCxn id="25" idx="2"/>
            <a:endCxn id="25" idx="6"/>
          </p:cNvCxnSpPr>
          <p:nvPr/>
        </p:nvCxnSpPr>
        <p:spPr>
          <a:xfrm>
            <a:off x="511098" y="3753036"/>
            <a:ext cx="223224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ovéPole 33"/>
          <p:cNvSpPr txBox="1"/>
          <p:nvPr/>
        </p:nvSpPr>
        <p:spPr>
          <a:xfrm>
            <a:off x="2033386" y="3690732"/>
            <a:ext cx="709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 = ?</a:t>
            </a:r>
            <a:endParaRPr lang="cs-CZ" dirty="0"/>
          </a:p>
        </p:txBody>
      </p:sp>
      <p:sp>
        <p:nvSpPr>
          <p:cNvPr id="35" name="TextovéPole 34"/>
          <p:cNvSpPr txBox="1"/>
          <p:nvPr/>
        </p:nvSpPr>
        <p:spPr>
          <a:xfrm>
            <a:off x="2699792" y="335699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grpSp>
        <p:nvGrpSpPr>
          <p:cNvPr id="36" name="Skupina 35"/>
          <p:cNvGrpSpPr/>
          <p:nvPr/>
        </p:nvGrpSpPr>
        <p:grpSpPr>
          <a:xfrm rot="20000751">
            <a:off x="1550744" y="3629344"/>
            <a:ext cx="216024" cy="256674"/>
            <a:chOff x="4614730" y="2348880"/>
            <a:chExt cx="216024" cy="256674"/>
          </a:xfrm>
        </p:grpSpPr>
        <p:cxnSp>
          <p:nvCxnSpPr>
            <p:cNvPr id="37" name="Přímá spojnice 36"/>
            <p:cNvCxnSpPr/>
            <p:nvPr/>
          </p:nvCxnSpPr>
          <p:spPr>
            <a:xfrm>
              <a:off x="4716016" y="2348880"/>
              <a:ext cx="0" cy="25667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Přímá spojnice 37"/>
            <p:cNvCxnSpPr/>
            <p:nvPr/>
          </p:nvCxnSpPr>
          <p:spPr>
            <a:xfrm>
              <a:off x="4614730" y="2477217"/>
              <a:ext cx="21602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ovéPole 38"/>
          <p:cNvSpPr txBox="1"/>
          <p:nvPr/>
        </p:nvSpPr>
        <p:spPr>
          <a:xfrm>
            <a:off x="1436714" y="387539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</a:t>
            </a:r>
            <a:endParaRPr lang="cs-CZ" dirty="0"/>
          </a:p>
        </p:txBody>
      </p:sp>
      <p:sp>
        <p:nvSpPr>
          <p:cNvPr id="41" name="TextovéPole 40"/>
          <p:cNvSpPr txBox="1"/>
          <p:nvPr/>
        </p:nvSpPr>
        <p:spPr>
          <a:xfrm>
            <a:off x="2522176" y="4446135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</a:t>
            </a:r>
            <a:endParaRPr lang="cs-CZ" dirty="0"/>
          </a:p>
        </p:txBody>
      </p:sp>
      <p:cxnSp>
        <p:nvCxnSpPr>
          <p:cNvPr id="43" name="Přímá spojnice 42"/>
          <p:cNvCxnSpPr/>
          <p:nvPr/>
        </p:nvCxnSpPr>
        <p:spPr>
          <a:xfrm>
            <a:off x="395536" y="3751216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43"/>
          <p:cNvCxnSpPr/>
          <p:nvPr/>
        </p:nvCxnSpPr>
        <p:spPr>
          <a:xfrm>
            <a:off x="2666192" y="3743545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ovéPole 45"/>
          <p:cNvSpPr txBox="1"/>
          <p:nvPr/>
        </p:nvSpPr>
        <p:spPr>
          <a:xfrm>
            <a:off x="215516" y="34290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Obdélník 41"/>
              <p:cNvSpPr/>
              <p:nvPr/>
            </p:nvSpPr>
            <p:spPr>
              <a:xfrm>
                <a:off x="4736458" y="3517899"/>
                <a:ext cx="1720792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200" b="0" i="1" dirty="0" smtClean="0">
                          <a:latin typeface="Cambria Math"/>
                        </a:rPr>
                        <m:t>𝑑</m:t>
                      </m:r>
                      <m:r>
                        <a:rPr lang="cs-CZ" sz="3200" i="1" dirty="0" smtClean="0">
                          <a:latin typeface="Cambria Math"/>
                        </a:rPr>
                        <m:t> = ?</m:t>
                      </m:r>
                      <m:r>
                        <a:rPr lang="cs-CZ" sz="3200" i="1" dirty="0" smtClean="0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cs-CZ" sz="3200" dirty="0"/>
              </a:p>
            </p:txBody>
          </p:sp>
        </mc:Choice>
        <mc:Fallback xmlns="">
          <p:sp>
            <p:nvSpPr>
              <p:cNvPr id="42" name="Obdélník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6458" y="3517899"/>
                <a:ext cx="1720792" cy="58477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5" name="Skupina 44"/>
          <p:cNvGrpSpPr/>
          <p:nvPr/>
        </p:nvGrpSpPr>
        <p:grpSpPr>
          <a:xfrm>
            <a:off x="7062326" y="5525569"/>
            <a:ext cx="576064" cy="584775"/>
            <a:chOff x="6156818" y="6088940"/>
            <a:chExt cx="576064" cy="584775"/>
          </a:xfrm>
        </p:grpSpPr>
        <p:sp>
          <p:nvSpPr>
            <p:cNvPr id="47" name="Ovál 46"/>
            <p:cNvSpPr/>
            <p:nvPr/>
          </p:nvSpPr>
          <p:spPr>
            <a:xfrm flipH="1">
              <a:off x="6327488" y="6247192"/>
              <a:ext cx="45719" cy="5542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8" name="TextovéPole 47"/>
            <p:cNvSpPr txBox="1"/>
            <p:nvPr/>
          </p:nvSpPr>
          <p:spPr>
            <a:xfrm>
              <a:off x="6156818" y="6088940"/>
              <a:ext cx="57606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3200" dirty="0" smtClean="0"/>
                <a:t>=</a:t>
              </a:r>
              <a:endParaRPr lang="cs-CZ" sz="3200" dirty="0"/>
            </a:p>
          </p:txBody>
        </p:sp>
      </p:grpSp>
      <p:sp>
        <p:nvSpPr>
          <p:cNvPr id="32" name="TextovéPole 31"/>
          <p:cNvSpPr txBox="1"/>
          <p:nvPr/>
        </p:nvSpPr>
        <p:spPr>
          <a:xfrm>
            <a:off x="2331386" y="2588526"/>
            <a:ext cx="13045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o = 18,4 m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1857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7" grpId="0"/>
      <p:bldP spid="28" grpId="0"/>
      <p:bldP spid="29" grpId="0"/>
      <p:bldP spid="30" grpId="0"/>
      <p:bldP spid="31" grpId="0"/>
      <p:bldP spid="25" grpId="0" animBg="1"/>
      <p:bldP spid="34" grpId="0"/>
      <p:bldP spid="35" grpId="0"/>
      <p:bldP spid="39" grpId="0"/>
      <p:bldP spid="41" grpId="0"/>
      <p:bldP spid="46" grpId="0"/>
      <p:bldP spid="42" grpId="0"/>
      <p:bldP spid="3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07504" y="1052736"/>
            <a:ext cx="890154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Příklad: </a:t>
            </a:r>
          </a:p>
          <a:p>
            <a:r>
              <a:rPr lang="cs-CZ" sz="2800" dirty="0" smtClean="0"/>
              <a:t>Vypočítej poloměr kruhu, jestliže obvod o = 38,6 dm</a:t>
            </a:r>
            <a:r>
              <a:rPr lang="cs-CZ" sz="2800" dirty="0"/>
              <a:t>. Výsledek zaokrouhli na dvě desetinná místa.</a:t>
            </a:r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smtClean="0">
                <a:solidFill>
                  <a:srgbClr val="FF0000"/>
                </a:solidFill>
              </a:rPr>
              <a:t>Výpočet poloměru kruhu</a:t>
            </a:r>
            <a:endParaRPr lang="cs-CZ" i="1" dirty="0">
              <a:solidFill>
                <a:srgbClr val="FF0000"/>
              </a:solidFill>
            </a:endParaRPr>
          </a:p>
        </p:txBody>
      </p:sp>
      <p:sp>
        <p:nvSpPr>
          <p:cNvPr id="6" name="Ovál 5"/>
          <p:cNvSpPr/>
          <p:nvPr/>
        </p:nvSpPr>
        <p:spPr>
          <a:xfrm>
            <a:off x="511098" y="2852936"/>
            <a:ext cx="2232248" cy="223224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" name="Přímá spojnice 6"/>
          <p:cNvCxnSpPr/>
          <p:nvPr/>
        </p:nvCxnSpPr>
        <p:spPr>
          <a:xfrm flipH="1">
            <a:off x="1635769" y="2996952"/>
            <a:ext cx="541633" cy="97675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Skupina 10"/>
          <p:cNvGrpSpPr/>
          <p:nvPr/>
        </p:nvGrpSpPr>
        <p:grpSpPr>
          <a:xfrm rot="20000751">
            <a:off x="1550744" y="3845368"/>
            <a:ext cx="216024" cy="256674"/>
            <a:chOff x="4614730" y="2348880"/>
            <a:chExt cx="216024" cy="256674"/>
          </a:xfrm>
        </p:grpSpPr>
        <p:cxnSp>
          <p:nvCxnSpPr>
            <p:cNvPr id="12" name="Přímá spojnice 11"/>
            <p:cNvCxnSpPr/>
            <p:nvPr/>
          </p:nvCxnSpPr>
          <p:spPr>
            <a:xfrm>
              <a:off x="4716016" y="2348880"/>
              <a:ext cx="0" cy="25667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nice 12"/>
            <p:cNvCxnSpPr/>
            <p:nvPr/>
          </p:nvCxnSpPr>
          <p:spPr>
            <a:xfrm>
              <a:off x="4614730" y="2477217"/>
              <a:ext cx="21602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ovéPole 13"/>
          <p:cNvSpPr txBox="1"/>
          <p:nvPr/>
        </p:nvSpPr>
        <p:spPr>
          <a:xfrm>
            <a:off x="1436714" y="409142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1409696" y="3082444"/>
            <a:ext cx="727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r =?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2522176" y="4662159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2195736" y="2651191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cxnSp>
        <p:nvCxnSpPr>
          <p:cNvPr id="20" name="Přímá spojnice 19"/>
          <p:cNvCxnSpPr/>
          <p:nvPr/>
        </p:nvCxnSpPr>
        <p:spPr>
          <a:xfrm flipV="1">
            <a:off x="2137146" y="2882948"/>
            <a:ext cx="117179" cy="2280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ovéPole 21"/>
          <p:cNvSpPr txBox="1"/>
          <p:nvPr/>
        </p:nvSpPr>
        <p:spPr>
          <a:xfrm>
            <a:off x="4644008" y="2606899"/>
            <a:ext cx="19127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o </a:t>
            </a:r>
            <a:r>
              <a:rPr lang="cs-CZ" sz="2800" smtClean="0"/>
              <a:t>= 38,6 </a:t>
            </a:r>
            <a:r>
              <a:rPr lang="cs-CZ" sz="2800" dirty="0" smtClean="0"/>
              <a:t>dm</a:t>
            </a:r>
            <a:endParaRPr lang="cs-CZ" sz="2800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4687659" y="3077699"/>
            <a:ext cx="13644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/>
              <a:t>π</a:t>
            </a:r>
            <a:r>
              <a:rPr lang="cs-CZ" sz="2800" dirty="0" smtClean="0"/>
              <a:t> = 3,14</a:t>
            </a:r>
            <a:endParaRPr lang="cs-CZ" sz="2800" dirty="0"/>
          </a:p>
        </p:txBody>
      </p:sp>
      <p:cxnSp>
        <p:nvCxnSpPr>
          <p:cNvPr id="26" name="Přímá spojnice 25"/>
          <p:cNvCxnSpPr/>
          <p:nvPr/>
        </p:nvCxnSpPr>
        <p:spPr>
          <a:xfrm>
            <a:off x="4644007" y="4077072"/>
            <a:ext cx="38164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Obdélník 26"/>
              <p:cNvSpPr/>
              <p:nvPr/>
            </p:nvSpPr>
            <p:spPr>
              <a:xfrm>
                <a:off x="4716016" y="4077599"/>
                <a:ext cx="1586332" cy="9355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200" b="0" i="1" dirty="0" smtClean="0">
                          <a:latin typeface="Cambria Math"/>
                        </a:rPr>
                        <m:t>𝑟</m:t>
                      </m:r>
                      <m:r>
                        <a:rPr lang="cs-CZ" sz="3200" i="1" dirty="0" smtClean="0">
                          <a:latin typeface="Cambria Math"/>
                        </a:rPr>
                        <m:t> </m:t>
                      </m:r>
                      <m:r>
                        <a:rPr lang="cs-CZ" sz="3200" i="1" dirty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3200" i="1" dirty="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3200" b="0" i="1" dirty="0" smtClean="0">
                              <a:latin typeface="Cambria Math"/>
                            </a:rPr>
                            <m:t>𝑜</m:t>
                          </m:r>
                        </m:num>
                        <m:den>
                          <m:r>
                            <a:rPr lang="cs-CZ" sz="3200" b="0" i="1" dirty="0" smtClean="0">
                              <a:latin typeface="Cambria Math"/>
                            </a:rPr>
                            <m:t>2</m:t>
                          </m:r>
                          <m:r>
                            <a:rPr lang="cs-CZ" sz="3200" b="0" i="1" dirty="0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den>
                      </m:f>
                    </m:oMath>
                  </m:oMathPara>
                </a14:m>
                <a:endParaRPr lang="cs-CZ" sz="3200" dirty="0"/>
              </a:p>
            </p:txBody>
          </p:sp>
        </mc:Choice>
        <mc:Fallback xmlns="">
          <p:sp>
            <p:nvSpPr>
              <p:cNvPr id="27" name="Obdélník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4077599"/>
                <a:ext cx="1586332" cy="93557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Obdélník 27"/>
          <p:cNvSpPr/>
          <p:nvPr/>
        </p:nvSpPr>
        <p:spPr>
          <a:xfrm>
            <a:off x="6732240" y="2773192"/>
            <a:ext cx="137088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sz="3200" dirty="0">
                <a:solidFill>
                  <a:srgbClr val="FF0000"/>
                </a:solidFill>
              </a:rPr>
              <a:t>o = 2</a:t>
            </a:r>
            <a:r>
              <a:rPr lang="el-GR" sz="3200" dirty="0">
                <a:solidFill>
                  <a:srgbClr val="FF0000"/>
                </a:solidFill>
              </a:rPr>
              <a:t>π</a:t>
            </a:r>
            <a:r>
              <a:rPr lang="cs-CZ" sz="3200" dirty="0">
                <a:solidFill>
                  <a:srgbClr val="FF0000"/>
                </a:solidFill>
              </a:rPr>
              <a:t>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Obdélník 28"/>
              <p:cNvSpPr/>
              <p:nvPr/>
            </p:nvSpPr>
            <p:spPr>
              <a:xfrm>
                <a:off x="4677461" y="5004465"/>
                <a:ext cx="3684535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200" b="0" i="1" dirty="0" smtClean="0">
                          <a:latin typeface="Cambria Math"/>
                        </a:rPr>
                        <m:t>𝑟</m:t>
                      </m:r>
                      <m:r>
                        <a:rPr lang="cs-CZ" sz="3200" i="1" dirty="0" smtClean="0">
                          <a:latin typeface="Cambria Math"/>
                        </a:rPr>
                        <m:t> =</m:t>
                      </m:r>
                      <m:r>
                        <a:rPr lang="cs-CZ" sz="3200" b="0" i="1" dirty="0" smtClean="0">
                          <a:latin typeface="Cambria Math"/>
                        </a:rPr>
                        <m:t>38,6:(</m:t>
                      </m:r>
                      <m:r>
                        <a:rPr lang="cs-CZ" sz="3200" i="1" dirty="0" smtClean="0">
                          <a:latin typeface="Cambria Math"/>
                        </a:rPr>
                        <m:t>3,14·</m:t>
                      </m:r>
                      <m:r>
                        <a:rPr lang="cs-CZ" sz="3200" b="0" i="1" dirty="0" smtClean="0">
                          <a:latin typeface="Cambria Math"/>
                        </a:rPr>
                        <m:t>2)</m:t>
                      </m:r>
                    </m:oMath>
                  </m:oMathPara>
                </a14:m>
                <a:endParaRPr lang="cs-CZ" sz="3200" dirty="0"/>
              </a:p>
            </p:txBody>
          </p:sp>
        </mc:Choice>
        <mc:Fallback xmlns="">
          <p:sp>
            <p:nvSpPr>
              <p:cNvPr id="29" name="Obdélník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7461" y="5004465"/>
                <a:ext cx="3684535" cy="58477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Obdélník 29"/>
              <p:cNvSpPr/>
              <p:nvPr/>
            </p:nvSpPr>
            <p:spPr>
              <a:xfrm>
                <a:off x="4716016" y="5580529"/>
                <a:ext cx="4293035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200" b="0" i="1" dirty="0" smtClean="0">
                          <a:latin typeface="Cambria Math"/>
                        </a:rPr>
                        <m:t>𝑟</m:t>
                      </m:r>
                      <m:r>
                        <a:rPr lang="cs-CZ" sz="3200" i="1" dirty="0" smtClean="0">
                          <a:latin typeface="Cambria Math"/>
                        </a:rPr>
                        <m:t> = 6,</m:t>
                      </m:r>
                      <m:r>
                        <a:rPr lang="cs-CZ" sz="3200" b="0" i="1" dirty="0" smtClean="0">
                          <a:latin typeface="Cambria Math"/>
                        </a:rPr>
                        <m:t>1464    6, 15 </m:t>
                      </m:r>
                      <m:r>
                        <a:rPr lang="cs-CZ" sz="3200" i="1" dirty="0" smtClean="0">
                          <a:latin typeface="Cambria Math"/>
                        </a:rPr>
                        <m:t>𝑑𝑚</m:t>
                      </m:r>
                    </m:oMath>
                  </m:oMathPara>
                </a14:m>
                <a:endParaRPr lang="cs-CZ" sz="3200" dirty="0"/>
              </a:p>
            </p:txBody>
          </p:sp>
        </mc:Choice>
        <mc:Fallback xmlns="">
          <p:sp>
            <p:nvSpPr>
              <p:cNvPr id="30" name="Obdélník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5580529"/>
                <a:ext cx="4293035" cy="58477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ovéPole 30"/>
          <p:cNvSpPr txBox="1"/>
          <p:nvPr/>
        </p:nvSpPr>
        <p:spPr>
          <a:xfrm>
            <a:off x="239308" y="6074132"/>
            <a:ext cx="49552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Obvod kruhu má délku 6,15 dm. </a:t>
            </a:r>
            <a:endParaRPr lang="cs-CZ" sz="2800" dirty="0"/>
          </a:p>
        </p:txBody>
      </p:sp>
      <p:grpSp>
        <p:nvGrpSpPr>
          <p:cNvPr id="24" name="Skupina 23"/>
          <p:cNvGrpSpPr/>
          <p:nvPr/>
        </p:nvGrpSpPr>
        <p:grpSpPr>
          <a:xfrm>
            <a:off x="7020272" y="5642426"/>
            <a:ext cx="576064" cy="584775"/>
            <a:chOff x="6156818" y="6088940"/>
            <a:chExt cx="576064" cy="584775"/>
          </a:xfrm>
        </p:grpSpPr>
        <p:sp>
          <p:nvSpPr>
            <p:cNvPr id="25" name="Ovál 24"/>
            <p:cNvSpPr/>
            <p:nvPr/>
          </p:nvSpPr>
          <p:spPr>
            <a:xfrm flipH="1">
              <a:off x="6327488" y="6247192"/>
              <a:ext cx="45719" cy="5542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2" name="TextovéPole 31"/>
            <p:cNvSpPr txBox="1"/>
            <p:nvPr/>
          </p:nvSpPr>
          <p:spPr>
            <a:xfrm>
              <a:off x="6156818" y="6088940"/>
              <a:ext cx="57606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3200" dirty="0" smtClean="0"/>
                <a:t>=</a:t>
              </a:r>
              <a:endParaRPr lang="cs-CZ" sz="3200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Obdélník 32"/>
              <p:cNvSpPr/>
              <p:nvPr/>
            </p:nvSpPr>
            <p:spPr>
              <a:xfrm>
                <a:off x="4630487" y="3515100"/>
                <a:ext cx="1912383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200" b="0" i="1" dirty="0" smtClean="0">
                          <a:latin typeface="Cambria Math"/>
                        </a:rPr>
                        <m:t>𝑟</m:t>
                      </m:r>
                      <m:r>
                        <a:rPr lang="cs-CZ" sz="3200" i="1" dirty="0" smtClean="0">
                          <a:latin typeface="Cambria Math"/>
                        </a:rPr>
                        <m:t> = ?</m:t>
                      </m:r>
                      <m:r>
                        <a:rPr lang="cs-CZ" sz="3200" b="0" i="1" dirty="0" smtClean="0">
                          <a:latin typeface="Cambria Math"/>
                        </a:rPr>
                        <m:t>𝑑</m:t>
                      </m:r>
                      <m:r>
                        <a:rPr lang="cs-CZ" sz="3200" i="1" dirty="0" smtClean="0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cs-CZ" sz="3200" dirty="0"/>
              </a:p>
            </p:txBody>
          </p:sp>
        </mc:Choice>
        <mc:Fallback xmlns="">
          <p:sp>
            <p:nvSpPr>
              <p:cNvPr id="33" name="Obdélník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0487" y="3515100"/>
                <a:ext cx="1912383" cy="58477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ovéPole 33"/>
          <p:cNvSpPr txBox="1"/>
          <p:nvPr/>
        </p:nvSpPr>
        <p:spPr>
          <a:xfrm>
            <a:off x="2572892" y="3042109"/>
            <a:ext cx="1423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o = 38,6 dm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535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4" grpId="0"/>
      <p:bldP spid="15" grpId="0"/>
      <p:bldP spid="16" grpId="0"/>
      <p:bldP spid="17" grpId="0"/>
      <p:bldP spid="22" grpId="0"/>
      <p:bldP spid="23" grpId="0"/>
      <p:bldP spid="27" grpId="0"/>
      <p:bldP spid="28" grpId="0"/>
      <p:bldP spid="29" grpId="0"/>
      <p:bldP spid="30" grpId="0"/>
      <p:bldP spid="31" grpId="0"/>
      <p:bldP spid="33" grpId="0"/>
      <p:bldP spid="3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467544" y="1844824"/>
            <a:ext cx="7992888" cy="20867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cs-CZ" b="1" i="1" dirty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Seznam použité literatury a pramenů:</a:t>
            </a:r>
          </a:p>
          <a:p>
            <a:pPr>
              <a:lnSpc>
                <a:spcPct val="80000"/>
              </a:lnSpc>
            </a:pPr>
            <a:endParaRPr lang="cs-CZ" b="1" i="1" dirty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cs-CZ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ODVÁRKO</a:t>
            </a:r>
            <a:r>
              <a:rPr lang="cs-CZ" i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, O.; KADLEČEK, J. MATEMATIKA pro </a:t>
            </a:r>
            <a:r>
              <a:rPr lang="cs-CZ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8. </a:t>
            </a:r>
            <a:r>
              <a:rPr lang="cs-CZ" i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ročník základní školy </a:t>
            </a:r>
            <a:r>
              <a:rPr lang="cs-CZ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3: </a:t>
            </a:r>
            <a:r>
              <a:rPr lang="cs-CZ" i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Prometheus, </a:t>
            </a:r>
            <a:r>
              <a:rPr lang="cs-CZ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2008, ISBN 978-80-7196-148-2. s. 24-27.</a:t>
            </a:r>
            <a:endParaRPr lang="cs-CZ" i="1" dirty="0"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>
              <a:lnSpc>
                <a:spcPct val="80000"/>
              </a:lnSpc>
            </a:pPr>
            <a:endParaRPr lang="cs-CZ" b="1" i="1" dirty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lvl="0">
              <a:lnSpc>
                <a:spcPct val="80000"/>
              </a:lnSpc>
            </a:pPr>
            <a:endParaRPr lang="cs-CZ" b="1" i="1" dirty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lvl="0">
              <a:lnSpc>
                <a:spcPct val="80000"/>
              </a:lnSpc>
            </a:pPr>
            <a:r>
              <a:rPr lang="cs-CZ" b="1" i="1" dirty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Použité zdroje:</a:t>
            </a:r>
          </a:p>
          <a:p>
            <a:pPr lvl="0">
              <a:lnSpc>
                <a:spcPct val="80000"/>
              </a:lnSpc>
            </a:pPr>
            <a:endParaRPr lang="cs-CZ" b="1" i="1" dirty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3369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4068923"/>
              </p:ext>
            </p:extLst>
          </p:nvPr>
        </p:nvGraphicFramePr>
        <p:xfrm>
          <a:off x="467544" y="2492896"/>
          <a:ext cx="8208912" cy="324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3048"/>
                <a:gridCol w="5575864"/>
              </a:tblGrid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Autor: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Mgr. Eva </a:t>
                      </a:r>
                      <a:r>
                        <a:rPr lang="cs-CZ" sz="1600" i="1" dirty="0" err="1" smtClean="0">
                          <a:latin typeface="Courier New" pitchFamily="49" charset="0"/>
                          <a:cs typeface="Courier New" pitchFamily="49" charset="0"/>
                        </a:rPr>
                        <a:t>Ehlerová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oblast: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 a její aplikace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obor: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smtClean="0">
                          <a:latin typeface="Courier New" pitchFamily="49" charset="0"/>
                          <a:cs typeface="Courier New" pitchFamily="49" charset="0"/>
                        </a:rPr>
                        <a:t>Vyučovací 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předmět: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Ročník: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8.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Tematická</a:t>
                      </a:r>
                      <a:r>
                        <a:rPr lang="cs-CZ" sz="1600" b="1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oblast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Geometrie v rovině a prostoru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Téma hodiny: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Obvod </a:t>
                      </a:r>
                      <a:r>
                        <a:rPr lang="cs-CZ" sz="1600" i="1" baseline="0" smtClean="0">
                          <a:latin typeface="Courier New" pitchFamily="49" charset="0"/>
                          <a:cs typeface="Courier New" pitchFamily="49" charset="0"/>
                        </a:rPr>
                        <a:t>kruhu a </a:t>
                      </a:r>
                      <a:r>
                        <a:rPr lang="cs-CZ" sz="1600" i="1" smtClean="0">
                          <a:latin typeface="Courier New" pitchFamily="49" charset="0"/>
                          <a:cs typeface="Courier New" pitchFamily="49" charset="0"/>
                        </a:rPr>
                        <a:t>kružnice 1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Označení DUM:</a:t>
                      </a:r>
                      <a:endParaRPr lang="cs-CZ" sz="1600" b="1" i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VY_32_INOVACE_23.09.EHL.MA.8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Vytvořeno:</a:t>
                      </a:r>
                      <a:endParaRPr lang="cs-CZ" sz="1600" b="1" i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16. </a:t>
                      </a:r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03. 2014</a:t>
                      </a:r>
                      <a:endParaRPr lang="cs-CZ" sz="1600" i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1927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smtClean="0">
                <a:solidFill>
                  <a:srgbClr val="FF0000"/>
                </a:solidFill>
              </a:rPr>
              <a:t>Délka kružnice a obvod kruhu</a:t>
            </a:r>
            <a:endParaRPr lang="cs-CZ" i="1" dirty="0">
              <a:solidFill>
                <a:srgbClr val="FF0000"/>
              </a:solidFill>
            </a:endParaRPr>
          </a:p>
        </p:txBody>
      </p:sp>
      <p:sp>
        <p:nvSpPr>
          <p:cNvPr id="7" name="Ovál 6"/>
          <p:cNvSpPr/>
          <p:nvPr/>
        </p:nvSpPr>
        <p:spPr>
          <a:xfrm>
            <a:off x="295074" y="2492896"/>
            <a:ext cx="2232248" cy="223224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0" name="Přímá spojnice 9"/>
          <p:cNvCxnSpPr/>
          <p:nvPr/>
        </p:nvCxnSpPr>
        <p:spPr>
          <a:xfrm flipH="1">
            <a:off x="1419745" y="2636912"/>
            <a:ext cx="541633" cy="97675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>
            <a:stCxn id="7" idx="2"/>
            <a:endCxn id="7" idx="6"/>
          </p:cNvCxnSpPr>
          <p:nvPr/>
        </p:nvCxnSpPr>
        <p:spPr>
          <a:xfrm>
            <a:off x="295074" y="3609020"/>
            <a:ext cx="2232248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ovéPole 12"/>
          <p:cNvSpPr txBox="1"/>
          <p:nvPr/>
        </p:nvSpPr>
        <p:spPr>
          <a:xfrm>
            <a:off x="1817362" y="354671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00B050"/>
                </a:solidFill>
              </a:rPr>
              <a:t>d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2483768" y="321297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grpSp>
        <p:nvGrpSpPr>
          <p:cNvPr id="20" name="Skupina 19"/>
          <p:cNvGrpSpPr/>
          <p:nvPr/>
        </p:nvGrpSpPr>
        <p:grpSpPr>
          <a:xfrm rot="20000751">
            <a:off x="1334720" y="3485328"/>
            <a:ext cx="216024" cy="256674"/>
            <a:chOff x="4614730" y="2348880"/>
            <a:chExt cx="216024" cy="256674"/>
          </a:xfrm>
        </p:grpSpPr>
        <p:cxnSp>
          <p:nvCxnSpPr>
            <p:cNvPr id="17" name="Přímá spojnice 16"/>
            <p:cNvCxnSpPr/>
            <p:nvPr/>
          </p:nvCxnSpPr>
          <p:spPr>
            <a:xfrm>
              <a:off x="4716016" y="2348880"/>
              <a:ext cx="0" cy="25667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Přímá spojnice 18"/>
            <p:cNvCxnSpPr/>
            <p:nvPr/>
          </p:nvCxnSpPr>
          <p:spPr>
            <a:xfrm>
              <a:off x="4614730" y="2477217"/>
              <a:ext cx="21602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TextovéPole 20"/>
          <p:cNvSpPr txBox="1"/>
          <p:nvPr/>
        </p:nvSpPr>
        <p:spPr>
          <a:xfrm>
            <a:off x="1220690" y="373138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1555214" y="2682069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r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7" name="TextovéPole 36"/>
          <p:cNvSpPr txBox="1"/>
          <p:nvPr/>
        </p:nvSpPr>
        <p:spPr>
          <a:xfrm>
            <a:off x="107510" y="1245941"/>
            <a:ext cx="27978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Zopakování kružnice:</a:t>
            </a:r>
            <a:endParaRPr lang="cs-CZ" sz="2400" dirty="0"/>
          </a:p>
        </p:txBody>
      </p:sp>
      <p:sp>
        <p:nvSpPr>
          <p:cNvPr id="38" name="Obdélník 37"/>
          <p:cNvSpPr/>
          <p:nvPr/>
        </p:nvSpPr>
        <p:spPr>
          <a:xfrm>
            <a:off x="2771800" y="1476774"/>
            <a:ext cx="606047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2400" b="1" dirty="0"/>
              <a:t>Množina všech bodů roviny, jejichž vzdálenost od bodu S je rovna r, se nazývá </a:t>
            </a:r>
            <a:r>
              <a:rPr lang="cs-CZ" altLang="cs-CZ" sz="2400" b="1" dirty="0" smtClean="0">
                <a:solidFill>
                  <a:srgbClr val="FF0000"/>
                </a:solidFill>
              </a:rPr>
              <a:t>kružnice</a:t>
            </a:r>
            <a:r>
              <a:rPr lang="cs-CZ" altLang="cs-CZ" sz="2400" b="1" dirty="0" smtClean="0">
                <a:solidFill>
                  <a:srgbClr val="284C6A"/>
                </a:solidFill>
              </a:rPr>
              <a:t>.</a:t>
            </a:r>
            <a:endParaRPr lang="cs-CZ" altLang="cs-CZ" sz="2400" b="1" dirty="0">
              <a:solidFill>
                <a:srgbClr val="284C6A"/>
              </a:solidFill>
            </a:endParaRPr>
          </a:p>
        </p:txBody>
      </p:sp>
      <p:sp>
        <p:nvSpPr>
          <p:cNvPr id="39" name="Obdélník 38"/>
          <p:cNvSpPr/>
          <p:nvPr/>
        </p:nvSpPr>
        <p:spPr>
          <a:xfrm>
            <a:off x="2784609" y="2307771"/>
            <a:ext cx="57501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2400" b="1" dirty="0">
                <a:latin typeface="+mj-lt"/>
              </a:rPr>
              <a:t>Daný bod označujeme jako střed kružnice.</a:t>
            </a:r>
          </a:p>
        </p:txBody>
      </p:sp>
      <p:sp>
        <p:nvSpPr>
          <p:cNvPr id="40" name="Obdélník 39"/>
          <p:cNvSpPr/>
          <p:nvPr/>
        </p:nvSpPr>
        <p:spPr>
          <a:xfrm>
            <a:off x="2798700" y="2878509"/>
            <a:ext cx="623624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2400" b="1" dirty="0"/>
              <a:t>Stejnou vzdálenost nazýváme </a:t>
            </a:r>
            <a:r>
              <a:rPr lang="cs-CZ" altLang="cs-CZ" sz="2400" b="1" dirty="0">
                <a:solidFill>
                  <a:srgbClr val="FF0000"/>
                </a:solidFill>
              </a:rPr>
              <a:t>poloměr </a:t>
            </a:r>
            <a:r>
              <a:rPr lang="cs-CZ" altLang="cs-CZ" sz="2400" b="1" dirty="0"/>
              <a:t>a označujeme </a:t>
            </a:r>
            <a:r>
              <a:rPr lang="cs-CZ" altLang="cs-CZ" sz="2400" b="1" i="1" dirty="0">
                <a:solidFill>
                  <a:srgbClr val="FF0000"/>
                </a:solidFill>
              </a:rPr>
              <a:t>r</a:t>
            </a:r>
            <a:r>
              <a:rPr lang="cs-CZ" altLang="cs-CZ" sz="2400" b="1" dirty="0"/>
              <a:t>.</a:t>
            </a:r>
          </a:p>
        </p:txBody>
      </p:sp>
      <p:sp>
        <p:nvSpPr>
          <p:cNvPr id="41" name="Obdélník 40"/>
          <p:cNvSpPr/>
          <p:nvPr/>
        </p:nvSpPr>
        <p:spPr>
          <a:xfrm>
            <a:off x="2784958" y="3812847"/>
            <a:ext cx="609222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2400" b="1" dirty="0">
                <a:latin typeface="+mj-lt"/>
              </a:rPr>
              <a:t>Úsečka, která spojuje dva body na kružnici a prochází středem kružnice, se nazývá </a:t>
            </a:r>
            <a:r>
              <a:rPr lang="cs-CZ" altLang="cs-CZ" sz="2400" b="1" dirty="0">
                <a:solidFill>
                  <a:srgbClr val="FF0000"/>
                </a:solidFill>
                <a:latin typeface="+mj-lt"/>
              </a:rPr>
              <a:t>průměr</a:t>
            </a:r>
            <a:r>
              <a:rPr lang="cs-CZ" altLang="cs-CZ" sz="2400" b="1" dirty="0">
                <a:latin typeface="+mj-lt"/>
              </a:rPr>
              <a:t>. Průměr označujeme </a:t>
            </a:r>
            <a:r>
              <a:rPr lang="cs-CZ" altLang="cs-CZ" sz="2400" b="1" i="1" dirty="0">
                <a:solidFill>
                  <a:srgbClr val="FF0000"/>
                </a:solidFill>
                <a:latin typeface="+mj-lt"/>
              </a:rPr>
              <a:t>d</a:t>
            </a:r>
            <a:r>
              <a:rPr lang="cs-CZ" altLang="cs-CZ" sz="2400" b="1" dirty="0">
                <a:latin typeface="+mj-lt"/>
              </a:rPr>
              <a:t>.</a:t>
            </a:r>
          </a:p>
        </p:txBody>
      </p:sp>
      <p:sp>
        <p:nvSpPr>
          <p:cNvPr id="42" name="Obdélník 41"/>
          <p:cNvSpPr/>
          <p:nvPr/>
        </p:nvSpPr>
        <p:spPr>
          <a:xfrm>
            <a:off x="210306" y="5199583"/>
            <a:ext cx="609222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2400" b="1" dirty="0" smtClean="0">
                <a:solidFill>
                  <a:srgbClr val="FF0000"/>
                </a:solidFill>
                <a:latin typeface="+mj-lt"/>
              </a:rPr>
              <a:t>Jaký vztah platí mezi poloměrem a průměrem?</a:t>
            </a:r>
            <a:endParaRPr lang="cs-CZ" altLang="cs-CZ" sz="24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43" name="Rectangle 15"/>
          <p:cNvSpPr>
            <a:spLocks noChangeArrowheads="1"/>
          </p:cNvSpPr>
          <p:nvPr/>
        </p:nvSpPr>
        <p:spPr bwMode="auto">
          <a:xfrm>
            <a:off x="6356234" y="5085184"/>
            <a:ext cx="252095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3200" b="1" dirty="0">
                <a:solidFill>
                  <a:srgbClr val="00B050"/>
                </a:solidFill>
                <a:latin typeface="+mn-lt"/>
                <a:cs typeface="Times New Roman" panose="02020603050405020304" pitchFamily="18" charset="0"/>
              </a:rPr>
              <a:t>d</a:t>
            </a:r>
            <a:r>
              <a:rPr lang="cs-CZ" altLang="cs-CZ" sz="32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cs-CZ" altLang="cs-CZ" sz="3200" b="1" dirty="0">
                <a:latin typeface="+mn-lt"/>
                <a:cs typeface="Times New Roman" panose="02020603050405020304" pitchFamily="18" charset="0"/>
              </a:rPr>
              <a:t>=</a:t>
            </a:r>
            <a:r>
              <a:rPr lang="cs-CZ" altLang="cs-CZ" sz="3200" b="1" dirty="0">
                <a:solidFill>
                  <a:srgbClr val="00CC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cs-CZ" altLang="cs-CZ" sz="3200" b="1" dirty="0">
                <a:latin typeface="+mn-lt"/>
                <a:cs typeface="Times New Roman" panose="02020603050405020304" pitchFamily="18" charset="0"/>
              </a:rPr>
              <a:t>2 </a:t>
            </a:r>
            <a:r>
              <a:rPr lang="cs-CZ" altLang="cs-CZ" sz="3200" b="1" dirty="0" smtClean="0">
                <a:latin typeface="+mn-lt"/>
                <a:cs typeface="Times New Roman" panose="02020603050405020304" pitchFamily="18" charset="0"/>
              </a:rPr>
              <a:t>·</a:t>
            </a:r>
            <a:r>
              <a:rPr lang="cs-CZ" altLang="cs-CZ" sz="3200" b="1" dirty="0" smtClean="0">
                <a:solidFill>
                  <a:schemeClr val="accent2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cs-CZ" altLang="cs-CZ" sz="3200" b="1" dirty="0" smtClean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r</a:t>
            </a:r>
            <a:endParaRPr lang="cs-CZ" altLang="cs-CZ" sz="3200" b="1" dirty="0">
              <a:solidFill>
                <a:srgbClr val="FF000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44" name="Obdélník 43"/>
          <p:cNvSpPr/>
          <p:nvPr/>
        </p:nvSpPr>
        <p:spPr>
          <a:xfrm>
            <a:off x="309545" y="5796870"/>
            <a:ext cx="26325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2400" b="1" dirty="0"/>
              <a:t>Zapisujeme: </a:t>
            </a:r>
            <a:r>
              <a:rPr lang="cs-CZ" altLang="cs-CZ" sz="2400" b="1" i="1" dirty="0"/>
              <a:t>k(S; r).</a:t>
            </a:r>
          </a:p>
        </p:txBody>
      </p:sp>
      <p:sp>
        <p:nvSpPr>
          <p:cNvPr id="45" name="TextovéPole 44"/>
          <p:cNvSpPr txBox="1"/>
          <p:nvPr/>
        </p:nvSpPr>
        <p:spPr>
          <a:xfrm>
            <a:off x="2306152" y="4302119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</a:t>
            </a:r>
            <a:endParaRPr lang="cs-CZ" dirty="0"/>
          </a:p>
        </p:txBody>
      </p:sp>
      <p:sp>
        <p:nvSpPr>
          <p:cNvPr id="46" name="TextovéPole 45"/>
          <p:cNvSpPr txBox="1"/>
          <p:nvPr/>
        </p:nvSpPr>
        <p:spPr>
          <a:xfrm>
            <a:off x="35496" y="313265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47" name="TextovéPole 46"/>
          <p:cNvSpPr txBox="1"/>
          <p:nvPr/>
        </p:nvSpPr>
        <p:spPr>
          <a:xfrm>
            <a:off x="1979712" y="2291151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</a:t>
            </a:r>
            <a:endParaRPr lang="cs-CZ" dirty="0"/>
          </a:p>
        </p:txBody>
      </p:sp>
      <p:cxnSp>
        <p:nvCxnSpPr>
          <p:cNvPr id="49" name="Přímá spojnice 48"/>
          <p:cNvCxnSpPr/>
          <p:nvPr/>
        </p:nvCxnSpPr>
        <p:spPr>
          <a:xfrm>
            <a:off x="179512" y="3607200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Přímá spojnice 53"/>
          <p:cNvCxnSpPr/>
          <p:nvPr/>
        </p:nvCxnSpPr>
        <p:spPr>
          <a:xfrm>
            <a:off x="2450168" y="3599529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nice 54"/>
          <p:cNvCxnSpPr/>
          <p:nvPr/>
        </p:nvCxnSpPr>
        <p:spPr>
          <a:xfrm flipV="1">
            <a:off x="1921122" y="2522908"/>
            <a:ext cx="117179" cy="2280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4642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500"/>
                            </p:stCondLst>
                            <p:childTnLst>
                              <p:par>
                                <p:cTn id="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0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33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6" grpId="0"/>
      <p:bldP spid="4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ál 55"/>
          <p:cNvSpPr/>
          <p:nvPr/>
        </p:nvSpPr>
        <p:spPr>
          <a:xfrm>
            <a:off x="727122" y="2420888"/>
            <a:ext cx="2232248" cy="2232248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cxnSp>
        <p:nvCxnSpPr>
          <p:cNvPr id="57" name="Přímá spojnice 56"/>
          <p:cNvCxnSpPr>
            <a:stCxn id="56" idx="2"/>
            <a:endCxn id="56" idx="6"/>
          </p:cNvCxnSpPr>
          <p:nvPr/>
        </p:nvCxnSpPr>
        <p:spPr>
          <a:xfrm>
            <a:off x="727122" y="3537012"/>
            <a:ext cx="2232248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ovéPole 57"/>
          <p:cNvSpPr txBox="1"/>
          <p:nvPr/>
        </p:nvSpPr>
        <p:spPr>
          <a:xfrm>
            <a:off x="2915816" y="382039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</a:t>
            </a:r>
            <a:endParaRPr lang="cs-CZ" dirty="0"/>
          </a:p>
        </p:txBody>
      </p:sp>
      <p:grpSp>
        <p:nvGrpSpPr>
          <p:cNvPr id="59" name="Skupina 58"/>
          <p:cNvGrpSpPr/>
          <p:nvPr/>
        </p:nvGrpSpPr>
        <p:grpSpPr>
          <a:xfrm rot="20000751">
            <a:off x="1752326" y="3413321"/>
            <a:ext cx="216024" cy="256674"/>
            <a:chOff x="4614730" y="2348880"/>
            <a:chExt cx="216024" cy="256674"/>
          </a:xfrm>
        </p:grpSpPr>
        <p:cxnSp>
          <p:nvCxnSpPr>
            <p:cNvPr id="60" name="Přímá spojnice 59"/>
            <p:cNvCxnSpPr/>
            <p:nvPr/>
          </p:nvCxnSpPr>
          <p:spPr>
            <a:xfrm>
              <a:off x="4716016" y="2348880"/>
              <a:ext cx="0" cy="25667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Přímá spojnice 60"/>
            <p:cNvCxnSpPr/>
            <p:nvPr/>
          </p:nvCxnSpPr>
          <p:spPr>
            <a:xfrm>
              <a:off x="4614730" y="2477217"/>
              <a:ext cx="21602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" name="TextovéPole 61"/>
          <p:cNvSpPr txBox="1"/>
          <p:nvPr/>
        </p:nvSpPr>
        <p:spPr>
          <a:xfrm>
            <a:off x="1969924" y="32036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</a:t>
            </a:r>
            <a:endParaRPr lang="cs-CZ" dirty="0"/>
          </a:p>
        </p:txBody>
      </p:sp>
      <p:cxnSp>
        <p:nvCxnSpPr>
          <p:cNvPr id="63" name="Přímá spojnice 62"/>
          <p:cNvCxnSpPr/>
          <p:nvPr/>
        </p:nvCxnSpPr>
        <p:spPr>
          <a:xfrm flipH="1">
            <a:off x="1834577" y="2560258"/>
            <a:ext cx="541633" cy="97675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ovéPole 63"/>
          <p:cNvSpPr txBox="1"/>
          <p:nvPr/>
        </p:nvSpPr>
        <p:spPr>
          <a:xfrm>
            <a:off x="1911900" y="2658765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r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65" name="TextovéPole 64"/>
          <p:cNvSpPr txBox="1"/>
          <p:nvPr/>
        </p:nvSpPr>
        <p:spPr>
          <a:xfrm>
            <a:off x="2249744" y="3493203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d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6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i="1" dirty="0" smtClean="0">
                <a:solidFill>
                  <a:srgbClr val="FF0000"/>
                </a:solidFill>
              </a:rPr>
              <a:t>Délka kružnice a obvod kruhu</a:t>
            </a:r>
            <a:endParaRPr lang="cs-CZ" i="1" dirty="0">
              <a:solidFill>
                <a:srgbClr val="FF0000"/>
              </a:solidFill>
            </a:endParaRPr>
          </a:p>
        </p:txBody>
      </p:sp>
      <p:sp>
        <p:nvSpPr>
          <p:cNvPr id="67" name="TextovéPole 66"/>
          <p:cNvSpPr txBox="1"/>
          <p:nvPr/>
        </p:nvSpPr>
        <p:spPr>
          <a:xfrm>
            <a:off x="167421" y="1383159"/>
            <a:ext cx="23217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Zopakování kruh:</a:t>
            </a:r>
            <a:endParaRPr lang="cs-CZ" sz="2400" dirty="0"/>
          </a:p>
        </p:txBody>
      </p:sp>
      <p:sp>
        <p:nvSpPr>
          <p:cNvPr id="6" name="Obdélník 5"/>
          <p:cNvSpPr/>
          <p:nvPr/>
        </p:nvSpPr>
        <p:spPr>
          <a:xfrm>
            <a:off x="3187342" y="1220559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cs-CZ" altLang="cs-CZ" sz="2400" b="1" dirty="0"/>
              <a:t>Množina všech bodů roviny, jejichž vzdálenost od bodu S je menší než r nebo se rovná r, se nazývá </a:t>
            </a:r>
            <a:r>
              <a:rPr lang="cs-CZ" altLang="cs-CZ" sz="2400" b="1" dirty="0">
                <a:solidFill>
                  <a:srgbClr val="FF0000"/>
                </a:solidFill>
              </a:rPr>
              <a:t>kruh</a:t>
            </a:r>
            <a:r>
              <a:rPr lang="cs-CZ" altLang="cs-CZ" sz="2400" b="1" dirty="0">
                <a:solidFill>
                  <a:srgbClr val="284C6A"/>
                </a:solidFill>
              </a:rPr>
              <a:t>.</a:t>
            </a:r>
          </a:p>
        </p:txBody>
      </p:sp>
      <p:sp>
        <p:nvSpPr>
          <p:cNvPr id="69" name="TextovéPole 68"/>
          <p:cNvSpPr txBox="1"/>
          <p:nvPr/>
        </p:nvSpPr>
        <p:spPr>
          <a:xfrm>
            <a:off x="3062565" y="335234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B</a:t>
            </a:r>
          </a:p>
        </p:txBody>
      </p:sp>
      <p:sp>
        <p:nvSpPr>
          <p:cNvPr id="70" name="TextovéPole 69"/>
          <p:cNvSpPr txBox="1"/>
          <p:nvPr/>
        </p:nvSpPr>
        <p:spPr>
          <a:xfrm>
            <a:off x="313184" y="331233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71" name="TextovéPole 70"/>
          <p:cNvSpPr txBox="1"/>
          <p:nvPr/>
        </p:nvSpPr>
        <p:spPr>
          <a:xfrm>
            <a:off x="1184268" y="294300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E</a:t>
            </a:r>
            <a:endParaRPr lang="cs-CZ" dirty="0"/>
          </a:p>
        </p:txBody>
      </p:sp>
      <p:sp>
        <p:nvSpPr>
          <p:cNvPr id="72" name="TextovéPole 71"/>
          <p:cNvSpPr txBox="1"/>
          <p:nvPr/>
        </p:nvSpPr>
        <p:spPr>
          <a:xfrm>
            <a:off x="1259632" y="39330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</a:t>
            </a:r>
            <a:endParaRPr lang="cs-CZ" dirty="0"/>
          </a:p>
        </p:txBody>
      </p:sp>
      <p:sp>
        <p:nvSpPr>
          <p:cNvPr id="73" name="TextovéPole 72"/>
          <p:cNvSpPr txBox="1"/>
          <p:nvPr/>
        </p:nvSpPr>
        <p:spPr>
          <a:xfrm>
            <a:off x="2414232" y="224613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</a:t>
            </a:r>
            <a:endParaRPr lang="cs-CZ" dirty="0"/>
          </a:p>
        </p:txBody>
      </p:sp>
      <p:grpSp>
        <p:nvGrpSpPr>
          <p:cNvPr id="74" name="Skupina 73"/>
          <p:cNvGrpSpPr/>
          <p:nvPr/>
        </p:nvGrpSpPr>
        <p:grpSpPr>
          <a:xfrm rot="20000751">
            <a:off x="1534636" y="4026983"/>
            <a:ext cx="216024" cy="256674"/>
            <a:chOff x="4614730" y="2348880"/>
            <a:chExt cx="216024" cy="256674"/>
          </a:xfrm>
        </p:grpSpPr>
        <p:cxnSp>
          <p:nvCxnSpPr>
            <p:cNvPr id="75" name="Přímá spojnice 74"/>
            <p:cNvCxnSpPr/>
            <p:nvPr/>
          </p:nvCxnSpPr>
          <p:spPr>
            <a:xfrm>
              <a:off x="4716016" y="2348880"/>
              <a:ext cx="0" cy="25667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Přímá spojnice 75"/>
            <p:cNvCxnSpPr/>
            <p:nvPr/>
          </p:nvCxnSpPr>
          <p:spPr>
            <a:xfrm>
              <a:off x="4614730" y="2477217"/>
              <a:ext cx="21602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7" name="Skupina 76"/>
          <p:cNvGrpSpPr/>
          <p:nvPr/>
        </p:nvGrpSpPr>
        <p:grpSpPr>
          <a:xfrm rot="20000751">
            <a:off x="1354198" y="2744250"/>
            <a:ext cx="216024" cy="256674"/>
            <a:chOff x="4614730" y="2348880"/>
            <a:chExt cx="216024" cy="256674"/>
          </a:xfrm>
        </p:grpSpPr>
        <p:cxnSp>
          <p:nvCxnSpPr>
            <p:cNvPr id="78" name="Přímá spojnice 77"/>
            <p:cNvCxnSpPr/>
            <p:nvPr/>
          </p:nvCxnSpPr>
          <p:spPr>
            <a:xfrm>
              <a:off x="4716016" y="2348880"/>
              <a:ext cx="0" cy="25667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Přímá spojnice 78"/>
            <p:cNvCxnSpPr/>
            <p:nvPr/>
          </p:nvCxnSpPr>
          <p:spPr>
            <a:xfrm>
              <a:off x="4614730" y="2477217"/>
              <a:ext cx="21602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8" name="Přímá spojnice 17"/>
          <p:cNvCxnSpPr/>
          <p:nvPr/>
        </p:nvCxnSpPr>
        <p:spPr>
          <a:xfrm>
            <a:off x="1456199" y="2843431"/>
            <a:ext cx="378378" cy="6935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 flipV="1">
            <a:off x="1636637" y="3537012"/>
            <a:ext cx="217690" cy="6213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Obdélník 79"/>
          <p:cNvSpPr/>
          <p:nvPr/>
        </p:nvSpPr>
        <p:spPr>
          <a:xfrm>
            <a:off x="480464" y="5085184"/>
            <a:ext cx="26325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2400" b="1" dirty="0"/>
              <a:t>Zapisujeme: </a:t>
            </a:r>
            <a:r>
              <a:rPr lang="cs-CZ" altLang="cs-CZ" sz="2400" b="1" i="1" dirty="0" smtClean="0"/>
              <a:t>K(S</a:t>
            </a:r>
            <a:r>
              <a:rPr lang="cs-CZ" altLang="cs-CZ" sz="2400" b="1" i="1" dirty="0"/>
              <a:t>; r).</a:t>
            </a:r>
          </a:p>
        </p:txBody>
      </p:sp>
      <p:sp>
        <p:nvSpPr>
          <p:cNvPr id="22" name="Obdélník 21"/>
          <p:cNvSpPr/>
          <p:nvPr/>
        </p:nvSpPr>
        <p:spPr>
          <a:xfrm>
            <a:off x="3779912" y="3652827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altLang="cs-CZ" sz="2400" b="1" dirty="0" smtClean="0"/>
              <a:t>|</a:t>
            </a:r>
            <a:r>
              <a:rPr lang="cs-CZ" altLang="cs-CZ" sz="2400" b="1" dirty="0"/>
              <a:t>AB</a:t>
            </a:r>
            <a:r>
              <a:rPr lang="en-US" altLang="cs-CZ" sz="2400" b="1" dirty="0"/>
              <a:t>|</a:t>
            </a:r>
            <a:r>
              <a:rPr lang="cs-CZ" altLang="cs-CZ" sz="2400" b="1" dirty="0"/>
              <a:t> =</a:t>
            </a:r>
            <a:r>
              <a:rPr lang="en-US" altLang="cs-CZ" sz="2400" b="1" dirty="0"/>
              <a:t> d </a:t>
            </a:r>
            <a:r>
              <a:rPr lang="cs-CZ" altLang="cs-CZ" sz="2400" b="1" dirty="0"/>
              <a:t>-</a:t>
            </a:r>
            <a:r>
              <a:rPr lang="en-US" altLang="cs-CZ" sz="2400" b="1" dirty="0"/>
              <a:t> </a:t>
            </a:r>
            <a:r>
              <a:rPr lang="en-US" altLang="cs-CZ" sz="2400" b="1" dirty="0" err="1"/>
              <a:t>pr</a:t>
            </a:r>
            <a:r>
              <a:rPr lang="cs-CZ" altLang="cs-CZ" sz="2400" b="1" dirty="0" err="1"/>
              <a:t>ůměr</a:t>
            </a:r>
            <a:r>
              <a:rPr lang="cs-CZ" altLang="cs-CZ" sz="2400" b="1" dirty="0"/>
              <a:t> kruhu; d = </a:t>
            </a:r>
            <a:r>
              <a:rPr lang="cs-CZ" altLang="cs-CZ" sz="2400" b="1" dirty="0" smtClean="0"/>
              <a:t>2.r</a:t>
            </a:r>
          </a:p>
        </p:txBody>
      </p:sp>
      <p:sp>
        <p:nvSpPr>
          <p:cNvPr id="24" name="Obdélník 23"/>
          <p:cNvSpPr/>
          <p:nvPr/>
        </p:nvSpPr>
        <p:spPr>
          <a:xfrm>
            <a:off x="575554" y="5904549"/>
            <a:ext cx="50749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altLang="cs-CZ" sz="2400" b="1" dirty="0"/>
              <a:t>Kružnice k(S, r) ohraničuje kruh K(S, r).</a:t>
            </a:r>
          </a:p>
        </p:txBody>
      </p:sp>
      <p:sp>
        <p:nvSpPr>
          <p:cNvPr id="26" name="Obdélník 25"/>
          <p:cNvSpPr/>
          <p:nvPr/>
        </p:nvSpPr>
        <p:spPr>
          <a:xfrm>
            <a:off x="3162488" y="5086659"/>
            <a:ext cx="56067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altLang="cs-CZ" sz="2400" b="1" dirty="0" smtClean="0"/>
              <a:t>Kruh K se středem v bodě S a poloměrem r</a:t>
            </a:r>
            <a:endParaRPr lang="cs-CZ" altLang="cs-CZ" sz="2400" b="1" dirty="0"/>
          </a:p>
        </p:txBody>
      </p:sp>
      <p:sp>
        <p:nvSpPr>
          <p:cNvPr id="29" name="Obdélník 28"/>
          <p:cNvSpPr/>
          <p:nvPr/>
        </p:nvSpPr>
        <p:spPr>
          <a:xfrm>
            <a:off x="3923928" y="4302388"/>
            <a:ext cx="3518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cs-CZ" altLang="cs-CZ" sz="2400" b="1" dirty="0"/>
              <a:t>E, D – vnitřní body kruhu</a:t>
            </a:r>
          </a:p>
        </p:txBody>
      </p:sp>
      <p:sp>
        <p:nvSpPr>
          <p:cNvPr id="30" name="Obdélník 29"/>
          <p:cNvSpPr/>
          <p:nvPr/>
        </p:nvSpPr>
        <p:spPr>
          <a:xfrm>
            <a:off x="3949296" y="2512435"/>
            <a:ext cx="20372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altLang="cs-CZ" sz="2400" b="1" dirty="0"/>
              <a:t>S - střed kruhu</a:t>
            </a:r>
          </a:p>
        </p:txBody>
      </p:sp>
      <p:sp>
        <p:nvSpPr>
          <p:cNvPr id="81" name="Obdélník 80"/>
          <p:cNvSpPr/>
          <p:nvPr/>
        </p:nvSpPr>
        <p:spPr>
          <a:xfrm>
            <a:off x="3679851" y="3121513"/>
            <a:ext cx="30523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cs-CZ" altLang="cs-CZ" sz="2400" b="1" dirty="0"/>
              <a:t>r - poloměr kruhu</a:t>
            </a:r>
          </a:p>
        </p:txBody>
      </p:sp>
      <p:cxnSp>
        <p:nvCxnSpPr>
          <p:cNvPr id="83" name="Přímá spojnice 82"/>
          <p:cNvCxnSpPr/>
          <p:nvPr/>
        </p:nvCxnSpPr>
        <p:spPr>
          <a:xfrm flipV="1">
            <a:off x="2317620" y="2446254"/>
            <a:ext cx="117179" cy="2280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Přímá spojnice 83"/>
          <p:cNvCxnSpPr/>
          <p:nvPr/>
        </p:nvCxnSpPr>
        <p:spPr>
          <a:xfrm flipV="1">
            <a:off x="601216" y="3526504"/>
            <a:ext cx="303068" cy="105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Přímá spojnice 86"/>
          <p:cNvCxnSpPr>
            <a:endCxn id="69" idx="1"/>
          </p:cNvCxnSpPr>
          <p:nvPr/>
        </p:nvCxnSpPr>
        <p:spPr>
          <a:xfrm flipV="1">
            <a:off x="2820136" y="3537012"/>
            <a:ext cx="242429" cy="76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3293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5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0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500"/>
                            </p:stCondLst>
                            <p:childTnLst>
                              <p:par>
                                <p:cTn id="7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00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500"/>
                            </p:stCondLst>
                            <p:childTnLst>
                              <p:par>
                                <p:cTn id="8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3000"/>
                            </p:stCondLst>
                            <p:childTnLst>
                              <p:par>
                                <p:cTn id="8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  <p:bldP spid="65" grpId="0"/>
      <p:bldP spid="69" grpId="0"/>
      <p:bldP spid="70" grpId="0"/>
      <p:bldP spid="71" grpId="0"/>
      <p:bldP spid="72" grpId="0"/>
      <p:bldP spid="73" grpId="0"/>
      <p:bldP spid="80" grpId="0"/>
      <p:bldP spid="22" grpId="0"/>
      <p:bldP spid="24" grpId="0"/>
      <p:bldP spid="26" grpId="0"/>
      <p:bldP spid="29" grpId="0"/>
      <p:bldP spid="30" grpId="0"/>
      <p:bldP spid="8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 noGrp="1"/>
          </p:cNvSpPr>
          <p:nvPr>
            <p:ph type="title"/>
          </p:nvPr>
        </p:nvSpPr>
        <p:spPr>
          <a:xfrm>
            <a:off x="36587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i="1" dirty="0" smtClean="0">
                <a:solidFill>
                  <a:srgbClr val="7030A0"/>
                </a:solidFill>
              </a:rPr>
              <a:t>Číslo </a:t>
            </a:r>
            <a:r>
              <a:rPr lang="el-GR" i="1" dirty="0" smtClean="0">
                <a:solidFill>
                  <a:srgbClr val="7030A0"/>
                </a:solidFill>
              </a:rPr>
              <a:t>π</a:t>
            </a:r>
            <a:endParaRPr lang="cs-CZ" i="1" dirty="0">
              <a:solidFill>
                <a:srgbClr val="7030A0"/>
              </a:solidFill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467544" y="476672"/>
            <a:ext cx="12961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2400" b="1" dirty="0" smtClean="0">
                <a:solidFill>
                  <a:srgbClr val="FF0000"/>
                </a:solidFill>
              </a:rPr>
              <a:t>Úkol: </a:t>
            </a:r>
            <a:endParaRPr lang="cs-CZ" sz="2400" b="1" dirty="0">
              <a:solidFill>
                <a:srgbClr val="284C6A"/>
              </a:solidFill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479386" y="836712"/>
            <a:ext cx="747699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altLang="cs-CZ" sz="2400" b="1" dirty="0" smtClean="0">
                <a:solidFill>
                  <a:srgbClr val="284C6A"/>
                </a:solidFill>
              </a:rPr>
              <a:t>1) Vyber různě velké kruhové předměty (krabička od sýru, konzerva, …  </a:t>
            </a:r>
            <a:endParaRPr lang="cs-CZ" sz="2400" b="1" dirty="0">
              <a:solidFill>
                <a:srgbClr val="284C6A"/>
              </a:solidFill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467544" y="1556792"/>
            <a:ext cx="74769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altLang="cs-CZ" sz="2400" b="1" dirty="0" smtClean="0">
                <a:solidFill>
                  <a:srgbClr val="284C6A"/>
                </a:solidFill>
              </a:rPr>
              <a:t>2) Změř průměr předmětů a výsledky </a:t>
            </a:r>
            <a:r>
              <a:rPr lang="cs-CZ" altLang="cs-CZ" sz="2400" b="1" dirty="0">
                <a:solidFill>
                  <a:srgbClr val="284C6A"/>
                </a:solidFill>
              </a:rPr>
              <a:t>zapiš do tabulky</a:t>
            </a:r>
            <a:r>
              <a:rPr lang="cs-CZ" altLang="cs-CZ" sz="2400" b="1" dirty="0" smtClean="0">
                <a:solidFill>
                  <a:srgbClr val="284C6A"/>
                </a:solidFill>
              </a:rPr>
              <a:t> </a:t>
            </a:r>
            <a:endParaRPr lang="cs-CZ" sz="2400" b="1" dirty="0">
              <a:solidFill>
                <a:srgbClr val="284C6A"/>
              </a:solidFill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467544" y="1916832"/>
            <a:ext cx="747699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altLang="cs-CZ" sz="2400" b="1" dirty="0" smtClean="0">
                <a:solidFill>
                  <a:srgbClr val="284C6A"/>
                </a:solidFill>
              </a:rPr>
              <a:t>3) Pomocí provázku, pravítka, krejčovského metru, změř obvod předmětu a výsledky </a:t>
            </a:r>
            <a:r>
              <a:rPr lang="cs-CZ" altLang="cs-CZ" sz="2400" b="1" dirty="0">
                <a:solidFill>
                  <a:srgbClr val="284C6A"/>
                </a:solidFill>
              </a:rPr>
              <a:t>zapiš do tabulky</a:t>
            </a:r>
            <a:endParaRPr lang="cs-CZ" sz="2400" b="1" dirty="0">
              <a:solidFill>
                <a:srgbClr val="284C6A"/>
              </a:solidFill>
            </a:endParaRPr>
          </a:p>
        </p:txBody>
      </p:sp>
      <p:sp>
        <p:nvSpPr>
          <p:cNvPr id="20" name="Obdélník 19"/>
          <p:cNvSpPr/>
          <p:nvPr/>
        </p:nvSpPr>
        <p:spPr>
          <a:xfrm>
            <a:off x="502698" y="2731976"/>
            <a:ext cx="50405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altLang="cs-CZ" sz="2400" b="1" dirty="0" smtClean="0">
                <a:solidFill>
                  <a:srgbClr val="284C6A"/>
                </a:solidFill>
              </a:rPr>
              <a:t>4) Vypočítej podíl obvod : průměru </a:t>
            </a:r>
            <a:endParaRPr lang="cs-CZ" sz="2400" b="1" dirty="0">
              <a:solidFill>
                <a:srgbClr val="284C6A"/>
              </a:solidFill>
            </a:endParaRPr>
          </a:p>
        </p:txBody>
      </p:sp>
      <p:sp>
        <p:nvSpPr>
          <p:cNvPr id="21" name="Obdélník 20"/>
          <p:cNvSpPr/>
          <p:nvPr/>
        </p:nvSpPr>
        <p:spPr>
          <a:xfrm>
            <a:off x="464422" y="3140968"/>
            <a:ext cx="26875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altLang="cs-CZ" sz="2400" b="1" dirty="0" smtClean="0">
                <a:solidFill>
                  <a:srgbClr val="FF0000"/>
                </a:solidFill>
              </a:rPr>
              <a:t>Co jsme zjistily?</a:t>
            </a:r>
            <a:endParaRPr lang="cs-CZ" sz="2400" b="1" dirty="0">
              <a:solidFill>
                <a:srgbClr val="FF0000"/>
              </a:solidFill>
            </a:endParaRPr>
          </a:p>
        </p:txBody>
      </p:sp>
      <p:graphicFrame>
        <p:nvGraphicFramePr>
          <p:cNvPr id="23" name="Tabulka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7623605"/>
              </p:ext>
            </p:extLst>
          </p:nvPr>
        </p:nvGraphicFramePr>
        <p:xfrm>
          <a:off x="1187624" y="3933056"/>
          <a:ext cx="6617156" cy="21234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288564"/>
                <a:gridCol w="1759436"/>
                <a:gridCol w="1768956"/>
                <a:gridCol w="1800200"/>
              </a:tblGrid>
              <a:tr h="136024">
                <a:tc>
                  <a:txBody>
                    <a:bodyPr/>
                    <a:lstStyle/>
                    <a:p>
                      <a:r>
                        <a:rPr lang="cs-CZ" dirty="0" smtClean="0"/>
                        <a:t>Měřený</a:t>
                      </a:r>
                      <a:r>
                        <a:rPr lang="cs-CZ" baseline="0" dirty="0" smtClean="0"/>
                        <a:t> předmět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Průměr kružnice  d (cm)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Délka  kružnice o (cm)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Poměr </a:t>
                      </a:r>
                    </a:p>
                    <a:p>
                      <a:r>
                        <a:rPr lang="cs-CZ" dirty="0" smtClean="0"/>
                        <a:t>Obvod : průměr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sklenice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krabička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konzerva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válec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6619538"/>
              </p:ext>
            </p:extLst>
          </p:nvPr>
        </p:nvGraphicFramePr>
        <p:xfrm>
          <a:off x="1195204" y="3933056"/>
          <a:ext cx="6617156" cy="21234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288564"/>
                <a:gridCol w="1759436"/>
                <a:gridCol w="1768956"/>
                <a:gridCol w="1800200"/>
              </a:tblGrid>
              <a:tr h="511908">
                <a:tc>
                  <a:txBody>
                    <a:bodyPr/>
                    <a:lstStyle/>
                    <a:p>
                      <a:r>
                        <a:rPr lang="cs-CZ" dirty="0" smtClean="0"/>
                        <a:t>Měřený</a:t>
                      </a:r>
                      <a:r>
                        <a:rPr lang="cs-CZ" baseline="0" dirty="0" smtClean="0"/>
                        <a:t> předmět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Průměr kružnice  d (cm)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Délka  kružnice o (cm)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Poměr </a:t>
                      </a:r>
                    </a:p>
                    <a:p>
                      <a:r>
                        <a:rPr lang="cs-CZ" dirty="0" smtClean="0"/>
                        <a:t>Obvod : průměr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sklenice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22,1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krabička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16,1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konzerva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8,2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válec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22,2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Obdélník 9"/>
          <p:cNvSpPr/>
          <p:nvPr/>
        </p:nvSpPr>
        <p:spPr>
          <a:xfrm>
            <a:off x="6086138" y="4591932"/>
            <a:ext cx="14574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3,1571 = 3,16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6139037" y="4962709"/>
            <a:ext cx="14574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3,1055 = 3,11</a:t>
            </a:r>
            <a:endParaRPr lang="cs-CZ" dirty="0"/>
          </a:p>
        </p:txBody>
      </p:sp>
      <p:sp>
        <p:nvSpPr>
          <p:cNvPr id="12" name="Obdélník 11"/>
          <p:cNvSpPr/>
          <p:nvPr/>
        </p:nvSpPr>
        <p:spPr>
          <a:xfrm>
            <a:off x="6156176" y="5293588"/>
            <a:ext cx="14574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3,1707 = 3,17</a:t>
            </a:r>
            <a:endParaRPr lang="cs-CZ" dirty="0"/>
          </a:p>
        </p:txBody>
      </p:sp>
      <p:sp>
        <p:nvSpPr>
          <p:cNvPr id="13" name="Obdélník 12"/>
          <p:cNvSpPr/>
          <p:nvPr/>
        </p:nvSpPr>
        <p:spPr>
          <a:xfrm>
            <a:off x="6156176" y="5703868"/>
            <a:ext cx="14574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3,1531 = 3,15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9171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10" grpId="0"/>
      <p:bldP spid="11" grpId="0"/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 noGrp="1"/>
          </p:cNvSpPr>
          <p:nvPr>
            <p:ph type="title"/>
          </p:nvPr>
        </p:nvSpPr>
        <p:spPr>
          <a:xfrm>
            <a:off x="395536" y="-3081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i="1" dirty="0" smtClean="0">
                <a:solidFill>
                  <a:srgbClr val="7030A0"/>
                </a:solidFill>
              </a:rPr>
              <a:t>Číslo </a:t>
            </a:r>
            <a:r>
              <a:rPr lang="el-GR" i="1" dirty="0" smtClean="0">
                <a:solidFill>
                  <a:srgbClr val="7030A0"/>
                </a:solidFill>
              </a:rPr>
              <a:t>π</a:t>
            </a:r>
            <a:endParaRPr lang="cs-CZ" i="1" dirty="0">
              <a:solidFill>
                <a:srgbClr val="7030A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Obdélník 5"/>
              <p:cNvSpPr/>
              <p:nvPr/>
            </p:nvSpPr>
            <p:spPr>
              <a:xfrm>
                <a:off x="441142" y="2925659"/>
                <a:ext cx="5282986" cy="64735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cs-CZ" altLang="cs-CZ" sz="2400" b="1" dirty="0" smtClean="0">
                    <a:solidFill>
                      <a:srgbClr val="284C6A"/>
                    </a:solidFill>
                  </a:rPr>
                  <a:t>Což je číslo   </a:t>
                </a:r>
                <a:r>
                  <a:rPr lang="el-GR" altLang="cs-CZ" sz="2400" b="1" dirty="0" smtClean="0">
                    <a:solidFill>
                      <a:srgbClr val="FF0000"/>
                    </a:solidFill>
                  </a:rPr>
                  <a:t>π</a:t>
                </a:r>
                <a:r>
                  <a:rPr lang="cs-CZ" altLang="cs-CZ" sz="2400" b="1" dirty="0" smtClean="0">
                    <a:solidFill>
                      <a:srgbClr val="FF0000"/>
                    </a:solidFill>
                  </a:rPr>
                  <a:t> = 3,14;   </a:t>
                </a:r>
                <a:r>
                  <a:rPr lang="el-GR" altLang="cs-CZ" sz="2400" b="1" dirty="0" smtClean="0">
                    <a:solidFill>
                      <a:srgbClr val="FF0000"/>
                    </a:solidFill>
                  </a:rPr>
                  <a:t>π</a:t>
                </a:r>
                <a:r>
                  <a:rPr lang="cs-CZ" altLang="cs-CZ" sz="2400" b="1" dirty="0" smtClean="0">
                    <a:solidFill>
                      <a:srgbClr val="FF0000"/>
                    </a:solidFill>
                  </a:rPr>
                  <a:t>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24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altLang="cs-CZ" sz="24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𝟐𝟐</m:t>
                        </m:r>
                      </m:num>
                      <m:den>
                        <m:r>
                          <a:rPr lang="cs-CZ" altLang="cs-CZ" sz="24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𝟕</m:t>
                        </m:r>
                      </m:den>
                    </m:f>
                  </m:oMath>
                </a14:m>
                <a:r>
                  <a:rPr lang="cs-CZ" altLang="cs-CZ" sz="2400" b="1" dirty="0" smtClean="0">
                    <a:solidFill>
                      <a:srgbClr val="284C6A"/>
                    </a:solidFill>
                  </a:rPr>
                  <a:t>.</a:t>
                </a:r>
                <a:endParaRPr lang="cs-CZ" sz="2400" dirty="0"/>
              </a:p>
            </p:txBody>
          </p:sp>
        </mc:Choice>
        <mc:Fallback xmlns="">
          <p:sp>
            <p:nvSpPr>
              <p:cNvPr id="6" name="Obdélní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142" y="2925659"/>
                <a:ext cx="5282986" cy="647357"/>
              </a:xfrm>
              <a:prstGeom prst="rect">
                <a:avLst/>
              </a:prstGeom>
              <a:blipFill rotWithShape="1">
                <a:blip r:embed="rId2"/>
                <a:stretch>
                  <a:fillRect l="-1730" b="-566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Obdélník 6"/>
          <p:cNvSpPr/>
          <p:nvPr/>
        </p:nvSpPr>
        <p:spPr>
          <a:xfrm>
            <a:off x="362082" y="3645024"/>
            <a:ext cx="813690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2400" b="1" dirty="0">
                <a:solidFill>
                  <a:srgbClr val="FF0000"/>
                </a:solidFill>
              </a:rPr>
              <a:t>Ludolfovo číslo (označujeme: </a:t>
            </a:r>
            <a:r>
              <a:rPr lang="cs-CZ" altLang="cs-CZ" sz="2400" b="1" dirty="0">
                <a:solidFill>
                  <a:srgbClr val="FF0000"/>
                </a:solidFill>
                <a:sym typeface="Symbol" pitchFamily="18" charset="2"/>
              </a:rPr>
              <a:t> </a:t>
            </a:r>
            <a:r>
              <a:rPr lang="cs-CZ" altLang="cs-CZ" sz="2400" b="1" dirty="0">
                <a:solidFill>
                  <a:srgbClr val="FF0000"/>
                </a:solidFill>
              </a:rPr>
              <a:t>čteme: „pí“) </a:t>
            </a:r>
            <a:r>
              <a:rPr lang="cs-CZ" altLang="cs-CZ" sz="2400" b="1" dirty="0">
                <a:solidFill>
                  <a:srgbClr val="284C6A"/>
                </a:solidFill>
              </a:rPr>
              <a:t>, se při výpočtech vyskytuje ve vzorcích a jehož desetinný rozvoj je neukončený a neperiodický. Holandský matematik </a:t>
            </a:r>
            <a:r>
              <a:rPr lang="cs-CZ" altLang="cs-CZ" sz="2400" b="1" dirty="0" err="1">
                <a:solidFill>
                  <a:srgbClr val="284C6A"/>
                </a:solidFill>
              </a:rPr>
              <a:t>Ludolph</a:t>
            </a:r>
            <a:r>
              <a:rPr lang="cs-CZ" altLang="cs-CZ" sz="2400" b="1" dirty="0">
                <a:solidFill>
                  <a:srgbClr val="284C6A"/>
                </a:solidFill>
              </a:rPr>
              <a:t> van </a:t>
            </a:r>
            <a:r>
              <a:rPr lang="cs-CZ" altLang="cs-CZ" sz="2400" b="1" dirty="0" err="1">
                <a:solidFill>
                  <a:srgbClr val="284C6A"/>
                </a:solidFill>
              </a:rPr>
              <a:t>Ceulen</a:t>
            </a:r>
            <a:r>
              <a:rPr lang="cs-CZ" altLang="cs-CZ" sz="2400" b="1" dirty="0">
                <a:solidFill>
                  <a:srgbClr val="284C6A"/>
                </a:solidFill>
              </a:rPr>
              <a:t> (1540 − 1610) pomocí této metody spočítal </a:t>
            </a:r>
            <a:r>
              <a:rPr lang="cs-CZ" altLang="cs-CZ" sz="2400" b="1" dirty="0">
                <a:solidFill>
                  <a:srgbClr val="284C6A"/>
                </a:solidFill>
                <a:sym typeface="Symbol" pitchFamily="18" charset="2"/>
              </a:rPr>
              <a:t></a:t>
            </a:r>
            <a:r>
              <a:rPr lang="cs-CZ" altLang="cs-CZ" sz="2400" b="1" dirty="0">
                <a:solidFill>
                  <a:srgbClr val="284C6A"/>
                </a:solidFill>
              </a:rPr>
              <a:t> na 35 desetinných míst.</a:t>
            </a:r>
            <a:endParaRPr lang="cs-CZ" sz="2400" b="1" dirty="0">
              <a:solidFill>
                <a:srgbClr val="284C6A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374319" y="5286692"/>
            <a:ext cx="84149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2400" b="1" dirty="0">
                <a:solidFill>
                  <a:srgbClr val="FF0000"/>
                </a:solidFill>
              </a:rPr>
              <a:t>Egypťané</a:t>
            </a:r>
            <a:r>
              <a:rPr lang="cs-CZ" altLang="cs-CZ" sz="2400" b="1" dirty="0">
                <a:solidFill>
                  <a:srgbClr val="284C6A"/>
                </a:solidFill>
              </a:rPr>
              <a:t> udávali hodnotu </a:t>
            </a:r>
            <a:r>
              <a:rPr lang="cs-CZ" altLang="cs-CZ" sz="2400" b="1" dirty="0">
                <a:solidFill>
                  <a:srgbClr val="284C6A"/>
                </a:solidFill>
                <a:sym typeface="Symbol" pitchFamily="18" charset="2"/>
              </a:rPr>
              <a:t> </a:t>
            </a:r>
            <a:r>
              <a:rPr lang="cs-CZ" altLang="cs-CZ" sz="2400" b="1" dirty="0">
                <a:solidFill>
                  <a:srgbClr val="284C6A"/>
                </a:solidFill>
              </a:rPr>
              <a:t>(čti „pí“) 3,1605</a:t>
            </a:r>
            <a:endParaRPr lang="cs-CZ" sz="2400" b="1" dirty="0">
              <a:solidFill>
                <a:srgbClr val="284C6A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395536" y="5877272"/>
            <a:ext cx="84249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2400" b="1" dirty="0">
                <a:solidFill>
                  <a:srgbClr val="FF0000"/>
                </a:solidFill>
              </a:rPr>
              <a:t>Archimédes</a:t>
            </a:r>
            <a:r>
              <a:rPr lang="cs-CZ" altLang="cs-CZ" sz="2400" b="1" dirty="0">
                <a:solidFill>
                  <a:srgbClr val="284C6A"/>
                </a:solidFill>
              </a:rPr>
              <a:t> vypočítal tuto hodnotu pomocí mnohoúhelníků vepsaných a opsaných kružnici.</a:t>
            </a:r>
            <a:endParaRPr lang="cs-CZ" sz="2400" b="1" dirty="0">
              <a:solidFill>
                <a:srgbClr val="284C6A"/>
              </a:solidFill>
            </a:endParaRPr>
          </a:p>
        </p:txBody>
      </p:sp>
      <p:sp>
        <p:nvSpPr>
          <p:cNvPr id="14" name="Ovál 13"/>
          <p:cNvSpPr/>
          <p:nvPr/>
        </p:nvSpPr>
        <p:spPr>
          <a:xfrm>
            <a:off x="2411760" y="3113349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0000"/>
              </a:solidFill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366639" y="2237963"/>
            <a:ext cx="823780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π</a:t>
            </a:r>
            <a:r>
              <a:rPr lang="cs-CZ" sz="2400" b="1" dirty="0" smtClean="0">
                <a:solidFill>
                  <a:srgbClr val="FF0000"/>
                </a:solidFill>
              </a:rPr>
              <a:t> – matematická konstanta udávající poměr obvodu kruhu k jeho průměru.</a:t>
            </a:r>
            <a:endParaRPr lang="cs-CZ" sz="2400" dirty="0">
              <a:solidFill>
                <a:srgbClr val="FF0000"/>
              </a:solidFill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395536" y="1811725"/>
            <a:ext cx="74168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altLang="cs-CZ" sz="2400" b="1" dirty="0" smtClean="0">
                <a:solidFill>
                  <a:srgbClr val="284C6A"/>
                </a:solidFill>
              </a:rPr>
              <a:t>Délka kružnice a její průměr jsou přímo úměrné veličiny.</a:t>
            </a:r>
            <a:endParaRPr lang="cs-CZ" sz="2400" b="1" dirty="0">
              <a:solidFill>
                <a:srgbClr val="284C6A"/>
              </a:solidFill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395536" y="980728"/>
            <a:ext cx="79928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2400" b="1" dirty="0">
                <a:solidFill>
                  <a:srgbClr val="284C6A"/>
                </a:solidFill>
              </a:rPr>
              <a:t>podíl </a:t>
            </a:r>
            <a:r>
              <a:rPr lang="cs-CZ" altLang="cs-CZ" sz="2400" b="1" dirty="0" smtClean="0">
                <a:solidFill>
                  <a:srgbClr val="284C6A"/>
                </a:solidFill>
              </a:rPr>
              <a:t>o : d </a:t>
            </a:r>
            <a:r>
              <a:rPr lang="cs-CZ" altLang="cs-CZ" sz="2400" b="1" dirty="0">
                <a:solidFill>
                  <a:srgbClr val="284C6A"/>
                </a:solidFill>
              </a:rPr>
              <a:t>je pro všechny předměty stálý a jeho hodnota </a:t>
            </a:r>
            <a:r>
              <a:rPr lang="cs-CZ" altLang="cs-CZ" sz="2400" b="1" dirty="0" smtClean="0">
                <a:solidFill>
                  <a:srgbClr val="284C6A"/>
                </a:solidFill>
              </a:rPr>
              <a:t>se pohybuje okolo čísel 3,1 až 3,2</a:t>
            </a:r>
            <a:endParaRPr lang="cs-CZ" altLang="cs-CZ" sz="2400" b="1" dirty="0">
              <a:solidFill>
                <a:srgbClr val="284C6A"/>
              </a:solidFill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441142" y="620688"/>
            <a:ext cx="26875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altLang="cs-CZ" sz="2400" b="1" dirty="0" smtClean="0">
                <a:solidFill>
                  <a:srgbClr val="FF0000"/>
                </a:solidFill>
              </a:rPr>
              <a:t>Co jsme zjistily?</a:t>
            </a:r>
            <a:endParaRPr lang="cs-CZ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0425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4" grpId="0" animBg="1"/>
      <p:bldP spid="15" grpId="0"/>
      <p:bldP spid="16" grpId="0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Ovál 41"/>
          <p:cNvSpPr/>
          <p:nvPr/>
        </p:nvSpPr>
        <p:spPr>
          <a:xfrm>
            <a:off x="35496" y="4077072"/>
            <a:ext cx="1800200" cy="1800200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" name="Přímá spojnice 4"/>
          <p:cNvCxnSpPr/>
          <p:nvPr/>
        </p:nvCxnSpPr>
        <p:spPr>
          <a:xfrm>
            <a:off x="467544" y="4041068"/>
            <a:ext cx="8676456" cy="589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>
            <a:off x="971600" y="2060848"/>
            <a:ext cx="0" cy="20162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ál 7"/>
          <p:cNvSpPr/>
          <p:nvPr/>
        </p:nvSpPr>
        <p:spPr>
          <a:xfrm>
            <a:off x="971600" y="2240868"/>
            <a:ext cx="1800200" cy="1800200"/>
          </a:xfrm>
          <a:prstGeom prst="ellipse">
            <a:avLst/>
          </a:prstGeom>
          <a:solidFill>
            <a:srgbClr val="29C0E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cxnSp>
        <p:nvCxnSpPr>
          <p:cNvPr id="9" name="Přímá spojnice 8"/>
          <p:cNvCxnSpPr/>
          <p:nvPr/>
        </p:nvCxnSpPr>
        <p:spPr>
          <a:xfrm>
            <a:off x="2783986" y="2050874"/>
            <a:ext cx="0" cy="20162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ál 9"/>
          <p:cNvSpPr/>
          <p:nvPr/>
        </p:nvSpPr>
        <p:spPr>
          <a:xfrm>
            <a:off x="2805351" y="2246749"/>
            <a:ext cx="1800200" cy="1800200"/>
          </a:xfrm>
          <a:prstGeom prst="ellipse">
            <a:avLst/>
          </a:prstGeom>
          <a:solidFill>
            <a:srgbClr val="29C0E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1" name="Přímá spojnice 10"/>
          <p:cNvCxnSpPr/>
          <p:nvPr/>
        </p:nvCxnSpPr>
        <p:spPr>
          <a:xfrm>
            <a:off x="4614730" y="2057992"/>
            <a:ext cx="0" cy="20162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ál 11"/>
          <p:cNvSpPr/>
          <p:nvPr/>
        </p:nvSpPr>
        <p:spPr>
          <a:xfrm>
            <a:off x="4618370" y="2272196"/>
            <a:ext cx="1800200" cy="1800200"/>
          </a:xfrm>
          <a:prstGeom prst="ellipse">
            <a:avLst/>
          </a:prstGeom>
          <a:solidFill>
            <a:srgbClr val="29C0E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3" name="Přímá spojnice 12"/>
          <p:cNvCxnSpPr/>
          <p:nvPr/>
        </p:nvCxnSpPr>
        <p:spPr>
          <a:xfrm>
            <a:off x="6427116" y="2075084"/>
            <a:ext cx="0" cy="20162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ál 13"/>
          <p:cNvSpPr/>
          <p:nvPr/>
        </p:nvSpPr>
        <p:spPr>
          <a:xfrm>
            <a:off x="6444208" y="2296406"/>
            <a:ext cx="1800200" cy="1800200"/>
          </a:xfrm>
          <a:prstGeom prst="ellipse">
            <a:avLst/>
          </a:prstGeom>
          <a:solidFill>
            <a:srgbClr val="29C0E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7" name="Přímá spojnice 16"/>
          <p:cNvCxnSpPr/>
          <p:nvPr/>
        </p:nvCxnSpPr>
        <p:spPr>
          <a:xfrm>
            <a:off x="974785" y="4064009"/>
            <a:ext cx="5613116" cy="1423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/>
          <p:nvPr/>
        </p:nvCxnSpPr>
        <p:spPr>
          <a:xfrm flipV="1">
            <a:off x="971600" y="2050874"/>
            <a:ext cx="1800200" cy="997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/>
          <p:nvPr/>
        </p:nvCxnSpPr>
        <p:spPr>
          <a:xfrm>
            <a:off x="2792532" y="2075084"/>
            <a:ext cx="1825838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/>
          <p:nvPr/>
        </p:nvCxnSpPr>
        <p:spPr>
          <a:xfrm>
            <a:off x="4618370" y="2075084"/>
            <a:ext cx="1825838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/>
          <p:nvPr/>
        </p:nvCxnSpPr>
        <p:spPr>
          <a:xfrm>
            <a:off x="6444208" y="2075084"/>
            <a:ext cx="18002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>
            <a:off x="8244408" y="2083791"/>
            <a:ext cx="0" cy="20162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se šipkou 31"/>
          <p:cNvCxnSpPr/>
          <p:nvPr/>
        </p:nvCxnSpPr>
        <p:spPr>
          <a:xfrm>
            <a:off x="6579516" y="1412776"/>
            <a:ext cx="8708" cy="2700300"/>
          </a:xfrm>
          <a:prstGeom prst="straightConnector1">
            <a:avLst/>
          </a:prstGeom>
          <a:ln w="381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ovéPole 32"/>
          <p:cNvSpPr txBox="1"/>
          <p:nvPr/>
        </p:nvSpPr>
        <p:spPr>
          <a:xfrm>
            <a:off x="755576" y="1476073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/>
              <a:t>0</a:t>
            </a:r>
            <a:endParaRPr lang="cs-CZ" sz="3200" dirty="0"/>
          </a:p>
        </p:txBody>
      </p:sp>
      <p:sp>
        <p:nvSpPr>
          <p:cNvPr id="34" name="TextovéPole 33"/>
          <p:cNvSpPr txBox="1"/>
          <p:nvPr/>
        </p:nvSpPr>
        <p:spPr>
          <a:xfrm>
            <a:off x="2620957" y="1484784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/>
              <a:t>1</a:t>
            </a:r>
            <a:endParaRPr lang="cs-CZ" sz="3200" dirty="0"/>
          </a:p>
        </p:txBody>
      </p:sp>
      <p:sp>
        <p:nvSpPr>
          <p:cNvPr id="35" name="TextovéPole 34"/>
          <p:cNvSpPr txBox="1"/>
          <p:nvPr/>
        </p:nvSpPr>
        <p:spPr>
          <a:xfrm>
            <a:off x="4441889" y="1484784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/>
              <a:t>2</a:t>
            </a:r>
            <a:endParaRPr lang="cs-CZ" sz="3200" dirty="0"/>
          </a:p>
        </p:txBody>
      </p:sp>
      <p:sp>
        <p:nvSpPr>
          <p:cNvPr id="36" name="TextovéPole 35"/>
          <p:cNvSpPr txBox="1"/>
          <p:nvPr/>
        </p:nvSpPr>
        <p:spPr>
          <a:xfrm>
            <a:off x="6195168" y="1484784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/>
              <a:t>3</a:t>
            </a:r>
            <a:endParaRPr lang="cs-CZ" sz="3200" dirty="0"/>
          </a:p>
        </p:txBody>
      </p:sp>
      <p:sp>
        <p:nvSpPr>
          <p:cNvPr id="37" name="TextovéPole 36"/>
          <p:cNvSpPr txBox="1"/>
          <p:nvPr/>
        </p:nvSpPr>
        <p:spPr>
          <a:xfrm>
            <a:off x="8028384" y="1484784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/>
              <a:t>4</a:t>
            </a:r>
            <a:endParaRPr lang="cs-CZ" sz="3200" dirty="0"/>
          </a:p>
        </p:txBody>
      </p:sp>
      <p:sp>
        <p:nvSpPr>
          <p:cNvPr id="38" name="TextovéPole 37"/>
          <p:cNvSpPr txBox="1"/>
          <p:nvPr/>
        </p:nvSpPr>
        <p:spPr>
          <a:xfrm>
            <a:off x="1148632" y="1677319"/>
            <a:ext cx="903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 = 2r</a:t>
            </a:r>
            <a:endParaRPr lang="cs-CZ" dirty="0"/>
          </a:p>
        </p:txBody>
      </p:sp>
      <p:sp>
        <p:nvSpPr>
          <p:cNvPr id="39" name="TextovéPole 38"/>
          <p:cNvSpPr txBox="1"/>
          <p:nvPr/>
        </p:nvSpPr>
        <p:spPr>
          <a:xfrm>
            <a:off x="3539385" y="1691516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</a:t>
            </a:r>
            <a:endParaRPr lang="cs-CZ" dirty="0"/>
          </a:p>
        </p:txBody>
      </p:sp>
      <p:sp>
        <p:nvSpPr>
          <p:cNvPr id="40" name="TextovéPole 39"/>
          <p:cNvSpPr txBox="1"/>
          <p:nvPr/>
        </p:nvSpPr>
        <p:spPr>
          <a:xfrm>
            <a:off x="5365223" y="1677319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</a:t>
            </a:r>
            <a:endParaRPr lang="cs-CZ" dirty="0"/>
          </a:p>
        </p:txBody>
      </p:sp>
      <p:sp>
        <p:nvSpPr>
          <p:cNvPr id="41" name="TextovéPole 40"/>
          <p:cNvSpPr txBox="1"/>
          <p:nvPr/>
        </p:nvSpPr>
        <p:spPr>
          <a:xfrm>
            <a:off x="7191061" y="1677319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</a:t>
            </a:r>
            <a:endParaRPr lang="cs-CZ" dirty="0"/>
          </a:p>
        </p:txBody>
      </p:sp>
      <p:sp>
        <p:nvSpPr>
          <p:cNvPr id="15" name="Ovál 14"/>
          <p:cNvSpPr/>
          <p:nvPr/>
        </p:nvSpPr>
        <p:spPr>
          <a:xfrm>
            <a:off x="35496" y="4077072"/>
            <a:ext cx="1800200" cy="1800200"/>
          </a:xfrm>
          <a:prstGeom prst="ellipse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6" name="Šipka doprava 55"/>
          <p:cNvSpPr/>
          <p:nvPr/>
        </p:nvSpPr>
        <p:spPr>
          <a:xfrm rot="16042874">
            <a:off x="6475858" y="3969059"/>
            <a:ext cx="216024" cy="14401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7" name="Šipka doprava 56"/>
          <p:cNvSpPr/>
          <p:nvPr/>
        </p:nvSpPr>
        <p:spPr>
          <a:xfrm rot="16200000">
            <a:off x="863588" y="3981629"/>
            <a:ext cx="216024" cy="14401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Obdélník 60"/>
              <p:cNvSpPr/>
              <p:nvPr/>
            </p:nvSpPr>
            <p:spPr>
              <a:xfrm>
                <a:off x="6573992" y="1494881"/>
                <a:ext cx="791582" cy="9233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540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𝜋</m:t>
                      </m:r>
                    </m:oMath>
                  </m:oMathPara>
                </a14:m>
                <a:endParaRPr lang="cs-CZ" sz="5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1" name="Obdélník 6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3992" y="1494881"/>
                <a:ext cx="791582" cy="92333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Obdélník 61"/>
              <p:cNvSpPr/>
              <p:nvPr/>
            </p:nvSpPr>
            <p:spPr>
              <a:xfrm>
                <a:off x="2757619" y="4057919"/>
                <a:ext cx="2914098" cy="9233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5400" b="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𝑜</m:t>
                      </m:r>
                      <m:r>
                        <a:rPr lang="cs-CZ" sz="5400" b="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=2</m:t>
                      </m:r>
                      <m:r>
                        <a:rPr lang="cs-CZ" sz="540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𝜋</m:t>
                      </m:r>
                      <m:r>
                        <a:rPr lang="cs-CZ" sz="5400" b="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𝑟</m:t>
                      </m:r>
                    </m:oMath>
                  </m:oMathPara>
                </a14:m>
                <a:endParaRPr lang="cs-CZ" sz="5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2" name="Obdélník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7619" y="4057919"/>
                <a:ext cx="2914098" cy="92333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Nadpis 1"/>
          <p:cNvSpPr txBox="1">
            <a:spLocks/>
          </p:cNvSpPr>
          <p:nvPr/>
        </p:nvSpPr>
        <p:spPr>
          <a:xfrm>
            <a:off x="365870" y="12576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i="1" smtClean="0">
                <a:solidFill>
                  <a:srgbClr val="7030A0"/>
                </a:solidFill>
              </a:rPr>
              <a:t>Číslo </a:t>
            </a:r>
            <a:r>
              <a:rPr lang="el-GR" i="1" smtClean="0">
                <a:solidFill>
                  <a:srgbClr val="7030A0"/>
                </a:solidFill>
              </a:rPr>
              <a:t>π</a:t>
            </a:r>
            <a:endParaRPr lang="cs-CZ" i="1" dirty="0">
              <a:solidFill>
                <a:srgbClr val="7030A0"/>
              </a:solidFill>
            </a:endParaRPr>
          </a:p>
        </p:txBody>
      </p:sp>
      <p:sp>
        <p:nvSpPr>
          <p:cNvPr id="64" name="TextovéPole 63"/>
          <p:cNvSpPr txBox="1"/>
          <p:nvPr/>
        </p:nvSpPr>
        <p:spPr>
          <a:xfrm>
            <a:off x="2409053" y="6289414"/>
            <a:ext cx="43929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>
                <a:solidFill>
                  <a:srgbClr val="FF0000"/>
                </a:solidFill>
              </a:rPr>
              <a:t>π</a:t>
            </a:r>
            <a:r>
              <a:rPr lang="cs-CZ" sz="3200" dirty="0" smtClean="0">
                <a:solidFill>
                  <a:srgbClr val="FF0000"/>
                </a:solidFill>
              </a:rPr>
              <a:t> = 3,141592653589…..</a:t>
            </a:r>
            <a:endParaRPr lang="cs-CZ" sz="3200" dirty="0">
              <a:solidFill>
                <a:srgbClr val="FF0000"/>
              </a:solidFill>
            </a:endParaRPr>
          </a:p>
        </p:txBody>
      </p:sp>
      <p:cxnSp>
        <p:nvCxnSpPr>
          <p:cNvPr id="3" name="Přímá spojnice 2"/>
          <p:cNvCxnSpPr>
            <a:stCxn id="8" idx="2"/>
            <a:endCxn id="8" idx="6"/>
          </p:cNvCxnSpPr>
          <p:nvPr/>
        </p:nvCxnSpPr>
        <p:spPr>
          <a:xfrm>
            <a:off x="971600" y="3140968"/>
            <a:ext cx="1800200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ovéPole 45"/>
          <p:cNvSpPr txBox="1"/>
          <p:nvPr/>
        </p:nvSpPr>
        <p:spPr>
          <a:xfrm>
            <a:off x="1420156" y="2710517"/>
            <a:ext cx="903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FF00"/>
                </a:solidFill>
              </a:rPr>
              <a:t>d = 2r</a:t>
            </a:r>
            <a:endParaRPr lang="cs-CZ" b="1" dirty="0">
              <a:solidFill>
                <a:srgbClr val="FFFF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Obdélník 46"/>
              <p:cNvSpPr/>
              <p:nvPr/>
            </p:nvSpPr>
            <p:spPr>
              <a:xfrm>
                <a:off x="2882038" y="5085184"/>
                <a:ext cx="2914098" cy="9233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5400" b="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𝑜</m:t>
                    </m:r>
                    <m:r>
                      <a:rPr lang="cs-CZ" sz="5400" b="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cs-CZ" sz="540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𝜋</m:t>
                    </m:r>
                  </m:oMath>
                </a14:m>
                <a:r>
                  <a:rPr lang="cs-CZ" sz="5400" dirty="0" smtClean="0">
                    <a:solidFill>
                      <a:srgbClr val="FF0000"/>
                    </a:solidFill>
                  </a:rPr>
                  <a:t>d</a:t>
                </a:r>
                <a:endParaRPr lang="cs-CZ" sz="5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7" name="Obdélník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2038" y="5085184"/>
                <a:ext cx="2914098" cy="923330"/>
              </a:xfrm>
              <a:prstGeom prst="rect">
                <a:avLst/>
              </a:prstGeom>
              <a:blipFill rotWithShape="1">
                <a:blip r:embed="rId4"/>
                <a:stretch>
                  <a:fillRect t="-17763" b="-3947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75724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778E-17 -1.11111E-6 L 0.61424 0.00741 " pathEditMode="relative" rAng="0" ptsTypes="AA">
                                      <p:cBhvr>
                                        <p:cTn id="21" dur="3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712" y="370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778E-17 -1.11111E-6 L 0.61424 0.00741 " pathEditMode="relative" rAng="0" ptsTypes="AA">
                                      <p:cBhvr>
                                        <p:cTn id="23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712" y="370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3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5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500"/>
                            </p:stCondLst>
                            <p:childTnLst>
                              <p:par>
                                <p:cTn id="6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30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3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4000"/>
                            </p:stCondLst>
                            <p:childTnLst>
                              <p:par>
                                <p:cTn id="7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4500"/>
                            </p:stCondLst>
                            <p:childTnLst>
                              <p:par>
                                <p:cTn id="7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5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6000"/>
                            </p:stCondLst>
                            <p:childTnLst>
                              <p:par>
                                <p:cTn id="8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6500"/>
                            </p:stCondLst>
                            <p:childTnLst>
                              <p:par>
                                <p:cTn id="9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7000"/>
                            </p:stCondLst>
                            <p:childTnLst>
                              <p:par>
                                <p:cTn id="9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7500"/>
                            </p:stCondLst>
                            <p:childTnLst>
                              <p:par>
                                <p:cTn id="10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8000"/>
                            </p:stCondLst>
                            <p:childTnLst>
                              <p:par>
                                <p:cTn id="10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8500"/>
                            </p:stCondLst>
                            <p:childTnLst>
                              <p:par>
                                <p:cTn id="10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9000"/>
                            </p:stCondLst>
                            <p:childTnLst>
                              <p:par>
                                <p:cTn id="1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9500"/>
                            </p:stCondLst>
                            <p:childTnLst>
                              <p:par>
                                <p:cTn id="11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500"/>
                            </p:stCondLst>
                            <p:childTnLst>
                              <p:par>
                                <p:cTn id="1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2" grpId="1" animBg="1"/>
      <p:bldP spid="10" grpId="0" animBg="1"/>
      <p:bldP spid="12" grpId="0" animBg="1"/>
      <p:bldP spid="14" grpId="0" animBg="1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15" grpId="0" animBg="1"/>
      <p:bldP spid="15" grpId="1" animBg="1"/>
      <p:bldP spid="15" grpId="2" animBg="1"/>
      <p:bldP spid="56" grpId="0" animBg="1"/>
      <p:bldP spid="57" grpId="0" animBg="1"/>
      <p:bldP spid="61" grpId="0"/>
      <p:bldP spid="62" grpId="0"/>
      <p:bldP spid="64" grpId="0"/>
      <p:bldP spid="4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smtClean="0">
                <a:solidFill>
                  <a:srgbClr val="FF0000"/>
                </a:solidFill>
              </a:rPr>
              <a:t>Délka kružnice a obvod kruhu</a:t>
            </a:r>
            <a:endParaRPr lang="cs-CZ" i="1" dirty="0">
              <a:solidFill>
                <a:srgbClr val="FF0000"/>
              </a:solidFill>
            </a:endParaRPr>
          </a:p>
        </p:txBody>
      </p:sp>
      <p:sp>
        <p:nvSpPr>
          <p:cNvPr id="5" name="Ovál 4"/>
          <p:cNvSpPr/>
          <p:nvPr/>
        </p:nvSpPr>
        <p:spPr>
          <a:xfrm>
            <a:off x="511098" y="2564904"/>
            <a:ext cx="2232248" cy="2232248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" name="Přímá spojnice 5"/>
          <p:cNvCxnSpPr/>
          <p:nvPr/>
        </p:nvCxnSpPr>
        <p:spPr>
          <a:xfrm flipH="1">
            <a:off x="1635769" y="2708920"/>
            <a:ext cx="541633" cy="97675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>
            <a:stCxn id="5" idx="2"/>
            <a:endCxn id="5" idx="6"/>
          </p:cNvCxnSpPr>
          <p:nvPr/>
        </p:nvCxnSpPr>
        <p:spPr>
          <a:xfrm>
            <a:off x="511098" y="3681028"/>
            <a:ext cx="2232248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ovéPole 7"/>
          <p:cNvSpPr txBox="1"/>
          <p:nvPr/>
        </p:nvSpPr>
        <p:spPr>
          <a:xfrm>
            <a:off x="2033386" y="361872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00B050"/>
                </a:solidFill>
              </a:rPr>
              <a:t>d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2699792" y="32849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grpSp>
        <p:nvGrpSpPr>
          <p:cNvPr id="10" name="Skupina 9"/>
          <p:cNvGrpSpPr/>
          <p:nvPr/>
        </p:nvGrpSpPr>
        <p:grpSpPr>
          <a:xfrm rot="20000751">
            <a:off x="1550744" y="3557336"/>
            <a:ext cx="216024" cy="256674"/>
            <a:chOff x="4614730" y="2348880"/>
            <a:chExt cx="216024" cy="256674"/>
          </a:xfrm>
        </p:grpSpPr>
        <p:cxnSp>
          <p:nvCxnSpPr>
            <p:cNvPr id="11" name="Přímá spojnice 10"/>
            <p:cNvCxnSpPr/>
            <p:nvPr/>
          </p:nvCxnSpPr>
          <p:spPr>
            <a:xfrm>
              <a:off x="4716016" y="2348880"/>
              <a:ext cx="0" cy="25667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nice 11"/>
            <p:cNvCxnSpPr/>
            <p:nvPr/>
          </p:nvCxnSpPr>
          <p:spPr>
            <a:xfrm>
              <a:off x="4614730" y="2477217"/>
              <a:ext cx="21602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ovéPole 12"/>
          <p:cNvSpPr txBox="1"/>
          <p:nvPr/>
        </p:nvSpPr>
        <p:spPr>
          <a:xfrm>
            <a:off x="1436714" y="380339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1771238" y="2754077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r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2522176" y="4374127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2195736" y="2363159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</a:t>
            </a:r>
            <a:endParaRPr lang="cs-CZ" dirty="0"/>
          </a:p>
        </p:txBody>
      </p:sp>
      <p:cxnSp>
        <p:nvCxnSpPr>
          <p:cNvPr id="17" name="Přímá spojnice 16"/>
          <p:cNvCxnSpPr/>
          <p:nvPr/>
        </p:nvCxnSpPr>
        <p:spPr>
          <a:xfrm>
            <a:off x="395536" y="3679208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>
            <a:off x="2666192" y="3671537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/>
          <p:cNvCxnSpPr/>
          <p:nvPr/>
        </p:nvCxnSpPr>
        <p:spPr>
          <a:xfrm flipV="1">
            <a:off x="2137146" y="2594916"/>
            <a:ext cx="117179" cy="2280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ovéPole 19"/>
          <p:cNvSpPr txBox="1"/>
          <p:nvPr/>
        </p:nvSpPr>
        <p:spPr>
          <a:xfrm>
            <a:off x="215516" y="335699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5770966" y="2782669"/>
            <a:ext cx="1688283" cy="64633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cs-CZ" sz="3600" dirty="0" smtClean="0">
                <a:solidFill>
                  <a:srgbClr val="FF0000"/>
                </a:solidFill>
              </a:rPr>
              <a:t>o = </a:t>
            </a:r>
            <a:r>
              <a:rPr lang="el-GR" sz="3600" dirty="0" smtClean="0">
                <a:solidFill>
                  <a:srgbClr val="FF0000"/>
                </a:solidFill>
              </a:rPr>
              <a:t>π</a:t>
            </a:r>
            <a:r>
              <a:rPr lang="cs-CZ" sz="3600" dirty="0" smtClean="0">
                <a:solidFill>
                  <a:srgbClr val="FF0000"/>
                </a:solidFill>
              </a:rPr>
              <a:t> </a:t>
            </a:r>
            <a:r>
              <a:rPr lang="el-GR" sz="3600" dirty="0" smtClean="0">
                <a:solidFill>
                  <a:srgbClr val="FF0000"/>
                </a:solidFill>
              </a:rPr>
              <a:t>·</a:t>
            </a:r>
            <a:r>
              <a:rPr lang="cs-CZ" sz="3600" dirty="0" smtClean="0">
                <a:solidFill>
                  <a:srgbClr val="FF0000"/>
                </a:solidFill>
              </a:rPr>
              <a:t> d</a:t>
            </a:r>
            <a:endParaRPr lang="cs-CZ" sz="3600" dirty="0">
              <a:solidFill>
                <a:srgbClr val="FF0000"/>
              </a:solidFill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5780653" y="3574757"/>
            <a:ext cx="2247731" cy="64633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cs-CZ" sz="3600" dirty="0" smtClean="0">
                <a:solidFill>
                  <a:srgbClr val="FF0000"/>
                </a:solidFill>
              </a:rPr>
              <a:t>o = 2</a:t>
            </a:r>
            <a:r>
              <a:rPr lang="el-GR" sz="3600" dirty="0">
                <a:solidFill>
                  <a:srgbClr val="FF0000"/>
                </a:solidFill>
              </a:rPr>
              <a:t> · </a:t>
            </a:r>
            <a:r>
              <a:rPr lang="el-GR" sz="3600" dirty="0" smtClean="0">
                <a:solidFill>
                  <a:srgbClr val="FF0000"/>
                </a:solidFill>
              </a:rPr>
              <a:t>π</a:t>
            </a:r>
            <a:r>
              <a:rPr lang="cs-CZ" sz="3600" dirty="0" smtClean="0">
                <a:solidFill>
                  <a:srgbClr val="FF0000"/>
                </a:solidFill>
              </a:rPr>
              <a:t> </a:t>
            </a:r>
            <a:r>
              <a:rPr lang="el-GR" sz="3600" dirty="0" smtClean="0">
                <a:solidFill>
                  <a:srgbClr val="FF0000"/>
                </a:solidFill>
              </a:rPr>
              <a:t>·</a:t>
            </a:r>
            <a:r>
              <a:rPr lang="cs-CZ" sz="3600" dirty="0" smtClean="0">
                <a:solidFill>
                  <a:srgbClr val="FF0000"/>
                </a:solidFill>
              </a:rPr>
              <a:t> r</a:t>
            </a:r>
            <a:endParaRPr lang="cs-CZ" sz="3600" dirty="0">
              <a:solidFill>
                <a:srgbClr val="FF0000"/>
              </a:solidFill>
            </a:endParaRPr>
          </a:p>
        </p:txBody>
      </p:sp>
      <p:sp>
        <p:nvSpPr>
          <p:cNvPr id="23" name="Obdélník 22"/>
          <p:cNvSpPr/>
          <p:nvPr/>
        </p:nvSpPr>
        <p:spPr>
          <a:xfrm>
            <a:off x="2742270" y="4420293"/>
            <a:ext cx="615021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600" dirty="0" smtClean="0">
                <a:solidFill>
                  <a:srgbClr val="FF0000"/>
                </a:solidFill>
              </a:rPr>
              <a:t>K výpočtům používáme </a:t>
            </a:r>
            <a:r>
              <a:rPr lang="el-GR" sz="3600" dirty="0" smtClean="0">
                <a:solidFill>
                  <a:srgbClr val="FF0000"/>
                </a:solidFill>
              </a:rPr>
              <a:t>π</a:t>
            </a:r>
            <a:r>
              <a:rPr lang="cs-CZ" sz="3600" dirty="0" smtClean="0">
                <a:solidFill>
                  <a:srgbClr val="FF0000"/>
                </a:solidFill>
              </a:rPr>
              <a:t> = 3,14</a:t>
            </a:r>
            <a:endParaRPr lang="cs-CZ" sz="3600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251520" y="5208609"/>
            <a:ext cx="88093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Příklad: Vypočítej délku kružnice, jestliže poloměr r = 6 cm. </a:t>
            </a:r>
            <a:endParaRPr lang="cs-CZ" sz="2800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251520" y="5693631"/>
            <a:ext cx="14558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>
                <a:solidFill>
                  <a:srgbClr val="FF0000"/>
                </a:solidFill>
              </a:rPr>
              <a:t>Co znáš?</a:t>
            </a:r>
            <a:endParaRPr lang="cs-CZ" sz="2800" dirty="0">
              <a:solidFill>
                <a:srgbClr val="FF0000"/>
              </a:solidFill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251520" y="6218148"/>
            <a:ext cx="41721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>
                <a:solidFill>
                  <a:srgbClr val="FF0000"/>
                </a:solidFill>
              </a:rPr>
              <a:t>Do kterého vzorce dosadíš?</a:t>
            </a:r>
            <a:endParaRPr lang="cs-CZ" sz="2800" dirty="0">
              <a:solidFill>
                <a:srgbClr val="FF0000"/>
              </a:solidFill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5770966" y="1899701"/>
            <a:ext cx="15455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smtClean="0">
                <a:solidFill>
                  <a:srgbClr val="00B050"/>
                </a:solidFill>
              </a:rPr>
              <a:t>Vzorce:</a:t>
            </a:r>
            <a:endParaRPr lang="cs-CZ" sz="3600" dirty="0">
              <a:solidFill>
                <a:srgbClr val="00B050"/>
              </a:solidFill>
            </a:endParaRPr>
          </a:p>
        </p:txBody>
      </p:sp>
      <p:sp>
        <p:nvSpPr>
          <p:cNvPr id="30" name="Obdélník 29"/>
          <p:cNvSpPr/>
          <p:nvPr/>
        </p:nvSpPr>
        <p:spPr>
          <a:xfrm>
            <a:off x="175216" y="1268760"/>
            <a:ext cx="849694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Poměr délky kružnice a jejího průměru je pro všechny kružnice stejný.</a:t>
            </a:r>
            <a:endParaRPr lang="cs-CZ" sz="28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ovéPole 1"/>
              <p:cNvSpPr txBox="1"/>
              <p:nvPr/>
            </p:nvSpPr>
            <p:spPr>
              <a:xfrm>
                <a:off x="3275856" y="1915965"/>
                <a:ext cx="1399550" cy="8336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3600" i="1" smtClean="0">
                        <a:latin typeface="Cambria Math"/>
                        <a:ea typeface="Cambria Math"/>
                      </a:rPr>
                      <m:t>𝜋</m:t>
                    </m:r>
                    <m:r>
                      <a:rPr lang="cs-CZ" sz="3600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cs-CZ" sz="3600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cs-CZ" sz="3600" b="0" i="1" smtClean="0">
                            <a:latin typeface="Cambria Math"/>
                            <a:ea typeface="Cambria Math"/>
                          </a:rPr>
                          <m:t>𝑜</m:t>
                        </m:r>
                      </m:num>
                      <m:den>
                        <m:r>
                          <a:rPr lang="cs-CZ" sz="3600" b="0" i="1" smtClean="0">
                            <a:latin typeface="Cambria Math"/>
                            <a:ea typeface="Cambria Math"/>
                          </a:rPr>
                          <m:t>𝑑</m:t>
                        </m:r>
                      </m:den>
                    </m:f>
                  </m:oMath>
                </a14:m>
                <a:r>
                  <a:rPr lang="cs-CZ" sz="3600" dirty="0" smtClean="0"/>
                  <a:t> </a:t>
                </a:r>
                <a:endParaRPr lang="cs-CZ" sz="3600" dirty="0"/>
              </a:p>
            </p:txBody>
          </p:sp>
        </mc:Choice>
        <mc:Fallback xmlns="">
          <p:sp>
            <p:nvSpPr>
              <p:cNvPr id="2" name="TextovéPo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5856" y="1915965"/>
                <a:ext cx="1399550" cy="83362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ovéPole 30"/>
              <p:cNvSpPr txBox="1"/>
              <p:nvPr/>
            </p:nvSpPr>
            <p:spPr>
              <a:xfrm>
                <a:off x="3275856" y="2834280"/>
                <a:ext cx="2030812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3600" b="0" i="1" smtClean="0">
                        <a:latin typeface="Cambria Math"/>
                        <a:ea typeface="Cambria Math"/>
                      </a:rPr>
                      <m:t>𝑜</m:t>
                    </m:r>
                    <m:r>
                      <a:rPr lang="cs-CZ" sz="3600" b="0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cs-CZ" sz="3600" b="0" i="1" smtClean="0">
                        <a:latin typeface="Cambria Math"/>
                        <a:ea typeface="Cambria Math"/>
                      </a:rPr>
                      <m:t>𝜋</m:t>
                    </m:r>
                    <m:r>
                      <a:rPr lang="cs-CZ" sz="3600" b="0" i="1" smtClean="0">
                        <a:latin typeface="Cambria Math"/>
                        <a:ea typeface="Cambria Math"/>
                      </a:rPr>
                      <m:t>∙</m:t>
                    </m:r>
                    <m:r>
                      <a:rPr lang="cs-CZ" sz="3600" b="0" i="1" smtClean="0">
                        <a:latin typeface="Cambria Math"/>
                        <a:ea typeface="Cambria Math"/>
                      </a:rPr>
                      <m:t>𝑑</m:t>
                    </m:r>
                  </m:oMath>
                </a14:m>
                <a:r>
                  <a:rPr lang="cs-CZ" sz="3600" dirty="0" smtClean="0"/>
                  <a:t> </a:t>
                </a:r>
                <a:endParaRPr lang="cs-CZ" sz="3600" dirty="0"/>
              </a:p>
            </p:txBody>
          </p:sp>
        </mc:Choice>
        <mc:Fallback xmlns="">
          <p:sp>
            <p:nvSpPr>
              <p:cNvPr id="31" name="TextovéPole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5856" y="2834280"/>
                <a:ext cx="2030812" cy="64633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67829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/>
      <p:bldP spid="26" grpId="0"/>
      <p:bldP spid="27" grpId="0"/>
      <p:bldP spid="28" grpId="0"/>
      <p:bldP spid="29" grpId="0"/>
      <p:bldP spid="30" grpId="0"/>
      <p:bldP spid="2" grpId="0"/>
      <p:bldP spid="3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239305" y="1193028"/>
            <a:ext cx="880939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Příklad: Vypočítej délku kružnice, jestliže poloměr r = 6 cm. </a:t>
            </a:r>
          </a:p>
          <a:p>
            <a:r>
              <a:rPr lang="cs-CZ" sz="2800" dirty="0" smtClean="0"/>
              <a:t>Výsledek </a:t>
            </a:r>
            <a:r>
              <a:rPr lang="cs-CZ" sz="2800" dirty="0"/>
              <a:t>zaokrouhli na dvě desetinná místa.</a:t>
            </a:r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smtClean="0">
                <a:solidFill>
                  <a:srgbClr val="FF0000"/>
                </a:solidFill>
              </a:rPr>
              <a:t>Délka kružnice </a:t>
            </a:r>
            <a:endParaRPr lang="cs-CZ" i="1" dirty="0">
              <a:solidFill>
                <a:srgbClr val="FF0000"/>
              </a:solidFill>
            </a:endParaRPr>
          </a:p>
        </p:txBody>
      </p:sp>
      <p:sp>
        <p:nvSpPr>
          <p:cNvPr id="6" name="Ovál 5"/>
          <p:cNvSpPr/>
          <p:nvPr/>
        </p:nvSpPr>
        <p:spPr>
          <a:xfrm>
            <a:off x="511098" y="2348880"/>
            <a:ext cx="2232248" cy="223224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" name="Přímá spojnice 6"/>
          <p:cNvCxnSpPr/>
          <p:nvPr/>
        </p:nvCxnSpPr>
        <p:spPr>
          <a:xfrm flipH="1">
            <a:off x="1635769" y="2492896"/>
            <a:ext cx="541633" cy="97675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Skupina 10"/>
          <p:cNvGrpSpPr/>
          <p:nvPr/>
        </p:nvGrpSpPr>
        <p:grpSpPr>
          <a:xfrm rot="20000751">
            <a:off x="1550744" y="3341312"/>
            <a:ext cx="216024" cy="256674"/>
            <a:chOff x="4614730" y="2348880"/>
            <a:chExt cx="216024" cy="256674"/>
          </a:xfrm>
        </p:grpSpPr>
        <p:cxnSp>
          <p:nvCxnSpPr>
            <p:cNvPr id="12" name="Přímá spojnice 11"/>
            <p:cNvCxnSpPr/>
            <p:nvPr/>
          </p:nvCxnSpPr>
          <p:spPr>
            <a:xfrm>
              <a:off x="4716016" y="2348880"/>
              <a:ext cx="0" cy="25667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nice 12"/>
            <p:cNvCxnSpPr/>
            <p:nvPr/>
          </p:nvCxnSpPr>
          <p:spPr>
            <a:xfrm>
              <a:off x="4614730" y="2477217"/>
              <a:ext cx="21602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ovéPole 13"/>
          <p:cNvSpPr txBox="1"/>
          <p:nvPr/>
        </p:nvSpPr>
        <p:spPr>
          <a:xfrm>
            <a:off x="1436714" y="358736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1839281" y="2959006"/>
            <a:ext cx="10389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>
                <a:solidFill>
                  <a:srgbClr val="FF0000"/>
                </a:solidFill>
              </a:rPr>
              <a:t>r </a:t>
            </a:r>
            <a:r>
              <a:rPr lang="cs-CZ" dirty="0" smtClean="0">
                <a:solidFill>
                  <a:srgbClr val="FF0000"/>
                </a:solidFill>
              </a:rPr>
              <a:t>= 6 cm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2522176" y="4158103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2195736" y="2147135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cxnSp>
        <p:nvCxnSpPr>
          <p:cNvPr id="20" name="Přímá spojnice 19"/>
          <p:cNvCxnSpPr/>
          <p:nvPr/>
        </p:nvCxnSpPr>
        <p:spPr>
          <a:xfrm flipV="1">
            <a:off x="2137146" y="2378892"/>
            <a:ext cx="117179" cy="22800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ovéPole 21"/>
          <p:cNvSpPr txBox="1"/>
          <p:nvPr/>
        </p:nvSpPr>
        <p:spPr>
          <a:xfrm>
            <a:off x="4644008" y="2606899"/>
            <a:ext cx="13564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r = 6 cm</a:t>
            </a:r>
            <a:endParaRPr lang="cs-CZ" sz="2800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4644007" y="3042107"/>
            <a:ext cx="13644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/>
              <a:t>π</a:t>
            </a:r>
            <a:r>
              <a:rPr lang="cs-CZ" sz="2800" dirty="0" smtClean="0"/>
              <a:t> = 3,14</a:t>
            </a:r>
            <a:endParaRPr lang="cs-CZ" sz="2800" dirty="0"/>
          </a:p>
        </p:txBody>
      </p:sp>
      <p:cxnSp>
        <p:nvCxnSpPr>
          <p:cNvPr id="26" name="Přímá spojnice 25"/>
          <p:cNvCxnSpPr/>
          <p:nvPr/>
        </p:nvCxnSpPr>
        <p:spPr>
          <a:xfrm flipV="1">
            <a:off x="4644006" y="3901698"/>
            <a:ext cx="3816425" cy="55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bdélník 26"/>
          <p:cNvSpPr/>
          <p:nvPr/>
        </p:nvSpPr>
        <p:spPr>
          <a:xfrm>
            <a:off x="4761532" y="3949579"/>
            <a:ext cx="137088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sz="3200" dirty="0"/>
              <a:t>o = 2</a:t>
            </a:r>
            <a:r>
              <a:rPr lang="el-GR" sz="3200" dirty="0"/>
              <a:t>π</a:t>
            </a:r>
            <a:r>
              <a:rPr lang="cs-CZ" sz="3200" dirty="0"/>
              <a:t>r</a:t>
            </a:r>
          </a:p>
        </p:txBody>
      </p:sp>
      <p:sp>
        <p:nvSpPr>
          <p:cNvPr id="28" name="Obdélník 27"/>
          <p:cNvSpPr/>
          <p:nvPr/>
        </p:nvSpPr>
        <p:spPr>
          <a:xfrm>
            <a:off x="6732240" y="2773192"/>
            <a:ext cx="137088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sz="3200" dirty="0">
                <a:solidFill>
                  <a:srgbClr val="FF0000"/>
                </a:solidFill>
              </a:rPr>
              <a:t>o = 2</a:t>
            </a:r>
            <a:r>
              <a:rPr lang="el-GR" sz="3200" dirty="0">
                <a:solidFill>
                  <a:srgbClr val="FF0000"/>
                </a:solidFill>
              </a:rPr>
              <a:t>π</a:t>
            </a:r>
            <a:r>
              <a:rPr lang="cs-CZ" sz="3200" dirty="0">
                <a:solidFill>
                  <a:srgbClr val="FF0000"/>
                </a:solidFill>
              </a:rPr>
              <a:t>r</a:t>
            </a:r>
          </a:p>
        </p:txBody>
      </p:sp>
      <p:sp>
        <p:nvSpPr>
          <p:cNvPr id="29" name="Obdélník 28"/>
          <p:cNvSpPr/>
          <p:nvPr/>
        </p:nvSpPr>
        <p:spPr>
          <a:xfrm>
            <a:off x="4728058" y="4428401"/>
            <a:ext cx="214513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sz="3200" dirty="0"/>
              <a:t>o = </a:t>
            </a:r>
            <a:r>
              <a:rPr lang="cs-CZ" sz="3200" dirty="0" smtClean="0"/>
              <a:t>2·3,14·6</a:t>
            </a:r>
            <a:endParaRPr lang="cs-CZ" sz="3200" dirty="0"/>
          </a:p>
        </p:txBody>
      </p:sp>
      <p:sp>
        <p:nvSpPr>
          <p:cNvPr id="30" name="Obdélník 29"/>
          <p:cNvSpPr/>
          <p:nvPr/>
        </p:nvSpPr>
        <p:spPr>
          <a:xfrm>
            <a:off x="4736458" y="5013176"/>
            <a:ext cx="232307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sz="3200" dirty="0"/>
              <a:t>o = </a:t>
            </a:r>
            <a:r>
              <a:rPr lang="cs-CZ" sz="3200" dirty="0" smtClean="0"/>
              <a:t>37,68 cm</a:t>
            </a:r>
            <a:endParaRPr lang="cs-CZ" sz="3200" dirty="0"/>
          </a:p>
        </p:txBody>
      </p:sp>
      <p:sp>
        <p:nvSpPr>
          <p:cNvPr id="31" name="TextovéPole 30"/>
          <p:cNvSpPr txBox="1"/>
          <p:nvPr/>
        </p:nvSpPr>
        <p:spPr>
          <a:xfrm>
            <a:off x="239308" y="5733256"/>
            <a:ext cx="42389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Délka kružnice je 37,68 cm. </a:t>
            </a:r>
            <a:endParaRPr lang="cs-CZ" sz="2800" dirty="0"/>
          </a:p>
        </p:txBody>
      </p:sp>
      <p:sp>
        <p:nvSpPr>
          <p:cNvPr id="24" name="Obdélník 23"/>
          <p:cNvSpPr/>
          <p:nvPr/>
        </p:nvSpPr>
        <p:spPr>
          <a:xfrm>
            <a:off x="4696533" y="3413693"/>
            <a:ext cx="98296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sz="3200" dirty="0"/>
              <a:t>o = </a:t>
            </a:r>
            <a:r>
              <a:rPr lang="cs-CZ" sz="3200" dirty="0" smtClean="0"/>
              <a:t>?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597566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4" grpId="0"/>
      <p:bldP spid="15" grpId="0"/>
      <p:bldP spid="16" grpId="0"/>
      <p:bldP spid="17" grpId="0"/>
      <p:bldP spid="22" grpId="0"/>
      <p:bldP spid="23" grpId="0"/>
      <p:bldP spid="27" grpId="0"/>
      <p:bldP spid="28" grpId="0"/>
      <p:bldP spid="29" grpId="0"/>
      <p:bldP spid="30" grpId="0"/>
      <p:bldP spid="31" grpId="0"/>
      <p:bldP spid="24" grpId="0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928</TotalTime>
  <Words>1056</Words>
  <Application>Microsoft Office PowerPoint</Application>
  <PresentationFormat>Předvádění na obrazovce (4:3)</PresentationFormat>
  <Paragraphs>249</Paragraphs>
  <Slides>15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sady Office</vt:lpstr>
      <vt:lpstr>Prezentace aplikace PowerPoint</vt:lpstr>
      <vt:lpstr>Prezentace aplikace PowerPoint</vt:lpstr>
      <vt:lpstr>Délka kružnice a obvod kruhu</vt:lpstr>
      <vt:lpstr>Prezentace aplikace PowerPoint</vt:lpstr>
      <vt:lpstr>Číslo π</vt:lpstr>
      <vt:lpstr>Číslo π</vt:lpstr>
      <vt:lpstr>Prezentace aplikace PowerPoint</vt:lpstr>
      <vt:lpstr>Délka kružnice a obvod kruhu</vt:lpstr>
      <vt:lpstr>Délka kružnice </vt:lpstr>
      <vt:lpstr>Délka kružnice </vt:lpstr>
      <vt:lpstr>Obvod kruhu</vt:lpstr>
      <vt:lpstr>Obvod kruhu</vt:lpstr>
      <vt:lpstr>Výpočet průměru kružnice </vt:lpstr>
      <vt:lpstr>Výpočet poloměru kruhu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Ehlerova</dc:creator>
  <cp:lastModifiedBy>Ehlerova</cp:lastModifiedBy>
  <cp:revision>89</cp:revision>
  <dcterms:created xsi:type="dcterms:W3CDTF">2014-03-30T11:14:20Z</dcterms:created>
  <dcterms:modified xsi:type="dcterms:W3CDTF">2014-04-27T19:32:45Z</dcterms:modified>
</cp:coreProperties>
</file>