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58" r:id="rId4"/>
    <p:sldId id="260" r:id="rId5"/>
    <p:sldId id="259" r:id="rId6"/>
    <p:sldId id="261" r:id="rId7"/>
    <p:sldId id="256" r:id="rId8"/>
    <p:sldId id="262" r:id="rId9"/>
    <p:sldId id="264" r:id="rId10"/>
    <p:sldId id="267" r:id="rId11"/>
  </p:sldIdLst>
  <p:sldSz cx="9144000" cy="6858000" type="screen4x3"/>
  <p:notesSz cx="6864350" cy="9996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38"/>
    <a:srgbClr val="FF7C80"/>
    <a:srgbClr val="FF61FF"/>
    <a:srgbClr val="F7BFF0"/>
    <a:srgbClr val="ECD86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1" autoAdjust="0"/>
    <p:restoredTop sz="94660"/>
  </p:normalViewPr>
  <p:slideViewPr>
    <p:cSldViewPr>
      <p:cViewPr varScale="1">
        <p:scale>
          <a:sx n="79" d="100"/>
          <a:sy n="79" d="100"/>
        </p:scale>
        <p:origin x="-24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22061AC0-DEA6-42AC-8253-BC9CF1FD2640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72AEE2C6-F14C-4BBC-ADE9-71040EC268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385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9E6E8-AE09-49D4-8494-513399FCE33E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8EFF6-88A9-4F9E-9937-8D6CA4048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426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85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25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25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32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2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34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5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96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09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46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713C-3B0E-4C8C-A270-00378EB8305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3AC04-0239-49A0-8555-AAD528CFF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19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image" Target="../media/image9.wmf"/><Relationship Id="rId26" Type="http://schemas.openxmlformats.org/officeDocument/2006/relationships/oleObject" Target="../embeddings/oleObject13.bin"/><Relationship Id="rId3" Type="http://schemas.openxmlformats.org/officeDocument/2006/relationships/image" Target="../media/image14.png"/><Relationship Id="rId21" Type="http://schemas.openxmlformats.org/officeDocument/2006/relationships/image" Target="../media/image10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4.wmf"/><Relationship Id="rId3" Type="http://schemas.openxmlformats.org/officeDocument/2006/relationships/image" Target="../media/image25.pn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6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799288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ODVÁRKO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O.; KADLEČEK, J. MATEMATIKA pro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ročník základní školy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3: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Prometheus,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2008, ISBN 978-80-7196-148-2. s. 17-20.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90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549898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Thaletova věta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VY_32_INOVACE_23.08.EHL.MA.8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13. 03. 2014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80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úhloměr" descr="E:\úhloměr\úhl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40363">
            <a:off x="3274668" y="1790816"/>
            <a:ext cx="3756893" cy="234581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7" name="úhloměr" descr="E:\úhloměr\úhl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05752">
            <a:off x="4887599" y="931675"/>
            <a:ext cx="3756893" cy="234581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1" name="úhloměr" descr="E:\úhloměr\úhl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681981">
            <a:off x="4645482" y="770326"/>
            <a:ext cx="3756893" cy="234581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2144" name="Rectangle 96"/>
          <p:cNvSpPr>
            <a:spLocks noChangeArrowheads="1"/>
          </p:cNvSpPr>
          <p:nvPr/>
        </p:nvSpPr>
        <p:spPr bwMode="auto">
          <a:xfrm>
            <a:off x="189685" y="1080095"/>
            <a:ext cx="16512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3200" dirty="0">
                <a:cs typeface="Arial" panose="020B0604020202020204" pitchFamily="34" charset="0"/>
              </a:rPr>
              <a:t>Narýsuj:</a:t>
            </a:r>
            <a:r>
              <a:rPr lang="cs-CZ" altLang="cs-CZ" sz="3200" dirty="0"/>
              <a:t> </a:t>
            </a:r>
          </a:p>
        </p:txBody>
      </p:sp>
      <p:graphicFrame>
        <p:nvGraphicFramePr>
          <p:cNvPr id="2152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660078"/>
              </p:ext>
            </p:extLst>
          </p:nvPr>
        </p:nvGraphicFramePr>
        <p:xfrm>
          <a:off x="35496" y="4269750"/>
          <a:ext cx="2967042" cy="486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1" name="Rovnice" r:id="rId4" imgW="1244520" imgH="203040" progId="Equation.3">
                  <p:embed/>
                </p:oleObj>
              </mc:Choice>
              <mc:Fallback>
                <p:oleObj name="Rovnice" r:id="rId4" imgW="1244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4269750"/>
                        <a:ext cx="2967042" cy="486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099475"/>
              </p:ext>
            </p:extLst>
          </p:nvPr>
        </p:nvGraphicFramePr>
        <p:xfrm>
          <a:off x="35496" y="3015369"/>
          <a:ext cx="1358718" cy="485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2" name="Rovnice" r:id="rId6" imgW="571320" imgH="203040" progId="Equation.3">
                  <p:embed/>
                </p:oleObj>
              </mc:Choice>
              <mc:Fallback>
                <p:oleObj name="Rovnice" r:id="rId6" imgW="571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3015369"/>
                        <a:ext cx="1358718" cy="4856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8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722519"/>
              </p:ext>
            </p:extLst>
          </p:nvPr>
        </p:nvGraphicFramePr>
        <p:xfrm>
          <a:off x="35496" y="4691766"/>
          <a:ext cx="1411076" cy="504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" name="Rovnice" r:id="rId8" imgW="571320" imgH="203040" progId="Equation.3">
                  <p:embed/>
                </p:oleObj>
              </mc:Choice>
              <mc:Fallback>
                <p:oleObj name="Rovnice" r:id="rId8" imgW="571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4691766"/>
                        <a:ext cx="1411076" cy="5043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3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602293"/>
              </p:ext>
            </p:extLst>
          </p:nvPr>
        </p:nvGraphicFramePr>
        <p:xfrm>
          <a:off x="2067769" y="3645024"/>
          <a:ext cx="120808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" name="Rovnice" r:id="rId10" imgW="571320" imgH="177480" progId="Equation.3">
                  <p:embed/>
                </p:oleObj>
              </mc:Choice>
              <mc:Fallback>
                <p:oleObj name="Rovnice" r:id="rId10" imgW="571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7769" y="3645024"/>
                        <a:ext cx="120808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4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899340"/>
              </p:ext>
            </p:extLst>
          </p:nvPr>
        </p:nvGraphicFramePr>
        <p:xfrm>
          <a:off x="3284689" y="3645024"/>
          <a:ext cx="567231" cy="397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5" name="Rovnice" r:id="rId12" imgW="253800" imgH="177480" progId="Equation.3">
                  <p:embed/>
                </p:oleObj>
              </mc:Choice>
              <mc:Fallback>
                <p:oleObj name="Rovnice" r:id="rId12" imgW="253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689" y="3645024"/>
                        <a:ext cx="567231" cy="3977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5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56538"/>
              </p:ext>
            </p:extLst>
          </p:nvPr>
        </p:nvGraphicFramePr>
        <p:xfrm>
          <a:off x="125900" y="5733256"/>
          <a:ext cx="1492127" cy="610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6" name="Rovnice" r:id="rId14" imgW="622080" imgH="253800" progId="Equation.3">
                  <p:embed/>
                </p:oleObj>
              </mc:Choice>
              <mc:Fallback>
                <p:oleObj name="Rovnice" r:id="rId14" imgW="622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00" y="5733256"/>
                        <a:ext cx="1492127" cy="6101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6" name="Object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749911"/>
              </p:ext>
            </p:extLst>
          </p:nvPr>
        </p:nvGraphicFramePr>
        <p:xfrm>
          <a:off x="1606381" y="5825360"/>
          <a:ext cx="5365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" name="Rovnice" r:id="rId16" imgW="253800" imgH="177480" progId="Equation.3">
                  <p:embed/>
                </p:oleObj>
              </mc:Choice>
              <mc:Fallback>
                <p:oleObj name="Rovnice" r:id="rId16" imgW="253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381" y="5825360"/>
                        <a:ext cx="536575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7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91265"/>
              </p:ext>
            </p:extLst>
          </p:nvPr>
        </p:nvGraphicFramePr>
        <p:xfrm>
          <a:off x="165092" y="6250731"/>
          <a:ext cx="1454580" cy="60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8" name="Rovnice" r:id="rId17" imgW="609480" imgH="253800" progId="Equation.3">
                  <p:embed/>
                </p:oleObj>
              </mc:Choice>
              <mc:Fallback>
                <p:oleObj name="Rovnice" r:id="rId17" imgW="609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092" y="6250731"/>
                        <a:ext cx="1454580" cy="60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8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757608"/>
              </p:ext>
            </p:extLst>
          </p:nvPr>
        </p:nvGraphicFramePr>
        <p:xfrm>
          <a:off x="1586284" y="6356639"/>
          <a:ext cx="5365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9" name="Rovnice" r:id="rId19" imgW="253800" imgH="177480" progId="Equation.3">
                  <p:embed/>
                </p:oleObj>
              </mc:Choice>
              <mc:Fallback>
                <p:oleObj name="Rovnice" r:id="rId19" imgW="253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284" y="6356639"/>
                        <a:ext cx="536575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4497388" y="6584950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cs-CZ" altLang="cs-CZ" sz="900" i="1">
              <a:sym typeface="Symbol" pitchFamily="18" charset="2"/>
            </a:endParaRPr>
          </a:p>
        </p:txBody>
      </p:sp>
      <p:sp>
        <p:nvSpPr>
          <p:cNvPr id="2" name="Ovál 1"/>
          <p:cNvSpPr/>
          <p:nvPr/>
        </p:nvSpPr>
        <p:spPr>
          <a:xfrm rot="19740708">
            <a:off x="5076056" y="1252171"/>
            <a:ext cx="3384782" cy="35263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nice 3"/>
          <p:cNvCxnSpPr>
            <a:stCxn id="2" idx="1"/>
            <a:endCxn id="2" idx="5"/>
          </p:cNvCxnSpPr>
          <p:nvPr/>
        </p:nvCxnSpPr>
        <p:spPr>
          <a:xfrm>
            <a:off x="5100633" y="2562683"/>
            <a:ext cx="3335628" cy="905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>
            <a:off x="6687706" y="2935436"/>
            <a:ext cx="161479" cy="159866"/>
            <a:chOff x="4410521" y="1484784"/>
            <a:chExt cx="161479" cy="159866"/>
          </a:xfrm>
        </p:grpSpPr>
        <p:cxnSp>
          <p:nvCxnSpPr>
            <p:cNvPr id="8" name="Přímá spojnice 7"/>
            <p:cNvCxnSpPr/>
            <p:nvPr/>
          </p:nvCxnSpPr>
          <p:spPr>
            <a:xfrm>
              <a:off x="4497388" y="1484784"/>
              <a:ext cx="0" cy="1598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4410521" y="1564717"/>
              <a:ext cx="1614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ovéPole 14"/>
          <p:cNvSpPr txBox="1"/>
          <p:nvPr/>
        </p:nvSpPr>
        <p:spPr>
          <a:xfrm>
            <a:off x="6588223" y="319439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7665066" y="45718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008720"/>
              </p:ext>
            </p:extLst>
          </p:nvPr>
        </p:nvGraphicFramePr>
        <p:xfrm>
          <a:off x="35496" y="2619519"/>
          <a:ext cx="1459652" cy="449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0" name="Rovnice" r:id="rId20" imgW="660240" imgH="203040" progId="Equation.3">
                  <p:embed/>
                </p:oleObj>
              </mc:Choice>
              <mc:Fallback>
                <p:oleObj name="Rovnice" r:id="rId20" imgW="660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2619519"/>
                        <a:ext cx="1459652" cy="449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783434"/>
              </p:ext>
            </p:extLst>
          </p:nvPr>
        </p:nvGraphicFramePr>
        <p:xfrm>
          <a:off x="35496" y="2139261"/>
          <a:ext cx="3816424" cy="552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1" name="Rovnice" r:id="rId22" imgW="1739880" imgH="253800" progId="Equation.3">
                  <p:embed/>
                </p:oleObj>
              </mc:Choice>
              <mc:Fallback>
                <p:oleObj name="Rovnice" r:id="rId22" imgW="1739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2139261"/>
                        <a:ext cx="3816424" cy="552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774657"/>
              </p:ext>
            </p:extLst>
          </p:nvPr>
        </p:nvGraphicFramePr>
        <p:xfrm>
          <a:off x="35496" y="1664870"/>
          <a:ext cx="2620188" cy="488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2" name="Rovnice" r:id="rId24" imgW="1091880" imgH="203040" progId="Equation.3">
                  <p:embed/>
                </p:oleObj>
              </mc:Choice>
              <mc:Fallback>
                <p:oleObj name="Rovnice" r:id="rId24" imgW="1091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1664870"/>
                        <a:ext cx="2620188" cy="488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956723"/>
              </p:ext>
            </p:extLst>
          </p:nvPr>
        </p:nvGraphicFramePr>
        <p:xfrm>
          <a:off x="35496" y="5229200"/>
          <a:ext cx="1368152" cy="49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" name="Rovnice" r:id="rId26" imgW="558720" imgH="203040" progId="Equation.3">
                  <p:embed/>
                </p:oleObj>
              </mc:Choice>
              <mc:Fallback>
                <p:oleObj name="Rovnice" r:id="rId26" imgW="558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5229200"/>
                        <a:ext cx="1368152" cy="49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Přímá spojnice 8"/>
          <p:cNvCxnSpPr/>
          <p:nvPr/>
        </p:nvCxnSpPr>
        <p:spPr>
          <a:xfrm>
            <a:off x="5796136" y="1372482"/>
            <a:ext cx="144016" cy="1843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H="1">
            <a:off x="7380312" y="1352307"/>
            <a:ext cx="118758" cy="1843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H="1">
            <a:off x="5305202" y="3896822"/>
            <a:ext cx="202902" cy="180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5508104" y="109797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7565536" y="109530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5044268" y="407710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4671786" y="237801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8538362" y="339843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8" name="Volný tvar 27"/>
          <p:cNvSpPr/>
          <p:nvPr/>
        </p:nvSpPr>
        <p:spPr>
          <a:xfrm>
            <a:off x="5110385" y="1486968"/>
            <a:ext cx="3341406" cy="1991170"/>
          </a:xfrm>
          <a:custGeom>
            <a:avLst/>
            <a:gdLst>
              <a:gd name="connsiteX0" fmla="*/ 0 w 3341406"/>
              <a:gd name="connsiteY0" fmla="*/ 1068225 h 1991170"/>
              <a:gd name="connsiteX1" fmla="*/ 3341406 w 3341406"/>
              <a:gd name="connsiteY1" fmla="*/ 1991170 h 1991170"/>
              <a:gd name="connsiteX2" fmla="*/ 769122 w 3341406"/>
              <a:gd name="connsiteY2" fmla="*/ 0 h 1991170"/>
              <a:gd name="connsiteX3" fmla="*/ 0 w 3341406"/>
              <a:gd name="connsiteY3" fmla="*/ 1068225 h 1991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1406" h="1991170">
                <a:moveTo>
                  <a:pt x="0" y="1068225"/>
                </a:moveTo>
                <a:lnTo>
                  <a:pt x="3341406" y="1991170"/>
                </a:lnTo>
                <a:lnTo>
                  <a:pt x="769122" y="0"/>
                </a:lnTo>
                <a:lnTo>
                  <a:pt x="0" y="1068225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Volný tvar 28"/>
          <p:cNvSpPr/>
          <p:nvPr/>
        </p:nvSpPr>
        <p:spPr>
          <a:xfrm>
            <a:off x="5110385" y="1427148"/>
            <a:ext cx="3324314" cy="2059536"/>
          </a:xfrm>
          <a:custGeom>
            <a:avLst/>
            <a:gdLst>
              <a:gd name="connsiteX0" fmla="*/ 0 w 3324314"/>
              <a:gd name="connsiteY0" fmla="*/ 1128045 h 2059536"/>
              <a:gd name="connsiteX1" fmla="*/ 3324314 w 3324314"/>
              <a:gd name="connsiteY1" fmla="*/ 2059536 h 2059536"/>
              <a:gd name="connsiteX2" fmla="*/ 2341548 w 3324314"/>
              <a:gd name="connsiteY2" fmla="*/ 0 h 2059536"/>
              <a:gd name="connsiteX3" fmla="*/ 0 w 3324314"/>
              <a:gd name="connsiteY3" fmla="*/ 1128045 h 20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4314" h="2059536">
                <a:moveTo>
                  <a:pt x="0" y="1128045"/>
                </a:moveTo>
                <a:lnTo>
                  <a:pt x="3324314" y="2059536"/>
                </a:lnTo>
                <a:lnTo>
                  <a:pt x="2341548" y="0"/>
                </a:lnTo>
                <a:lnTo>
                  <a:pt x="0" y="1128045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Volný tvar 29"/>
          <p:cNvSpPr/>
          <p:nvPr/>
        </p:nvSpPr>
        <p:spPr>
          <a:xfrm>
            <a:off x="5118931" y="2555193"/>
            <a:ext cx="3324314" cy="1452785"/>
          </a:xfrm>
          <a:custGeom>
            <a:avLst/>
            <a:gdLst>
              <a:gd name="connsiteX0" fmla="*/ 0 w 3324314"/>
              <a:gd name="connsiteY0" fmla="*/ 0 h 1452785"/>
              <a:gd name="connsiteX1" fmla="*/ 264919 w 3324314"/>
              <a:gd name="connsiteY1" fmla="*/ 1452785 h 1452785"/>
              <a:gd name="connsiteX2" fmla="*/ 3324314 w 3324314"/>
              <a:gd name="connsiteY2" fmla="*/ 931491 h 1452785"/>
              <a:gd name="connsiteX3" fmla="*/ 0 w 3324314"/>
              <a:gd name="connsiteY3" fmla="*/ 0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4314" h="1452785">
                <a:moveTo>
                  <a:pt x="0" y="0"/>
                </a:moveTo>
                <a:lnTo>
                  <a:pt x="264919" y="1452785"/>
                </a:lnTo>
                <a:lnTo>
                  <a:pt x="3324314" y="931491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1" name="Skupina 30"/>
          <p:cNvGrpSpPr/>
          <p:nvPr/>
        </p:nvGrpSpPr>
        <p:grpSpPr>
          <a:xfrm rot="8074970">
            <a:off x="5499399" y="1035499"/>
            <a:ext cx="914400" cy="914400"/>
            <a:chOff x="5076056" y="5733256"/>
            <a:chExt cx="914400" cy="914400"/>
          </a:xfrm>
        </p:grpSpPr>
        <p:sp>
          <p:nvSpPr>
            <p:cNvPr id="62" name="Oblouk 61"/>
            <p:cNvSpPr/>
            <p:nvPr/>
          </p:nvSpPr>
          <p:spPr>
            <a:xfrm>
              <a:off x="5076056" y="5733256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3" name="Ovál 62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5" name="Skupina 64"/>
          <p:cNvGrpSpPr/>
          <p:nvPr/>
        </p:nvGrpSpPr>
        <p:grpSpPr>
          <a:xfrm rot="21032273">
            <a:off x="4930078" y="3540500"/>
            <a:ext cx="914400" cy="914400"/>
            <a:chOff x="5076056" y="5733256"/>
            <a:chExt cx="914400" cy="914400"/>
          </a:xfrm>
        </p:grpSpPr>
        <p:sp>
          <p:nvSpPr>
            <p:cNvPr id="66" name="Oblouk 65"/>
            <p:cNvSpPr/>
            <p:nvPr/>
          </p:nvSpPr>
          <p:spPr>
            <a:xfrm>
              <a:off x="5076056" y="5733256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67" name="Ovál 66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8" name="Skupina 67"/>
          <p:cNvGrpSpPr/>
          <p:nvPr/>
        </p:nvGrpSpPr>
        <p:grpSpPr>
          <a:xfrm rot="8877964">
            <a:off x="6932545" y="965009"/>
            <a:ext cx="914400" cy="914400"/>
            <a:chOff x="5076056" y="5733256"/>
            <a:chExt cx="914400" cy="914400"/>
          </a:xfrm>
        </p:grpSpPr>
        <p:sp>
          <p:nvSpPr>
            <p:cNvPr id="69" name="Oblouk 68"/>
            <p:cNvSpPr/>
            <p:nvPr/>
          </p:nvSpPr>
          <p:spPr>
            <a:xfrm>
              <a:off x="5076056" y="5733256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70" name="Ovál 69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048" name="TextovéPole 2047"/>
          <p:cNvSpPr txBox="1"/>
          <p:nvPr/>
        </p:nvSpPr>
        <p:spPr>
          <a:xfrm>
            <a:off x="0" y="3474769"/>
            <a:ext cx="2124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Změř úhel</a:t>
            </a:r>
            <a:endParaRPr lang="cs-CZ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13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  <p:bldP spid="44" grpId="0"/>
      <p:bldP spid="27" grpId="0"/>
      <p:bldP spid="52" grpId="0"/>
      <p:bldP spid="53" grpId="0"/>
      <p:bldP spid="54" grpId="0"/>
      <p:bldP spid="55" grpId="0"/>
      <p:bldP spid="28" grpId="0" animBg="1"/>
      <p:bldP spid="29" grpId="0" animBg="1"/>
      <p:bldP spid="30" grpId="0" animBg="1"/>
      <p:bldP spid="20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79512" y="1168941"/>
            <a:ext cx="8856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Každý bod C, D a E tvoří vrchol pravoúhlého trojúhelníku s přeponou AB. AB je průměr kružnice.</a:t>
            </a:r>
            <a:endParaRPr lang="cs-CZ" sz="3200" dirty="0"/>
          </a:p>
        </p:txBody>
      </p:sp>
      <p:cxnSp>
        <p:nvCxnSpPr>
          <p:cNvPr id="12" name="Přímá spojnice 11"/>
          <p:cNvCxnSpPr/>
          <p:nvPr/>
        </p:nvCxnSpPr>
        <p:spPr>
          <a:xfrm>
            <a:off x="5100633" y="4002843"/>
            <a:ext cx="3335628" cy="905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Skupina 12"/>
          <p:cNvGrpSpPr/>
          <p:nvPr/>
        </p:nvGrpSpPr>
        <p:grpSpPr>
          <a:xfrm>
            <a:off x="6687706" y="4375596"/>
            <a:ext cx="161479" cy="159866"/>
            <a:chOff x="4410521" y="1484784"/>
            <a:chExt cx="161479" cy="159866"/>
          </a:xfrm>
        </p:grpSpPr>
        <p:cxnSp>
          <p:nvCxnSpPr>
            <p:cNvPr id="14" name="Přímá spojnice 13"/>
            <p:cNvCxnSpPr/>
            <p:nvPr/>
          </p:nvCxnSpPr>
          <p:spPr>
            <a:xfrm>
              <a:off x="4497388" y="1484784"/>
              <a:ext cx="0" cy="1598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4410521" y="1564717"/>
              <a:ext cx="1614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ovéPole 15"/>
          <p:cNvSpPr txBox="1"/>
          <p:nvPr/>
        </p:nvSpPr>
        <p:spPr>
          <a:xfrm>
            <a:off x="6588223" y="463455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665066" y="60119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5796136" y="2812642"/>
            <a:ext cx="144016" cy="1843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7380312" y="2792467"/>
            <a:ext cx="118758" cy="1843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H="1">
            <a:off x="5305202" y="5336982"/>
            <a:ext cx="202902" cy="180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508104" y="253813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565536" y="253546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044268" y="551726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671786" y="381817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8538362" y="483859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6" name="Volný tvar 25"/>
          <p:cNvSpPr/>
          <p:nvPr/>
        </p:nvSpPr>
        <p:spPr>
          <a:xfrm>
            <a:off x="5110385" y="2927128"/>
            <a:ext cx="3341406" cy="1991170"/>
          </a:xfrm>
          <a:custGeom>
            <a:avLst/>
            <a:gdLst>
              <a:gd name="connsiteX0" fmla="*/ 0 w 3341406"/>
              <a:gd name="connsiteY0" fmla="*/ 1068225 h 1991170"/>
              <a:gd name="connsiteX1" fmla="*/ 3341406 w 3341406"/>
              <a:gd name="connsiteY1" fmla="*/ 1991170 h 1991170"/>
              <a:gd name="connsiteX2" fmla="*/ 769122 w 3341406"/>
              <a:gd name="connsiteY2" fmla="*/ 0 h 1991170"/>
              <a:gd name="connsiteX3" fmla="*/ 0 w 3341406"/>
              <a:gd name="connsiteY3" fmla="*/ 1068225 h 1991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1406" h="1991170">
                <a:moveTo>
                  <a:pt x="0" y="1068225"/>
                </a:moveTo>
                <a:lnTo>
                  <a:pt x="3341406" y="1991170"/>
                </a:lnTo>
                <a:lnTo>
                  <a:pt x="769122" y="0"/>
                </a:lnTo>
                <a:lnTo>
                  <a:pt x="0" y="1068225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olný tvar 26"/>
          <p:cNvSpPr/>
          <p:nvPr/>
        </p:nvSpPr>
        <p:spPr>
          <a:xfrm>
            <a:off x="5110385" y="2867308"/>
            <a:ext cx="3324314" cy="2059536"/>
          </a:xfrm>
          <a:custGeom>
            <a:avLst/>
            <a:gdLst>
              <a:gd name="connsiteX0" fmla="*/ 0 w 3324314"/>
              <a:gd name="connsiteY0" fmla="*/ 1128045 h 2059536"/>
              <a:gd name="connsiteX1" fmla="*/ 3324314 w 3324314"/>
              <a:gd name="connsiteY1" fmla="*/ 2059536 h 2059536"/>
              <a:gd name="connsiteX2" fmla="*/ 2341548 w 3324314"/>
              <a:gd name="connsiteY2" fmla="*/ 0 h 2059536"/>
              <a:gd name="connsiteX3" fmla="*/ 0 w 3324314"/>
              <a:gd name="connsiteY3" fmla="*/ 1128045 h 20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4314" h="2059536">
                <a:moveTo>
                  <a:pt x="0" y="1128045"/>
                </a:moveTo>
                <a:lnTo>
                  <a:pt x="3324314" y="2059536"/>
                </a:lnTo>
                <a:lnTo>
                  <a:pt x="2341548" y="0"/>
                </a:lnTo>
                <a:lnTo>
                  <a:pt x="0" y="1128045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olný tvar 27"/>
          <p:cNvSpPr/>
          <p:nvPr/>
        </p:nvSpPr>
        <p:spPr>
          <a:xfrm>
            <a:off x="5118931" y="3995353"/>
            <a:ext cx="3324314" cy="1452785"/>
          </a:xfrm>
          <a:custGeom>
            <a:avLst/>
            <a:gdLst>
              <a:gd name="connsiteX0" fmla="*/ 0 w 3324314"/>
              <a:gd name="connsiteY0" fmla="*/ 0 h 1452785"/>
              <a:gd name="connsiteX1" fmla="*/ 264919 w 3324314"/>
              <a:gd name="connsiteY1" fmla="*/ 1452785 h 1452785"/>
              <a:gd name="connsiteX2" fmla="*/ 3324314 w 3324314"/>
              <a:gd name="connsiteY2" fmla="*/ 931491 h 1452785"/>
              <a:gd name="connsiteX3" fmla="*/ 0 w 3324314"/>
              <a:gd name="connsiteY3" fmla="*/ 0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4314" h="1452785">
                <a:moveTo>
                  <a:pt x="0" y="0"/>
                </a:moveTo>
                <a:lnTo>
                  <a:pt x="264919" y="1452785"/>
                </a:lnTo>
                <a:lnTo>
                  <a:pt x="3324314" y="931491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9" name="Skupina 28"/>
          <p:cNvGrpSpPr/>
          <p:nvPr/>
        </p:nvGrpSpPr>
        <p:grpSpPr>
          <a:xfrm rot="8074970">
            <a:off x="5499399" y="2475659"/>
            <a:ext cx="914400" cy="914400"/>
            <a:chOff x="5076056" y="5733256"/>
            <a:chExt cx="914400" cy="914400"/>
          </a:xfrm>
        </p:grpSpPr>
        <p:sp>
          <p:nvSpPr>
            <p:cNvPr id="30" name="Oblouk 29"/>
            <p:cNvSpPr/>
            <p:nvPr/>
          </p:nvSpPr>
          <p:spPr>
            <a:xfrm>
              <a:off x="5076056" y="5733256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1" name="Ovál 30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2" name="Skupina 31"/>
          <p:cNvGrpSpPr/>
          <p:nvPr/>
        </p:nvGrpSpPr>
        <p:grpSpPr>
          <a:xfrm rot="21032273">
            <a:off x="4930078" y="4980660"/>
            <a:ext cx="914400" cy="914400"/>
            <a:chOff x="5076056" y="5733256"/>
            <a:chExt cx="914400" cy="914400"/>
          </a:xfrm>
        </p:grpSpPr>
        <p:sp>
          <p:nvSpPr>
            <p:cNvPr id="33" name="Oblouk 32"/>
            <p:cNvSpPr/>
            <p:nvPr/>
          </p:nvSpPr>
          <p:spPr>
            <a:xfrm>
              <a:off x="5076056" y="5733256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4" name="Ovál 33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" name="Skupina 34"/>
          <p:cNvGrpSpPr/>
          <p:nvPr/>
        </p:nvGrpSpPr>
        <p:grpSpPr>
          <a:xfrm rot="8877964">
            <a:off x="6932545" y="2405169"/>
            <a:ext cx="914400" cy="914400"/>
            <a:chOff x="5076056" y="5733256"/>
            <a:chExt cx="914400" cy="914400"/>
          </a:xfrm>
        </p:grpSpPr>
        <p:sp>
          <p:nvSpPr>
            <p:cNvPr id="36" name="Oblouk 35"/>
            <p:cNvSpPr/>
            <p:nvPr/>
          </p:nvSpPr>
          <p:spPr>
            <a:xfrm>
              <a:off x="5076056" y="5733256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7" name="Ovál 36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8" name="Ovál 37"/>
          <p:cNvSpPr/>
          <p:nvPr/>
        </p:nvSpPr>
        <p:spPr>
          <a:xfrm rot="19740708">
            <a:off x="5076056" y="2692330"/>
            <a:ext cx="3384782" cy="35263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186408" y="578672"/>
            <a:ext cx="2294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Co jsi zjistil?</a:t>
            </a: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51520" y="2640471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Platí tento výsledek pro kružnice o libovolném poloměru?</a:t>
            </a: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251520" y="4418146"/>
            <a:ext cx="4248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Jsou všechny úhly nad průměrem pravé?</a:t>
            </a: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83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Přímá spojnice 11"/>
          <p:cNvCxnSpPr/>
          <p:nvPr/>
        </p:nvCxnSpPr>
        <p:spPr>
          <a:xfrm rot="20681724">
            <a:off x="5100633" y="2190853"/>
            <a:ext cx="3335628" cy="905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Skupina 12"/>
          <p:cNvGrpSpPr/>
          <p:nvPr/>
        </p:nvGrpSpPr>
        <p:grpSpPr>
          <a:xfrm rot="20681724">
            <a:off x="6687706" y="2563606"/>
            <a:ext cx="161479" cy="159866"/>
            <a:chOff x="4410521" y="1484784"/>
            <a:chExt cx="161479" cy="159866"/>
          </a:xfrm>
        </p:grpSpPr>
        <p:cxnSp>
          <p:nvCxnSpPr>
            <p:cNvPr id="14" name="Přímá spojnice 13"/>
            <p:cNvCxnSpPr/>
            <p:nvPr/>
          </p:nvCxnSpPr>
          <p:spPr>
            <a:xfrm>
              <a:off x="4497388" y="1484784"/>
              <a:ext cx="0" cy="1598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4410521" y="1564717"/>
              <a:ext cx="1614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ovéPole 15"/>
          <p:cNvSpPr txBox="1"/>
          <p:nvPr/>
        </p:nvSpPr>
        <p:spPr>
          <a:xfrm rot="21389006">
            <a:off x="6588223" y="282256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805993" y="42500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5812073" y="1044190"/>
            <a:ext cx="102441" cy="177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508104" y="72614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676250" y="4200006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C´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671786" y="245887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8538362" y="257879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8" name="Ovál 37"/>
          <p:cNvSpPr/>
          <p:nvPr/>
        </p:nvSpPr>
        <p:spPr>
          <a:xfrm rot="19740708">
            <a:off x="5076056" y="880340"/>
            <a:ext cx="3384782" cy="35263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457200" y="274638"/>
            <a:ext cx="8229600" cy="52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Thaletova </a:t>
            </a:r>
            <a:r>
              <a:rPr lang="cs-CZ" altLang="cs-CZ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kružnice</a:t>
            </a:r>
            <a:endParaRPr lang="cs-CZ" altLang="cs-CZ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2" name="Rectangle 96"/>
          <p:cNvSpPr>
            <a:spLocks noChangeArrowheads="1"/>
          </p:cNvSpPr>
          <p:nvPr/>
        </p:nvSpPr>
        <p:spPr bwMode="auto">
          <a:xfrm>
            <a:off x="189684" y="858466"/>
            <a:ext cx="16512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3200" dirty="0">
                <a:cs typeface="Arial" panose="020B0604020202020204" pitchFamily="34" charset="0"/>
              </a:rPr>
              <a:t>Narýsuj:</a:t>
            </a:r>
            <a:r>
              <a:rPr lang="cs-CZ" altLang="cs-CZ" sz="3200" dirty="0"/>
              <a:t> </a:t>
            </a:r>
          </a:p>
        </p:txBody>
      </p:sp>
      <p:graphicFrame>
        <p:nvGraphicFramePr>
          <p:cNvPr id="43" name="Objek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904729"/>
              </p:ext>
            </p:extLst>
          </p:nvPr>
        </p:nvGraphicFramePr>
        <p:xfrm>
          <a:off x="323528" y="1412161"/>
          <a:ext cx="1646237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Rovnice" r:id="rId3" imgW="685800" imgH="203040" progId="Equation.3">
                  <p:embed/>
                </p:oleObj>
              </mc:Choice>
              <mc:Fallback>
                <p:oleObj name="Rovnice" r:id="rId3" imgW="685800" imgH="203040" progId="Equation.3">
                  <p:embed/>
                  <p:pic>
                    <p:nvPicPr>
                      <p:cNvPr id="0" name="Objek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12161"/>
                        <a:ext cx="1646237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k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817759"/>
              </p:ext>
            </p:extLst>
          </p:nvPr>
        </p:nvGraphicFramePr>
        <p:xfrm>
          <a:off x="323528" y="1816022"/>
          <a:ext cx="3816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" name="Rovnice" r:id="rId5" imgW="1739880" imgH="253800" progId="Equation.3">
                  <p:embed/>
                </p:oleObj>
              </mc:Choice>
              <mc:Fallback>
                <p:oleObj name="Rovnice" r:id="rId5" imgW="1739880" imgH="253800" progId="Equation.3">
                  <p:embed/>
                  <p:pic>
                    <p:nvPicPr>
                      <p:cNvPr id="0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816022"/>
                        <a:ext cx="3816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k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234341"/>
              </p:ext>
            </p:extLst>
          </p:nvPr>
        </p:nvGraphicFramePr>
        <p:xfrm>
          <a:off x="335540" y="2340191"/>
          <a:ext cx="14605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" name="Rovnice" r:id="rId7" imgW="660240" imgH="203040" progId="Equation.3">
                  <p:embed/>
                </p:oleObj>
              </mc:Choice>
              <mc:Fallback>
                <p:oleObj name="Rovnice" r:id="rId7" imgW="660240" imgH="203040" progId="Equation.3">
                  <p:embed/>
                  <p:pic>
                    <p:nvPicPr>
                      <p:cNvPr id="0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40" y="2340191"/>
                        <a:ext cx="146050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k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735133"/>
              </p:ext>
            </p:extLst>
          </p:nvPr>
        </p:nvGraphicFramePr>
        <p:xfrm>
          <a:off x="971600" y="2837420"/>
          <a:ext cx="17986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" name="Rovnice" r:id="rId9" imgW="812520" imgH="203040" progId="Equation.3">
                  <p:embed/>
                </p:oleObj>
              </mc:Choice>
              <mc:Fallback>
                <p:oleObj name="Rovnice" r:id="rId9" imgW="812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837420"/>
                        <a:ext cx="1798637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ovéPole 49"/>
          <p:cNvSpPr txBox="1"/>
          <p:nvPr/>
        </p:nvSpPr>
        <p:spPr>
          <a:xfrm>
            <a:off x="539552" y="2766634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Kunstler Script" panose="030304020206070D0D06" pitchFamily="66" charset="0"/>
              </a:rPr>
              <a:t>S</a:t>
            </a:r>
            <a:endParaRPr lang="cs-CZ" sz="2800" b="1" dirty="0">
              <a:latin typeface="Kunstler Script" panose="030304020206070D0D06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96796" y="2766634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8" name="Přímá spojnice 57"/>
          <p:cNvCxnSpPr>
            <a:stCxn id="38" idx="0"/>
            <a:endCxn id="38" idx="4"/>
          </p:cNvCxnSpPr>
          <p:nvPr/>
        </p:nvCxnSpPr>
        <p:spPr>
          <a:xfrm>
            <a:off x="5860644" y="1131995"/>
            <a:ext cx="1815606" cy="3023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276694" y="3250479"/>
            <a:ext cx="312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Čtyřúhelník AC´BC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Volný tvar 63"/>
          <p:cNvSpPr/>
          <p:nvPr/>
        </p:nvSpPr>
        <p:spPr>
          <a:xfrm>
            <a:off x="5059110" y="1119499"/>
            <a:ext cx="3418318" cy="3050849"/>
          </a:xfrm>
          <a:custGeom>
            <a:avLst/>
            <a:gdLst>
              <a:gd name="connsiteX0" fmla="*/ 0 w 3418318"/>
              <a:gd name="connsiteY0" fmla="*/ 1521151 h 3050849"/>
              <a:gd name="connsiteX1" fmla="*/ 2615013 w 3418318"/>
              <a:gd name="connsiteY1" fmla="*/ 3050849 h 3050849"/>
              <a:gd name="connsiteX2" fmla="*/ 3418318 w 3418318"/>
              <a:gd name="connsiteY2" fmla="*/ 1538243 h 3050849"/>
              <a:gd name="connsiteX3" fmla="*/ 794759 w 3418318"/>
              <a:gd name="connsiteY3" fmla="*/ 0 h 3050849"/>
              <a:gd name="connsiteX4" fmla="*/ 0 w 3418318"/>
              <a:gd name="connsiteY4" fmla="*/ 1521151 h 305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8318" h="3050849">
                <a:moveTo>
                  <a:pt x="0" y="1521151"/>
                </a:moveTo>
                <a:lnTo>
                  <a:pt x="2615013" y="3050849"/>
                </a:lnTo>
                <a:lnTo>
                  <a:pt x="3418318" y="1538243"/>
                </a:lnTo>
                <a:lnTo>
                  <a:pt x="794759" y="0"/>
                </a:lnTo>
                <a:lnTo>
                  <a:pt x="0" y="1521151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TextovéPole 65"/>
          <p:cNvSpPr txBox="1"/>
          <p:nvPr/>
        </p:nvSpPr>
        <p:spPr>
          <a:xfrm>
            <a:off x="179512" y="4581128"/>
            <a:ext cx="53854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Jak nazýváme úsečky AB, CC´?</a:t>
            </a: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179512" y="5157192"/>
            <a:ext cx="6224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Průměry kružnice k, úhlopříčky čtyřúhelníku.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169864" y="5589240"/>
            <a:ext cx="8002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Co můžeme říct o úsečkách </a:t>
            </a:r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S</a:t>
            </a:r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A, </a:t>
            </a:r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S</a:t>
            </a:r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C, </a:t>
            </a:r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S</a:t>
            </a:r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C´ a SB? </a:t>
            </a: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179512" y="6165304"/>
            <a:ext cx="3042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Mají stejnou velikost.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ovéPole 69"/>
          <p:cNvSpPr txBox="1"/>
          <p:nvPr/>
        </p:nvSpPr>
        <p:spPr>
          <a:xfrm>
            <a:off x="179512" y="3957644"/>
            <a:ext cx="656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Jaké jsou vlastnosti čtyřúhelníku?</a:t>
            </a: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20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23" grpId="0"/>
      <p:bldP spid="24" grpId="0"/>
      <p:bldP spid="25" grpId="0"/>
      <p:bldP spid="38" grpId="0" animBg="1"/>
      <p:bldP spid="50" grpId="0"/>
      <p:bldP spid="51" grpId="0"/>
      <p:bldP spid="60" grpId="0"/>
      <p:bldP spid="64" grpId="0" animBg="1"/>
      <p:bldP spid="66" grpId="0"/>
      <p:bldP spid="67" grpId="0"/>
      <p:bldP spid="68" grpId="0"/>
      <p:bldP spid="69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Přímá spojnice 11"/>
          <p:cNvCxnSpPr/>
          <p:nvPr/>
        </p:nvCxnSpPr>
        <p:spPr>
          <a:xfrm rot="20681724">
            <a:off x="5100633" y="2190853"/>
            <a:ext cx="3335628" cy="905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Skupina 12"/>
          <p:cNvGrpSpPr/>
          <p:nvPr/>
        </p:nvGrpSpPr>
        <p:grpSpPr>
          <a:xfrm rot="20681724">
            <a:off x="6687706" y="2563606"/>
            <a:ext cx="161479" cy="159866"/>
            <a:chOff x="4410521" y="1484784"/>
            <a:chExt cx="161479" cy="159866"/>
          </a:xfrm>
        </p:grpSpPr>
        <p:cxnSp>
          <p:nvCxnSpPr>
            <p:cNvPr id="14" name="Přímá spojnice 13"/>
            <p:cNvCxnSpPr/>
            <p:nvPr/>
          </p:nvCxnSpPr>
          <p:spPr>
            <a:xfrm>
              <a:off x="4497388" y="1484784"/>
              <a:ext cx="0" cy="1598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4410521" y="1564717"/>
              <a:ext cx="1614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ovéPole 15"/>
          <p:cNvSpPr txBox="1"/>
          <p:nvPr/>
        </p:nvSpPr>
        <p:spPr>
          <a:xfrm rot="21389006">
            <a:off x="6588223" y="282256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989502" y="35664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5812073" y="1044190"/>
            <a:ext cx="102441" cy="177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508104" y="72614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676250" y="4200006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C´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671786" y="245887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8538362" y="257879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grpSp>
        <p:nvGrpSpPr>
          <p:cNvPr id="32" name="Skupina 31"/>
          <p:cNvGrpSpPr/>
          <p:nvPr/>
        </p:nvGrpSpPr>
        <p:grpSpPr>
          <a:xfrm rot="17714543">
            <a:off x="7250700" y="3669908"/>
            <a:ext cx="914400" cy="914400"/>
            <a:chOff x="5076056" y="5733256"/>
            <a:chExt cx="914400" cy="914400"/>
          </a:xfrm>
        </p:grpSpPr>
        <p:sp>
          <p:nvSpPr>
            <p:cNvPr id="33" name="Oblouk 32"/>
            <p:cNvSpPr/>
            <p:nvPr/>
          </p:nvSpPr>
          <p:spPr>
            <a:xfrm>
              <a:off x="5076056" y="5733256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4" name="Ovál 33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" name="Skupina 34"/>
          <p:cNvGrpSpPr/>
          <p:nvPr/>
        </p:nvGrpSpPr>
        <p:grpSpPr>
          <a:xfrm rot="7217959">
            <a:off x="5433603" y="690203"/>
            <a:ext cx="914400" cy="914400"/>
            <a:chOff x="5076056" y="5733256"/>
            <a:chExt cx="914400" cy="914400"/>
          </a:xfrm>
        </p:grpSpPr>
        <p:sp>
          <p:nvSpPr>
            <p:cNvPr id="36" name="Oblouk 35"/>
            <p:cNvSpPr/>
            <p:nvPr/>
          </p:nvSpPr>
          <p:spPr>
            <a:xfrm>
              <a:off x="5076056" y="5733256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7" name="Ovál 36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8" name="Ovál 37"/>
          <p:cNvSpPr/>
          <p:nvPr/>
        </p:nvSpPr>
        <p:spPr>
          <a:xfrm rot="19740708">
            <a:off x="5076056" y="880340"/>
            <a:ext cx="3384782" cy="352639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457200" y="274638"/>
            <a:ext cx="8229600" cy="52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Thaletova </a:t>
            </a:r>
            <a:r>
              <a:rPr lang="cs-CZ" altLang="cs-CZ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kružnice</a:t>
            </a:r>
            <a:endParaRPr lang="cs-CZ" altLang="cs-CZ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58" name="Přímá spojnice 57"/>
          <p:cNvCxnSpPr>
            <a:stCxn id="38" idx="0"/>
            <a:endCxn id="38" idx="4"/>
          </p:cNvCxnSpPr>
          <p:nvPr/>
        </p:nvCxnSpPr>
        <p:spPr>
          <a:xfrm>
            <a:off x="5860644" y="1131995"/>
            <a:ext cx="1815606" cy="3023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Volný tvar 63"/>
          <p:cNvSpPr/>
          <p:nvPr/>
        </p:nvSpPr>
        <p:spPr>
          <a:xfrm>
            <a:off x="5059110" y="1119499"/>
            <a:ext cx="3418318" cy="3050849"/>
          </a:xfrm>
          <a:custGeom>
            <a:avLst/>
            <a:gdLst>
              <a:gd name="connsiteX0" fmla="*/ 0 w 3418318"/>
              <a:gd name="connsiteY0" fmla="*/ 1521151 h 3050849"/>
              <a:gd name="connsiteX1" fmla="*/ 2615013 w 3418318"/>
              <a:gd name="connsiteY1" fmla="*/ 3050849 h 3050849"/>
              <a:gd name="connsiteX2" fmla="*/ 3418318 w 3418318"/>
              <a:gd name="connsiteY2" fmla="*/ 1538243 h 3050849"/>
              <a:gd name="connsiteX3" fmla="*/ 794759 w 3418318"/>
              <a:gd name="connsiteY3" fmla="*/ 0 h 3050849"/>
              <a:gd name="connsiteX4" fmla="*/ 0 w 3418318"/>
              <a:gd name="connsiteY4" fmla="*/ 1521151 h 305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8318" h="3050849">
                <a:moveTo>
                  <a:pt x="0" y="1521151"/>
                </a:moveTo>
                <a:lnTo>
                  <a:pt x="2615013" y="3050849"/>
                </a:lnTo>
                <a:lnTo>
                  <a:pt x="3418318" y="1538243"/>
                </a:lnTo>
                <a:lnTo>
                  <a:pt x="794759" y="0"/>
                </a:lnTo>
                <a:lnTo>
                  <a:pt x="0" y="1521151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TextovéPole 65"/>
          <p:cNvSpPr txBox="1"/>
          <p:nvPr/>
        </p:nvSpPr>
        <p:spPr>
          <a:xfrm>
            <a:off x="105164" y="929576"/>
            <a:ext cx="5809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Co platí pro úhlopříčky AB, CC´?</a:t>
            </a: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240564" y="1628800"/>
            <a:ext cx="4669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Jsou shodné a navzájem se půlí.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319463" y="4276950"/>
            <a:ext cx="8650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Co platí pro vnitřní úhly ve čtverci a obdélníku? </a:t>
            </a: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319463" y="4858955"/>
            <a:ext cx="8449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Všechny čtyři úhly jsou pravé (90°), součet vnitřních úhlů je 360°. 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40565" y="2134246"/>
            <a:ext cx="4669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Ve kterém čtyřúhelníku jsou úhlopříčky stejné délky?</a:t>
            </a:r>
            <a:endParaRPr lang="cs-CZ" sz="3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240564" y="3692834"/>
            <a:ext cx="3287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 čtverci a obdélníku.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19463" y="5717506"/>
            <a:ext cx="8449491" cy="83099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Úhly ACB a AC´B jsou tedy pravé</a:t>
            </a: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Body leží na kružnici k, mimo krajní body AB. 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98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69" grpId="0"/>
      <p:bldP spid="40" grpId="0"/>
      <p:bldP spid="45" grpId="0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3039" y="1268760"/>
            <a:ext cx="85103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i="1" dirty="0" smtClean="0"/>
              <a:t>Pro libovolný trojúhelník ABC s přeponou AB platí:</a:t>
            </a:r>
            <a:endParaRPr lang="cs-CZ" sz="3200" i="1" dirty="0"/>
          </a:p>
        </p:txBody>
      </p:sp>
      <p:sp>
        <p:nvSpPr>
          <p:cNvPr id="11" name="Obdélník 10"/>
          <p:cNvSpPr/>
          <p:nvPr/>
        </p:nvSpPr>
        <p:spPr>
          <a:xfrm>
            <a:off x="326636" y="1853535"/>
            <a:ext cx="82698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i="1" dirty="0">
                <a:solidFill>
                  <a:srgbClr val="000000"/>
                </a:solidFill>
              </a:rPr>
              <a:t>jestliže je ABC pravoúhlý trojúhelník s přeponou AB, leží vrchol C na kružnici k s průměrem </a:t>
            </a:r>
            <a:r>
              <a:rPr lang="cs-CZ" sz="2800" i="1" dirty="0" smtClean="0">
                <a:solidFill>
                  <a:srgbClr val="000000"/>
                </a:solidFill>
              </a:rPr>
              <a:t>AB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i="1" dirty="0" smtClean="0">
                <a:solidFill>
                  <a:srgbClr val="000000"/>
                </a:solidFill>
              </a:rPr>
              <a:t>jestliže </a:t>
            </a:r>
            <a:r>
              <a:rPr lang="cs-CZ" sz="2800" i="1" dirty="0">
                <a:solidFill>
                  <a:srgbClr val="000000"/>
                </a:solidFill>
              </a:rPr>
              <a:t>vrchol C </a:t>
            </a:r>
            <a:r>
              <a:rPr lang="cs-CZ" sz="2800" i="1" dirty="0" smtClean="0">
                <a:solidFill>
                  <a:srgbClr val="000000"/>
                </a:solidFill>
              </a:rPr>
              <a:t>leží na </a:t>
            </a:r>
            <a:r>
              <a:rPr lang="cs-CZ" sz="2800" i="1" dirty="0">
                <a:solidFill>
                  <a:srgbClr val="000000"/>
                </a:solidFill>
              </a:rPr>
              <a:t>kružnici k s průměrem AB, je ABC pravoúhlý trojúhelník s přeponou </a:t>
            </a:r>
            <a:r>
              <a:rPr lang="cs-CZ" sz="2800" i="1" dirty="0" smtClean="0">
                <a:solidFill>
                  <a:srgbClr val="000000"/>
                </a:solidFill>
              </a:rPr>
              <a:t>AB</a:t>
            </a: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747479" y="527954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998793" y="59366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19" name="Přímá spojnice 18"/>
          <p:cNvCxnSpPr/>
          <p:nvPr/>
        </p:nvCxnSpPr>
        <p:spPr>
          <a:xfrm flipH="1">
            <a:off x="7964653" y="4166486"/>
            <a:ext cx="118758" cy="1843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8028384" y="389029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989502" y="500388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8377100" y="493478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8" name="Ovál 37"/>
          <p:cNvSpPr/>
          <p:nvPr/>
        </p:nvSpPr>
        <p:spPr>
          <a:xfrm>
            <a:off x="5406064" y="3669417"/>
            <a:ext cx="2886242" cy="28862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39"/>
          <p:cNvCxnSpPr>
            <a:stCxn id="38" idx="2"/>
            <a:endCxn id="38" idx="6"/>
          </p:cNvCxnSpPr>
          <p:nvPr/>
        </p:nvCxnSpPr>
        <p:spPr>
          <a:xfrm>
            <a:off x="5406064" y="5112538"/>
            <a:ext cx="28862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Volný tvar 43"/>
          <p:cNvSpPr/>
          <p:nvPr/>
        </p:nvSpPr>
        <p:spPr>
          <a:xfrm>
            <a:off x="5397518" y="4269554"/>
            <a:ext cx="2879933" cy="828942"/>
          </a:xfrm>
          <a:custGeom>
            <a:avLst/>
            <a:gdLst>
              <a:gd name="connsiteX0" fmla="*/ 0 w 2879933"/>
              <a:gd name="connsiteY0" fmla="*/ 828942 h 828942"/>
              <a:gd name="connsiteX1" fmla="*/ 2623559 w 2879933"/>
              <a:gd name="connsiteY1" fmla="*/ 0 h 828942"/>
              <a:gd name="connsiteX2" fmla="*/ 2879933 w 2879933"/>
              <a:gd name="connsiteY2" fmla="*/ 828942 h 828942"/>
              <a:gd name="connsiteX3" fmla="*/ 0 w 2879933"/>
              <a:gd name="connsiteY3" fmla="*/ 828942 h 828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9933" h="828942">
                <a:moveTo>
                  <a:pt x="0" y="828942"/>
                </a:moveTo>
                <a:lnTo>
                  <a:pt x="2623559" y="0"/>
                </a:lnTo>
                <a:lnTo>
                  <a:pt x="2879933" y="828942"/>
                </a:lnTo>
                <a:lnTo>
                  <a:pt x="0" y="828942"/>
                </a:lnTo>
                <a:close/>
              </a:path>
            </a:pathLst>
          </a:cu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5" name="Skupina 34"/>
          <p:cNvGrpSpPr/>
          <p:nvPr/>
        </p:nvGrpSpPr>
        <p:grpSpPr>
          <a:xfrm rot="9029265">
            <a:off x="7451651" y="3775802"/>
            <a:ext cx="914400" cy="914400"/>
            <a:chOff x="5062457" y="5754991"/>
            <a:chExt cx="914400" cy="914400"/>
          </a:xfrm>
        </p:grpSpPr>
        <p:sp>
          <p:nvSpPr>
            <p:cNvPr id="36" name="Oblouk 35"/>
            <p:cNvSpPr/>
            <p:nvPr/>
          </p:nvSpPr>
          <p:spPr>
            <a:xfrm>
              <a:off x="5062457" y="5754991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7" name="Ovál 36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6755277" y="5039516"/>
            <a:ext cx="161479" cy="159866"/>
            <a:chOff x="4410521" y="1484784"/>
            <a:chExt cx="161479" cy="159866"/>
          </a:xfrm>
        </p:grpSpPr>
        <p:cxnSp>
          <p:nvCxnSpPr>
            <p:cNvPr id="14" name="Přímá spojnice 13"/>
            <p:cNvCxnSpPr/>
            <p:nvPr/>
          </p:nvCxnSpPr>
          <p:spPr>
            <a:xfrm>
              <a:off x="4497388" y="1484784"/>
              <a:ext cx="0" cy="1598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4410521" y="1564717"/>
              <a:ext cx="1614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bdélník 45"/>
          <p:cNvSpPr/>
          <p:nvPr/>
        </p:nvSpPr>
        <p:spPr>
          <a:xfrm>
            <a:off x="436225" y="3684779"/>
            <a:ext cx="2689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i="1" dirty="0" err="1">
                <a:solidFill>
                  <a:srgbClr val="FF0000"/>
                </a:solidFill>
              </a:rPr>
              <a:t>Thalés</a:t>
            </a:r>
            <a:r>
              <a:rPr lang="cs-CZ" sz="3200" i="1" dirty="0">
                <a:solidFill>
                  <a:srgbClr val="FF0000"/>
                </a:solidFill>
              </a:rPr>
              <a:t> z </a:t>
            </a:r>
            <a:r>
              <a:rPr lang="cs-CZ" sz="3200" i="1" dirty="0" err="1">
                <a:solidFill>
                  <a:srgbClr val="FF0000"/>
                </a:solidFill>
              </a:rPr>
              <a:t>Milétu</a:t>
            </a:r>
            <a:endParaRPr lang="cs-CZ" sz="3200" dirty="0"/>
          </a:p>
        </p:txBody>
      </p:sp>
      <p:sp>
        <p:nvSpPr>
          <p:cNvPr id="47" name="Obdélník 46"/>
          <p:cNvSpPr/>
          <p:nvPr/>
        </p:nvSpPr>
        <p:spPr>
          <a:xfrm>
            <a:off x="409822" y="4348540"/>
            <a:ext cx="47385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i="1" dirty="0">
                <a:solidFill>
                  <a:srgbClr val="000000"/>
                </a:solidFill>
              </a:rPr>
              <a:t>Řek, matematik, filozof a astronom. Žil v letech 624 - 543 př.n.l. ve městě </a:t>
            </a:r>
            <a:r>
              <a:rPr lang="cs-CZ" sz="2800" i="1" dirty="0" err="1">
                <a:solidFill>
                  <a:srgbClr val="000000"/>
                </a:solidFill>
              </a:rPr>
              <a:t>Mílétu</a:t>
            </a:r>
            <a:r>
              <a:rPr lang="cs-CZ" sz="2800" i="1" dirty="0">
                <a:solidFill>
                  <a:srgbClr val="000000"/>
                </a:solidFill>
              </a:rPr>
              <a:t> v nynějším Turecku.</a:t>
            </a:r>
            <a:endParaRPr 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80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Thaletova kružnice</a:t>
            </a:r>
          </a:p>
        </p:txBody>
      </p:sp>
      <p:pic>
        <p:nvPicPr>
          <p:cNvPr id="5" name="Obrázek 4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1052736"/>
            <a:ext cx="7992888" cy="396044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87624" y="5507000"/>
            <a:ext cx="12715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α</a:t>
            </a:r>
            <a:r>
              <a:rPr lang="cs-CZ" sz="3200" dirty="0" smtClean="0"/>
              <a:t>= 58°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95936" y="5620465"/>
            <a:ext cx="17940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β</a:t>
            </a:r>
            <a:r>
              <a:rPr lang="cs-CZ" sz="3200" dirty="0" smtClean="0"/>
              <a:t>= 42°55´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97295" y="5620464"/>
            <a:ext cx="1758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γ</a:t>
            </a:r>
            <a:r>
              <a:rPr lang="cs-CZ" sz="3200" smtClean="0"/>
              <a:t>= 17°35</a:t>
            </a:r>
            <a:r>
              <a:rPr lang="cs-CZ" sz="3200" dirty="0" smtClean="0"/>
              <a:t>´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9011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229600" cy="9361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cs-CZ" sz="2800" dirty="0">
                <a:latin typeface="Arial" charset="0"/>
              </a:rPr>
              <a:t>Vrcholy pravých úhlů </a:t>
            </a:r>
            <a:r>
              <a:rPr lang="cs-CZ" altLang="cs-CZ" sz="2800" i="1" dirty="0">
                <a:latin typeface="Arial" charset="0"/>
              </a:rPr>
              <a:t>AXB</a:t>
            </a:r>
            <a:r>
              <a:rPr lang="cs-CZ" altLang="cs-CZ" sz="2800" dirty="0">
                <a:latin typeface="Arial" charset="0"/>
              </a:rPr>
              <a:t> jsou body </a:t>
            </a:r>
            <a:r>
              <a:rPr lang="cs-CZ" altLang="cs-CZ" sz="2800" i="1" dirty="0">
                <a:latin typeface="Arial" charset="0"/>
              </a:rPr>
              <a:t>X </a:t>
            </a:r>
            <a:r>
              <a:rPr lang="cs-CZ" altLang="cs-CZ" sz="2800" dirty="0">
                <a:latin typeface="Arial" charset="0"/>
              </a:rPr>
              <a:t>kružnice </a:t>
            </a:r>
            <a:r>
              <a:rPr lang="cs-CZ" altLang="cs-CZ" sz="2800" i="1" dirty="0" smtClean="0">
                <a:latin typeface="Arial" charset="0"/>
              </a:rPr>
              <a:t>k (Thaletova kružnice)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>
                <a:latin typeface="Arial" charset="0"/>
              </a:rPr>
              <a:t>s průměrem </a:t>
            </a:r>
            <a:r>
              <a:rPr lang="cs-CZ" altLang="cs-CZ" sz="2800" i="1" dirty="0">
                <a:latin typeface="Arial" charset="0"/>
              </a:rPr>
              <a:t>AB</a:t>
            </a:r>
            <a:r>
              <a:rPr lang="cs-CZ" altLang="cs-CZ" sz="2800" dirty="0">
                <a:latin typeface="Arial" charset="0"/>
              </a:rPr>
              <a:t> (s výjimkou bodů </a:t>
            </a:r>
            <a:r>
              <a:rPr lang="cs-CZ" altLang="cs-CZ" sz="2800" i="1" dirty="0">
                <a:latin typeface="Arial" charset="0"/>
              </a:rPr>
              <a:t>A, B</a:t>
            </a:r>
            <a:r>
              <a:rPr lang="cs-CZ" altLang="cs-CZ" sz="2800" dirty="0">
                <a:latin typeface="Arial" charset="0"/>
              </a:rPr>
              <a:t>) a žádné jiné</a:t>
            </a:r>
            <a:r>
              <a:rPr lang="cs-CZ" altLang="cs-CZ" sz="2800" dirty="0" smtClean="0">
                <a:latin typeface="Arial" charset="0"/>
              </a:rPr>
              <a:t>.</a:t>
            </a:r>
            <a:endParaRPr lang="cs-CZ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844824"/>
            <a:ext cx="4160837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189984" y="1052735"/>
            <a:ext cx="8846511" cy="936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dirty="0" smtClean="0">
                <a:solidFill>
                  <a:srgbClr val="FF0000"/>
                </a:solidFill>
                <a:latin typeface="Arial" charset="0"/>
              </a:rPr>
              <a:t>Existuje takový bod D, který neleží na Thaletově kružnici, s krajními body průměru A, B a velikost úhlu</a:t>
            </a:r>
            <a:r>
              <a:rPr lang="cs-CZ" altLang="cs-CZ" sz="2800" dirty="0" smtClean="0">
                <a:solidFill>
                  <a:srgbClr val="FF0000"/>
                </a:solidFill>
                <a:latin typeface="Arial" charset="0"/>
              </a:rPr>
              <a:t>            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593221"/>
              </p:ext>
            </p:extLst>
          </p:nvPr>
        </p:nvGraphicFramePr>
        <p:xfrm>
          <a:off x="6032640" y="1404694"/>
          <a:ext cx="1861735" cy="498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Rovnice" r:id="rId4" imgW="952200" imgH="253800" progId="Equation.3">
                  <p:embed/>
                </p:oleObj>
              </mc:Choice>
              <mc:Fallback>
                <p:oleObj name="Rovnice" r:id="rId4" imgW="952200" imgH="253800" progId="Equation.3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640" y="1404694"/>
                        <a:ext cx="1861735" cy="4984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486436"/>
              </p:ext>
            </p:extLst>
          </p:nvPr>
        </p:nvGraphicFramePr>
        <p:xfrm>
          <a:off x="323528" y="2528011"/>
          <a:ext cx="16637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Rovnice" r:id="rId6" imgW="850680" imgH="253800" progId="Equation.3">
                  <p:embed/>
                </p:oleObj>
              </mc:Choice>
              <mc:Fallback>
                <p:oleObj name="Rovnice" r:id="rId6" imgW="850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528011"/>
                        <a:ext cx="1663700" cy="49847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Volný tvar 11"/>
          <p:cNvSpPr/>
          <p:nvPr/>
        </p:nvSpPr>
        <p:spPr>
          <a:xfrm>
            <a:off x="4793064" y="2873032"/>
            <a:ext cx="3587262" cy="1788606"/>
          </a:xfrm>
          <a:custGeom>
            <a:avLst/>
            <a:gdLst>
              <a:gd name="connsiteX0" fmla="*/ 0 w 3587262"/>
              <a:gd name="connsiteY0" fmla="*/ 1758461 h 1788606"/>
              <a:gd name="connsiteX1" fmla="*/ 2150348 w 3587262"/>
              <a:gd name="connsiteY1" fmla="*/ 0 h 1788606"/>
              <a:gd name="connsiteX2" fmla="*/ 3587262 w 3587262"/>
              <a:gd name="connsiteY2" fmla="*/ 1788606 h 1788606"/>
              <a:gd name="connsiteX3" fmla="*/ 0 w 3587262"/>
              <a:gd name="connsiteY3" fmla="*/ 1758461 h 178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7262" h="1788606">
                <a:moveTo>
                  <a:pt x="0" y="1758461"/>
                </a:moveTo>
                <a:lnTo>
                  <a:pt x="2150348" y="0"/>
                </a:lnTo>
                <a:lnTo>
                  <a:pt x="3587262" y="1788606"/>
                </a:lnTo>
                <a:lnTo>
                  <a:pt x="0" y="1758461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" name="Skupina 6"/>
          <p:cNvGrpSpPr/>
          <p:nvPr/>
        </p:nvGrpSpPr>
        <p:grpSpPr>
          <a:xfrm rot="8236659">
            <a:off x="6447196" y="2443971"/>
            <a:ext cx="914400" cy="914400"/>
            <a:chOff x="5076056" y="5733256"/>
            <a:chExt cx="914400" cy="914400"/>
          </a:xfrm>
        </p:grpSpPr>
        <p:sp>
          <p:nvSpPr>
            <p:cNvPr id="8" name="Oblouk 7"/>
            <p:cNvSpPr/>
            <p:nvPr/>
          </p:nvSpPr>
          <p:spPr>
            <a:xfrm>
              <a:off x="5076056" y="5733256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" name="Ovál 8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3" name="Volný tvar 12"/>
          <p:cNvSpPr/>
          <p:nvPr/>
        </p:nvSpPr>
        <p:spPr>
          <a:xfrm>
            <a:off x="6963508" y="2240782"/>
            <a:ext cx="1426866" cy="2421653"/>
          </a:xfrm>
          <a:custGeom>
            <a:avLst/>
            <a:gdLst>
              <a:gd name="connsiteX0" fmla="*/ 0 w 1426866"/>
              <a:gd name="connsiteY0" fmla="*/ 633047 h 2421653"/>
              <a:gd name="connsiteX1" fmla="*/ 773723 w 1426866"/>
              <a:gd name="connsiteY1" fmla="*/ 0 h 2421653"/>
              <a:gd name="connsiteX2" fmla="*/ 1426866 w 1426866"/>
              <a:gd name="connsiteY2" fmla="*/ 2421653 h 2421653"/>
              <a:gd name="connsiteX3" fmla="*/ 0 w 1426866"/>
              <a:gd name="connsiteY3" fmla="*/ 633047 h 242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6866" h="2421653">
                <a:moveTo>
                  <a:pt x="0" y="633047"/>
                </a:moveTo>
                <a:lnTo>
                  <a:pt x="773723" y="0"/>
                </a:lnTo>
                <a:lnTo>
                  <a:pt x="1426866" y="2421653"/>
                </a:lnTo>
                <a:lnTo>
                  <a:pt x="0" y="633047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4" name="Skupina 13"/>
          <p:cNvGrpSpPr/>
          <p:nvPr/>
        </p:nvGrpSpPr>
        <p:grpSpPr>
          <a:xfrm rot="2329370">
            <a:off x="6506308" y="2534504"/>
            <a:ext cx="914400" cy="914400"/>
            <a:chOff x="5076056" y="5733256"/>
            <a:chExt cx="914400" cy="914400"/>
          </a:xfrm>
        </p:grpSpPr>
        <p:sp>
          <p:nvSpPr>
            <p:cNvPr id="15" name="Oblouk 14"/>
            <p:cNvSpPr/>
            <p:nvPr/>
          </p:nvSpPr>
          <p:spPr>
            <a:xfrm>
              <a:off x="5076056" y="5733256"/>
              <a:ext cx="914400" cy="9144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6" name="Ovál 15"/>
            <p:cNvSpPr/>
            <p:nvPr/>
          </p:nvSpPr>
          <p:spPr>
            <a:xfrm>
              <a:off x="5681866" y="6007313"/>
              <a:ext cx="61174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021591"/>
              </p:ext>
            </p:extLst>
          </p:nvPr>
        </p:nvGraphicFramePr>
        <p:xfrm>
          <a:off x="431800" y="3384550"/>
          <a:ext cx="171291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Rovnice" r:id="rId8" imgW="876240" imgH="253800" progId="Equation.3">
                  <p:embed/>
                </p:oleObj>
              </mc:Choice>
              <mc:Fallback>
                <p:oleObj name="Rovnice" r:id="rId8" imgW="8762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3384550"/>
                        <a:ext cx="1712913" cy="498475"/>
                      </a:xfrm>
                      <a:prstGeom prst="rect">
                        <a:avLst/>
                      </a:prstGeom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533393"/>
              </p:ext>
            </p:extLst>
          </p:nvPr>
        </p:nvGraphicFramePr>
        <p:xfrm>
          <a:off x="467544" y="4152581"/>
          <a:ext cx="25336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Rovnice" r:id="rId10" imgW="1295280" imgH="253800" progId="Equation.3">
                  <p:embed/>
                </p:oleObj>
              </mc:Choice>
              <mc:Fallback>
                <p:oleObj name="Rovnice" r:id="rId10" imgW="12952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152581"/>
                        <a:ext cx="2533650" cy="498475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Zahnutá šipka doprava 16"/>
          <p:cNvSpPr/>
          <p:nvPr/>
        </p:nvSpPr>
        <p:spPr>
          <a:xfrm rot="4053777" flipV="1">
            <a:off x="5015477" y="175220"/>
            <a:ext cx="562901" cy="5543058"/>
          </a:xfrm>
          <a:prstGeom prst="curvedRightArrow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199483"/>
              </p:ext>
            </p:extLst>
          </p:nvPr>
        </p:nvGraphicFramePr>
        <p:xfrm>
          <a:off x="323528" y="1916832"/>
          <a:ext cx="18383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Rovnice" r:id="rId12" imgW="939600" imgH="253800" progId="Equation.3">
                  <p:embed/>
                </p:oleObj>
              </mc:Choice>
              <mc:Fallback>
                <p:oleObj name="Rovnice" r:id="rId12" imgW="939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916832"/>
                        <a:ext cx="1838325" cy="498475"/>
                      </a:xfrm>
                      <a:prstGeom prst="rect">
                        <a:avLst/>
                      </a:prstGeom>
                      <a:solidFill>
                        <a:srgbClr val="F7BFF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2217506" y="1916832"/>
            <a:ext cx="1739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Přímý úhel</a:t>
            </a:r>
            <a:endParaRPr lang="cs-CZ" sz="2800" dirty="0"/>
          </a:p>
        </p:txBody>
      </p:sp>
      <p:sp>
        <p:nvSpPr>
          <p:cNvPr id="22" name="Oblouk 21"/>
          <p:cNvSpPr/>
          <p:nvPr/>
        </p:nvSpPr>
        <p:spPr>
          <a:xfrm rot="8596334">
            <a:off x="6170468" y="2219875"/>
            <a:ext cx="1584176" cy="1296144"/>
          </a:xfrm>
          <a:prstGeom prst="arc">
            <a:avLst>
              <a:gd name="adj1" fmla="val 10664156"/>
              <a:gd name="adj2" fmla="val 0"/>
            </a:avLst>
          </a:prstGeom>
          <a:ln w="38100">
            <a:solidFill>
              <a:srgbClr val="FF6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807271" y="2056116"/>
            <a:ext cx="21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5229200"/>
            <a:ext cx="8092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3338"/>
                </a:solidFill>
              </a:rPr>
              <a:t>Trojúhelník BDG může mít jen jeden pravý úhel.</a:t>
            </a:r>
            <a:endParaRPr lang="cs-CZ" sz="3200" dirty="0">
              <a:solidFill>
                <a:srgbClr val="FF33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02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3" grpId="0" animBg="1"/>
      <p:bldP spid="17" grpId="0" animBg="1"/>
      <p:bldP spid="20" grpId="0"/>
      <p:bldP spid="22" grpId="0" animBg="1"/>
      <p:bldP spid="6" grpId="0"/>
      <p:bldP spid="10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462</Words>
  <Application>Microsoft Office PowerPoint</Application>
  <PresentationFormat>Předvádění na obrazovce (4:3)</PresentationFormat>
  <Paragraphs>107</Paragraphs>
  <Slides>10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Thaletova kružnice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Ehlerova</dc:creator>
  <cp:lastModifiedBy>Ehlerova</cp:lastModifiedBy>
  <cp:revision>57</cp:revision>
  <cp:lastPrinted>2014-03-27T22:35:30Z</cp:lastPrinted>
  <dcterms:created xsi:type="dcterms:W3CDTF">2014-03-27T17:04:35Z</dcterms:created>
  <dcterms:modified xsi:type="dcterms:W3CDTF">2014-04-27T14:30:50Z</dcterms:modified>
</cp:coreProperties>
</file>