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70" r:id="rId3"/>
    <p:sldId id="258" r:id="rId4"/>
    <p:sldId id="271" r:id="rId5"/>
    <p:sldId id="272" r:id="rId6"/>
    <p:sldId id="277" r:id="rId7"/>
    <p:sldId id="278" r:id="rId8"/>
    <p:sldId id="279" r:id="rId9"/>
    <p:sldId id="280" r:id="rId10"/>
    <p:sldId id="281" r:id="rId11"/>
    <p:sldId id="275" r:id="rId12"/>
    <p:sldId id="26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BF27"/>
    <a:srgbClr val="CC99FF"/>
    <a:srgbClr val="FF00FF"/>
    <a:srgbClr val="CC0066"/>
    <a:srgbClr val="66EC02"/>
    <a:srgbClr val="FFE07D"/>
    <a:srgbClr val="FCE0C8"/>
    <a:srgbClr val="DF2180"/>
    <a:srgbClr val="DC2A61"/>
    <a:srgbClr val="0064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72" y="-1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BE8D4-1456-48A4-91DE-6FFFD02AAE4F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AD5CC-F309-4FBA-8C44-C1F23A0AA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823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E0C8"/>
            </a:gs>
            <a:gs pos="50000">
              <a:srgbClr val="FFE07D"/>
            </a:gs>
            <a:gs pos="100000">
              <a:schemeClr val="accent3">
                <a:lumMod val="60000"/>
                <a:lumOff val="40000"/>
                <a:alpha val="44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0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i="1" dirty="0" smtClean="0">
                <a:solidFill>
                  <a:srgbClr val="FF0000"/>
                </a:solidFill>
              </a:rPr>
              <a:t>Kružnice leží vně sebe</a:t>
            </a:r>
            <a:endParaRPr lang="cs-CZ" b="1" i="1" dirty="0">
              <a:solidFill>
                <a:srgbClr val="FF0000"/>
              </a:solidFill>
            </a:endParaRPr>
          </a:p>
        </p:txBody>
      </p:sp>
      <p:sp>
        <p:nvSpPr>
          <p:cNvPr id="8" name="Zástupný symbol pro obsah 7"/>
          <p:cNvSpPr txBox="1">
            <a:spLocks noGrp="1"/>
          </p:cNvSpPr>
          <p:nvPr>
            <p:ph idx="1"/>
          </p:nvPr>
        </p:nvSpPr>
        <p:spPr>
          <a:xfrm>
            <a:off x="233772" y="1124744"/>
            <a:ext cx="8748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cs-CZ" altLang="cs-CZ" sz="2800" dirty="0" smtClean="0">
                <a:latin typeface="Arial" charset="0"/>
              </a:rPr>
              <a:t>Kružnice k</a:t>
            </a:r>
            <a:r>
              <a:rPr lang="cs-CZ" altLang="cs-CZ" sz="2800" i="1" dirty="0" smtClean="0">
                <a:latin typeface="Arial" charset="0"/>
              </a:rPr>
              <a:t> </a:t>
            </a:r>
            <a:r>
              <a:rPr lang="cs-CZ" altLang="cs-CZ" sz="2800" b="1" dirty="0">
                <a:latin typeface="Arial" charset="0"/>
              </a:rPr>
              <a:t>ne</a:t>
            </a:r>
            <a:r>
              <a:rPr lang="cs-CZ" altLang="cs-CZ" sz="2800" b="1" dirty="0" smtClean="0">
                <a:latin typeface="Arial" charset="0"/>
              </a:rPr>
              <a:t>má</a:t>
            </a:r>
            <a:r>
              <a:rPr lang="cs-CZ" altLang="cs-CZ" sz="2800" dirty="0" smtClean="0">
                <a:latin typeface="Arial" charset="0"/>
              </a:rPr>
              <a:t> </a:t>
            </a:r>
            <a:r>
              <a:rPr lang="cs-CZ" altLang="cs-CZ" sz="2800" dirty="0">
                <a:latin typeface="Arial" charset="0"/>
              </a:rPr>
              <a:t>s kružnicí </a:t>
            </a:r>
            <a:r>
              <a:rPr lang="cs-CZ" altLang="cs-CZ" sz="2800" i="1" dirty="0" smtClean="0">
                <a:latin typeface="Arial" charset="0"/>
              </a:rPr>
              <a:t>l</a:t>
            </a:r>
            <a:r>
              <a:rPr lang="cs-CZ" altLang="cs-CZ" sz="2800" dirty="0" smtClean="0">
                <a:latin typeface="Arial" charset="0"/>
              </a:rPr>
              <a:t> </a:t>
            </a:r>
            <a:r>
              <a:rPr lang="cs-CZ" altLang="cs-CZ" sz="2800" b="1" dirty="0" smtClean="0">
                <a:latin typeface="Arial" charset="0"/>
              </a:rPr>
              <a:t>žádný </a:t>
            </a:r>
            <a:r>
              <a:rPr lang="cs-CZ" altLang="cs-CZ" sz="2800" b="1" dirty="0">
                <a:latin typeface="Arial" charset="0"/>
              </a:rPr>
              <a:t>společný </a:t>
            </a:r>
            <a:r>
              <a:rPr lang="cs-CZ" altLang="cs-CZ" sz="2800" b="1" dirty="0" smtClean="0">
                <a:latin typeface="Arial" charset="0"/>
              </a:rPr>
              <a:t>bod. </a:t>
            </a:r>
            <a:endParaRPr lang="cs-CZ" sz="2800" dirty="0"/>
          </a:p>
        </p:txBody>
      </p:sp>
      <p:grpSp>
        <p:nvGrpSpPr>
          <p:cNvPr id="17" name="Skupina 16"/>
          <p:cNvGrpSpPr/>
          <p:nvPr/>
        </p:nvGrpSpPr>
        <p:grpSpPr>
          <a:xfrm>
            <a:off x="1989463" y="4244922"/>
            <a:ext cx="152400" cy="152693"/>
            <a:chOff x="2771800" y="3861048"/>
            <a:chExt cx="152400" cy="152693"/>
          </a:xfrm>
        </p:grpSpPr>
        <p:cxnSp>
          <p:nvCxnSpPr>
            <p:cNvPr id="11" name="Přímá spojnice 10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ál 19"/>
          <p:cNvSpPr/>
          <p:nvPr/>
        </p:nvSpPr>
        <p:spPr>
          <a:xfrm>
            <a:off x="585161" y="2852936"/>
            <a:ext cx="2961005" cy="296100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9" name="TextovéPole 2048"/>
          <p:cNvSpPr txBox="1"/>
          <p:nvPr/>
        </p:nvSpPr>
        <p:spPr>
          <a:xfrm>
            <a:off x="4716016" y="3322062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l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051" name="TextovéPole 2050"/>
          <p:cNvSpPr txBox="1"/>
          <p:nvPr/>
        </p:nvSpPr>
        <p:spPr>
          <a:xfrm>
            <a:off x="1876965" y="437838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3347864" y="3325153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25" name="Rectangle 3"/>
          <p:cNvSpPr txBox="1">
            <a:spLocks/>
          </p:cNvSpPr>
          <p:nvPr/>
        </p:nvSpPr>
        <p:spPr>
          <a:xfrm>
            <a:off x="4538613" y="5229200"/>
            <a:ext cx="4537033" cy="1485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buFont typeface="Arial" charset="0"/>
              <a:buNone/>
            </a:pPr>
            <a:r>
              <a:rPr lang="cs-CZ" alt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Vzdálenost středů kružnic je větší než součet poloměrů kružnic.</a:t>
            </a:r>
            <a:endParaRPr lang="cs-CZ" altLang="cs-CZ" sz="2800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1903643" y="3215601"/>
            <a:ext cx="436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755576" y="1844824"/>
                <a:ext cx="19351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𝒌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𝒍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=∅</m:t>
                      </m:r>
                    </m:oMath>
                  </m:oMathPara>
                </a14:m>
                <a:endParaRPr lang="cs-CZ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844824"/>
                <a:ext cx="1935145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Ovál 28"/>
          <p:cNvSpPr/>
          <p:nvPr/>
        </p:nvSpPr>
        <p:spPr>
          <a:xfrm>
            <a:off x="4538613" y="3441056"/>
            <a:ext cx="1689571" cy="16895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5211100" y="439391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</a:t>
            </a:r>
            <a:r>
              <a:rPr lang="cs-CZ" baseline="-25000" dirty="0" smtClean="0">
                <a:solidFill>
                  <a:srgbClr val="FF0000"/>
                </a:solidFill>
              </a:rPr>
              <a:t>2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cxnSp>
        <p:nvCxnSpPr>
          <p:cNvPr id="4" name="Přímá spojnice se šipkou 3"/>
          <p:cNvCxnSpPr>
            <a:endCxn id="29" idx="7"/>
          </p:cNvCxnSpPr>
          <p:nvPr/>
        </p:nvCxnSpPr>
        <p:spPr>
          <a:xfrm flipV="1">
            <a:off x="5389349" y="3688488"/>
            <a:ext cx="591403" cy="64495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V="1">
            <a:off x="2061471" y="2852936"/>
            <a:ext cx="227972" cy="146399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5360027" y="3785475"/>
            <a:ext cx="436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</a:t>
            </a:r>
            <a:r>
              <a:rPr lang="cs-CZ" baseline="-25000" dirty="0" smtClean="0">
                <a:solidFill>
                  <a:srgbClr val="FF0000"/>
                </a:solidFill>
              </a:rPr>
              <a:t>2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904868" y="2564904"/>
            <a:ext cx="23936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|S</a:t>
            </a:r>
            <a:r>
              <a:rPr lang="cs-CZ" altLang="cs-CZ" sz="2800" b="1" baseline="-25000" dirty="0" smtClean="0">
                <a:solidFill>
                  <a:prstClr val="black"/>
                </a:solidFill>
                <a:latin typeface="Arial" charset="0"/>
              </a:rPr>
              <a:t>1</a:t>
            </a:r>
            <a:r>
              <a:rPr lang="cs-CZ" altLang="cs-CZ" sz="2800" b="1" dirty="0">
                <a:solidFill>
                  <a:prstClr val="black"/>
                </a:solidFill>
                <a:latin typeface="Arial" charset="0"/>
              </a:rPr>
              <a:t>S</a:t>
            </a:r>
            <a:r>
              <a:rPr lang="cs-CZ" altLang="cs-CZ" sz="2800" b="1" baseline="-25000" dirty="0">
                <a:solidFill>
                  <a:prstClr val="black"/>
                </a:solidFill>
                <a:latin typeface="Arial" charset="0"/>
              </a:rPr>
              <a:t>2</a:t>
            </a:r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|&gt; r</a:t>
            </a:r>
            <a:r>
              <a:rPr lang="cs-CZ" altLang="cs-CZ" sz="2800" b="1" baseline="-25000" dirty="0" smtClean="0">
                <a:solidFill>
                  <a:prstClr val="black"/>
                </a:solidFill>
                <a:latin typeface="Arial" charset="0"/>
              </a:rPr>
              <a:t>1</a:t>
            </a:r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+ r</a:t>
            </a:r>
            <a:r>
              <a:rPr lang="cs-CZ" altLang="cs-CZ" sz="2800" b="1" baseline="-25000" dirty="0" smtClean="0">
                <a:solidFill>
                  <a:prstClr val="black"/>
                </a:solidFill>
                <a:latin typeface="Arial" charset="0"/>
              </a:rPr>
              <a:t>2</a:t>
            </a:r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 </a:t>
            </a:r>
            <a:endParaRPr lang="cs-CZ" sz="2800" dirty="0">
              <a:solidFill>
                <a:prstClr val="black"/>
              </a:solidFill>
            </a:endParaRPr>
          </a:p>
        </p:txBody>
      </p:sp>
      <p:grpSp>
        <p:nvGrpSpPr>
          <p:cNvPr id="21" name="Skupina 20"/>
          <p:cNvGrpSpPr/>
          <p:nvPr/>
        </p:nvGrpSpPr>
        <p:grpSpPr>
          <a:xfrm>
            <a:off x="5312974" y="4241218"/>
            <a:ext cx="152400" cy="152693"/>
            <a:chOff x="2771800" y="3861048"/>
            <a:chExt cx="152400" cy="152693"/>
          </a:xfrm>
        </p:grpSpPr>
        <p:cxnSp>
          <p:nvCxnSpPr>
            <p:cNvPr id="22" name="Přímá spojnice 21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Přímá spojnice se šipkou 8"/>
          <p:cNvCxnSpPr/>
          <p:nvPr/>
        </p:nvCxnSpPr>
        <p:spPr>
          <a:xfrm flipV="1">
            <a:off x="2022442" y="4321903"/>
            <a:ext cx="3395486" cy="16406"/>
          </a:xfrm>
          <a:prstGeom prst="straightConnector1">
            <a:avLst/>
          </a:prstGeom>
          <a:ln w="28575">
            <a:solidFill>
              <a:srgbClr val="44BF27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3698932" y="400444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44BF27"/>
                </a:solidFill>
              </a:rPr>
              <a:t>m</a:t>
            </a:r>
            <a:endParaRPr lang="cs-CZ" b="1" dirty="0">
              <a:solidFill>
                <a:srgbClr val="44BF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30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2049" grpId="0"/>
      <p:bldP spid="25" grpId="0" build="p"/>
      <p:bldP spid="42" grpId="0" build="p"/>
      <p:bldP spid="29" grpId="0" animBg="1"/>
      <p:bldP spid="32" grpId="0"/>
      <p:bldP spid="7" grpId="0" build="p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 txBox="1">
            <a:spLocks noGrp="1"/>
          </p:cNvSpPr>
          <p:nvPr>
            <p:ph idx="1"/>
          </p:nvPr>
        </p:nvSpPr>
        <p:spPr>
          <a:xfrm>
            <a:off x="233772" y="260648"/>
            <a:ext cx="8748464" cy="265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cs-CZ" dirty="0" err="1" smtClean="0"/>
              <a:t>Př</a:t>
            </a:r>
            <a:r>
              <a:rPr lang="cs-CZ" dirty="0" smtClean="0"/>
              <a:t>: </a:t>
            </a:r>
            <a:r>
              <a:rPr lang="cs-CZ" sz="2800" b="1" dirty="0" smtClean="0"/>
              <a:t>Vypiš z obrázku, které z kružnic k</a:t>
            </a:r>
            <a:r>
              <a:rPr lang="cs-CZ" sz="2800" b="1" baseline="-25000" dirty="0" smtClean="0"/>
              <a:t>1</a:t>
            </a:r>
            <a:r>
              <a:rPr lang="cs-CZ" sz="2800" b="1" dirty="0"/>
              <a:t>, </a:t>
            </a:r>
            <a:r>
              <a:rPr lang="cs-CZ" sz="2800" b="1" dirty="0" smtClean="0"/>
              <a:t>k</a:t>
            </a:r>
            <a:r>
              <a:rPr lang="cs-CZ" sz="2800" b="1" baseline="-25000" dirty="0" smtClean="0"/>
              <a:t>2</a:t>
            </a:r>
            <a:r>
              <a:rPr lang="cs-CZ" sz="2800" b="1" dirty="0" smtClean="0"/>
              <a:t>, k</a:t>
            </a:r>
            <a:r>
              <a:rPr lang="cs-CZ" sz="2800" b="1" baseline="-25000" dirty="0" smtClean="0"/>
              <a:t>3</a:t>
            </a:r>
            <a:r>
              <a:rPr lang="cs-CZ" sz="2800" b="1" dirty="0"/>
              <a:t> </a:t>
            </a:r>
            <a:r>
              <a:rPr lang="cs-CZ" sz="2800" b="1" dirty="0" smtClean="0"/>
              <a:t>a k</a:t>
            </a:r>
            <a:r>
              <a:rPr lang="cs-CZ" sz="2800" b="1" baseline="-25000" dirty="0" smtClean="0"/>
              <a:t>4 </a:t>
            </a:r>
            <a:r>
              <a:rPr lang="cs-CZ" sz="2800" b="1" dirty="0" smtClean="0"/>
              <a:t>mají 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vnější dotyk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vnitřní dotyk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dva průsečíky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jsou soustředné. 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251520" y="3114504"/>
            <a:ext cx="37818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Řešení:</a:t>
            </a:r>
          </a:p>
          <a:p>
            <a:r>
              <a:rPr lang="cs-CZ" sz="2400" b="1" dirty="0" smtClean="0"/>
              <a:t>a) vnější dotyk</a:t>
            </a:r>
            <a:r>
              <a:rPr lang="cs-CZ" sz="2400" b="1" dirty="0"/>
              <a:t> </a:t>
            </a:r>
            <a:r>
              <a:rPr lang="cs-CZ" sz="2400" b="1" dirty="0" smtClean="0"/>
              <a:t>k</a:t>
            </a:r>
            <a:r>
              <a:rPr lang="cs-CZ" sz="2400" b="1" baseline="-25000" dirty="0" smtClean="0"/>
              <a:t>1</a:t>
            </a:r>
            <a:r>
              <a:rPr lang="cs-CZ" sz="2400" b="1" dirty="0" smtClean="0"/>
              <a:t>a k</a:t>
            </a:r>
            <a:r>
              <a:rPr lang="cs-CZ" sz="2400" b="1" baseline="-25000" dirty="0" smtClean="0"/>
              <a:t>3</a:t>
            </a:r>
            <a:r>
              <a:rPr lang="cs-CZ" sz="2400" b="1" dirty="0" smtClean="0"/>
              <a:t>, k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 </a:t>
            </a:r>
            <a:r>
              <a:rPr lang="cs-CZ" sz="2400" b="1" dirty="0"/>
              <a:t>a </a:t>
            </a:r>
            <a:r>
              <a:rPr lang="cs-CZ" sz="2400" b="1" dirty="0" smtClean="0"/>
              <a:t>k</a:t>
            </a:r>
            <a:r>
              <a:rPr lang="cs-CZ" sz="2400" b="1" baseline="-25000" dirty="0" smtClean="0"/>
              <a:t>3</a:t>
            </a:r>
            <a:endParaRPr lang="cs-CZ" sz="2400" dirty="0">
              <a:solidFill>
                <a:srgbClr val="44BF27"/>
              </a:solidFill>
            </a:endParaRPr>
          </a:p>
        </p:txBody>
      </p:sp>
      <p:sp>
        <p:nvSpPr>
          <p:cNvPr id="28" name="Ovál 27"/>
          <p:cNvSpPr/>
          <p:nvPr/>
        </p:nvSpPr>
        <p:spPr>
          <a:xfrm>
            <a:off x="4716016" y="1988840"/>
            <a:ext cx="2961005" cy="296100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9" name="Skupina 28"/>
          <p:cNvGrpSpPr/>
          <p:nvPr/>
        </p:nvGrpSpPr>
        <p:grpSpPr>
          <a:xfrm>
            <a:off x="6120318" y="3392995"/>
            <a:ext cx="152400" cy="152693"/>
            <a:chOff x="2771800" y="3861048"/>
            <a:chExt cx="152400" cy="152693"/>
          </a:xfrm>
        </p:grpSpPr>
        <p:cxnSp>
          <p:nvCxnSpPr>
            <p:cNvPr id="32" name="Přímá spojnice 31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36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ovéPole 44"/>
          <p:cNvSpPr txBox="1"/>
          <p:nvPr/>
        </p:nvSpPr>
        <p:spPr>
          <a:xfrm>
            <a:off x="7100837" y="2060848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6740954" y="4022157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r>
              <a:rPr lang="cs-CZ" baseline="-25000" dirty="0" smtClean="0"/>
              <a:t>4</a:t>
            </a:r>
            <a:endParaRPr lang="cs-CZ" baseline="-25000" dirty="0"/>
          </a:p>
        </p:txBody>
      </p:sp>
      <p:sp>
        <p:nvSpPr>
          <p:cNvPr id="48" name="Ovál 47"/>
          <p:cNvSpPr/>
          <p:nvPr/>
        </p:nvSpPr>
        <p:spPr>
          <a:xfrm>
            <a:off x="4894055" y="2158333"/>
            <a:ext cx="1863824" cy="18638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9" name="Skupina 48"/>
          <p:cNvGrpSpPr/>
          <p:nvPr/>
        </p:nvGrpSpPr>
        <p:grpSpPr>
          <a:xfrm>
            <a:off x="5724129" y="2996806"/>
            <a:ext cx="152400" cy="152693"/>
            <a:chOff x="2771800" y="3861048"/>
            <a:chExt cx="152400" cy="152693"/>
          </a:xfrm>
        </p:grpSpPr>
        <p:cxnSp>
          <p:nvCxnSpPr>
            <p:cNvPr id="50" name="Přímá spojnice 49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Přímá spojnice 50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ovéPole 52"/>
          <p:cNvSpPr txBox="1"/>
          <p:nvPr/>
        </p:nvSpPr>
        <p:spPr>
          <a:xfrm>
            <a:off x="6554142" y="3429000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r>
              <a:rPr lang="cs-CZ" baseline="-25000" dirty="0" smtClean="0"/>
              <a:t>2</a:t>
            </a:r>
            <a:endParaRPr lang="cs-CZ" baseline="-25000" dirty="0"/>
          </a:p>
        </p:txBody>
      </p:sp>
      <p:sp>
        <p:nvSpPr>
          <p:cNvPr id="54" name="Ovál 53"/>
          <p:cNvSpPr/>
          <p:nvPr/>
        </p:nvSpPr>
        <p:spPr>
          <a:xfrm>
            <a:off x="4283968" y="1441892"/>
            <a:ext cx="1071736" cy="107173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TextovéPole 54"/>
          <p:cNvSpPr txBox="1"/>
          <p:nvPr/>
        </p:nvSpPr>
        <p:spPr>
          <a:xfrm>
            <a:off x="4946773" y="1167474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r>
              <a:rPr lang="cs-CZ" baseline="-25000" dirty="0" smtClean="0"/>
              <a:t>3</a:t>
            </a:r>
            <a:endParaRPr lang="cs-CZ" baseline="-25000" dirty="0"/>
          </a:p>
        </p:txBody>
      </p:sp>
      <p:grpSp>
        <p:nvGrpSpPr>
          <p:cNvPr id="56" name="Skupina 55"/>
          <p:cNvGrpSpPr/>
          <p:nvPr/>
        </p:nvGrpSpPr>
        <p:grpSpPr>
          <a:xfrm>
            <a:off x="4743636" y="1901413"/>
            <a:ext cx="152400" cy="152693"/>
            <a:chOff x="2771800" y="3861048"/>
            <a:chExt cx="152400" cy="152693"/>
          </a:xfrm>
        </p:grpSpPr>
        <p:cxnSp>
          <p:nvCxnSpPr>
            <p:cNvPr id="57" name="Přímá spojnice 56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57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Ovál 59"/>
          <p:cNvSpPr/>
          <p:nvPr/>
        </p:nvSpPr>
        <p:spPr>
          <a:xfrm>
            <a:off x="5279894" y="2506348"/>
            <a:ext cx="1863824" cy="18638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TextovéPole 60"/>
          <p:cNvSpPr txBox="1"/>
          <p:nvPr/>
        </p:nvSpPr>
        <p:spPr>
          <a:xfrm>
            <a:off x="251520" y="4047455"/>
            <a:ext cx="2951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b) vnitřní dotyk</a:t>
            </a:r>
            <a:r>
              <a:rPr lang="cs-CZ" sz="2400" b="1" dirty="0"/>
              <a:t> </a:t>
            </a:r>
            <a:r>
              <a:rPr lang="cs-CZ" sz="2400" b="1" dirty="0" smtClean="0"/>
              <a:t>k</a:t>
            </a:r>
            <a:r>
              <a:rPr lang="cs-CZ" sz="2400" b="1" baseline="-25000" dirty="0" smtClean="0"/>
              <a:t>1</a:t>
            </a:r>
            <a:r>
              <a:rPr lang="cs-CZ" sz="2400" b="1" dirty="0" smtClean="0"/>
              <a:t>a k</a:t>
            </a:r>
            <a:r>
              <a:rPr lang="cs-CZ" sz="2400" b="1" baseline="-25000" dirty="0" smtClean="0"/>
              <a:t>2</a:t>
            </a:r>
            <a:endParaRPr lang="cs-CZ" sz="2400" dirty="0">
              <a:solidFill>
                <a:srgbClr val="44BF27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275445" y="4623519"/>
            <a:ext cx="3043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c) dva průsečíky k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a k</a:t>
            </a:r>
            <a:r>
              <a:rPr lang="cs-CZ" sz="2400" b="1" baseline="-25000" dirty="0" smtClean="0"/>
              <a:t>4</a:t>
            </a:r>
            <a:endParaRPr lang="cs-CZ" sz="2400" dirty="0">
              <a:solidFill>
                <a:srgbClr val="44BF27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251520" y="5229200"/>
            <a:ext cx="3835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d) kružnice soustředné k</a:t>
            </a:r>
            <a:r>
              <a:rPr lang="cs-CZ" sz="2400" b="1" baseline="-25000" dirty="0" smtClean="0"/>
              <a:t>1</a:t>
            </a:r>
            <a:r>
              <a:rPr lang="cs-CZ" sz="2400" b="1" dirty="0" smtClean="0"/>
              <a:t>a k</a:t>
            </a:r>
            <a:r>
              <a:rPr lang="cs-CZ" sz="2400" b="1" baseline="-25000" dirty="0" smtClean="0"/>
              <a:t>4</a:t>
            </a:r>
            <a:endParaRPr lang="cs-CZ" sz="2400" dirty="0">
              <a:solidFill>
                <a:srgbClr val="44BF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06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44BF27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44BF27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90099"/>
                                      </p:to>
                                    </p:animClr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8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54" grpId="0" animBg="1"/>
      <p:bldP spid="61" grpId="0"/>
      <p:bldP spid="62" grpId="0"/>
      <p:bldP spid="6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7544" y="1844824"/>
            <a:ext cx="7992888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ODVÁRKO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, O.; KADLEČEK, J. MATEMATIKA pro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8.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ročník základní školy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3: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Prometheus,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2008, ISBN 978-80-7196-148-2. s. 14-15.</a:t>
            </a:r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37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086669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smtClean="0">
                          <a:latin typeface="Courier New" pitchFamily="49" charset="0"/>
                          <a:cs typeface="Courier New" pitchFamily="49" charset="0"/>
                        </a:rPr>
                        <a:t>Vyučovací 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Dvě kružnice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VY_32_INOVACE_23.07.EHL.MA.8</a:t>
                      </a:r>
                      <a:endParaRPr lang="cs-CZ" sz="16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07. 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03. 2014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72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FF0000"/>
                </a:solidFill>
              </a:rPr>
              <a:t>Poloha dvou kružnic</a:t>
            </a:r>
            <a:endParaRPr lang="cs-CZ" b="1" i="1" dirty="0">
              <a:solidFill>
                <a:srgbClr val="FF0000"/>
              </a:solidFill>
            </a:endParaRPr>
          </a:p>
        </p:txBody>
      </p:sp>
      <p:sp>
        <p:nvSpPr>
          <p:cNvPr id="8" name="Zástupný symbol pro obsah 7"/>
          <p:cNvSpPr txBox="1">
            <a:spLocks noGrp="1"/>
          </p:cNvSpPr>
          <p:nvPr>
            <p:ph idx="1"/>
          </p:nvPr>
        </p:nvSpPr>
        <p:spPr>
          <a:xfrm>
            <a:off x="395536" y="1124744"/>
            <a:ext cx="8748464" cy="117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cs-CZ" dirty="0" err="1" smtClean="0"/>
              <a:t>Př</a:t>
            </a:r>
            <a:r>
              <a:rPr lang="cs-CZ" dirty="0" smtClean="0"/>
              <a:t>: </a:t>
            </a:r>
            <a:r>
              <a:rPr lang="cs-CZ" b="1" dirty="0" smtClean="0"/>
              <a:t>Narýsuj dvě </a:t>
            </a:r>
            <a:r>
              <a:rPr lang="cs-CZ" b="1" dirty="0"/>
              <a:t>kružnice </a:t>
            </a:r>
            <a:r>
              <a:rPr lang="cs-CZ" b="1" dirty="0" smtClean="0"/>
              <a:t>k(S</a:t>
            </a:r>
            <a:r>
              <a:rPr lang="cs-CZ" b="1" baseline="-25000" dirty="0" smtClean="0"/>
              <a:t>1</a:t>
            </a:r>
            <a:r>
              <a:rPr lang="cs-CZ" b="1" dirty="0" smtClean="0"/>
              <a:t>; r</a:t>
            </a:r>
            <a:r>
              <a:rPr lang="cs-CZ" b="1" baseline="-25000" dirty="0" smtClean="0"/>
              <a:t>1) </a:t>
            </a:r>
            <a:r>
              <a:rPr lang="cs-CZ" b="1" dirty="0" smtClean="0"/>
              <a:t>a l(S</a:t>
            </a:r>
            <a:r>
              <a:rPr lang="cs-CZ" b="1" baseline="-25000" dirty="0" smtClean="0"/>
              <a:t>2</a:t>
            </a:r>
            <a:r>
              <a:rPr lang="cs-CZ" b="1" dirty="0" smtClean="0"/>
              <a:t>; r</a:t>
            </a:r>
            <a:r>
              <a:rPr lang="cs-CZ" b="1" baseline="-25000" dirty="0" smtClean="0"/>
              <a:t>2</a:t>
            </a:r>
            <a:r>
              <a:rPr lang="cs-CZ" b="1" dirty="0" smtClean="0"/>
              <a:t>)  </a:t>
            </a:r>
          </a:p>
          <a:p>
            <a:pPr marL="0" indent="0">
              <a:buNone/>
            </a:pPr>
            <a:r>
              <a:rPr lang="cs-CZ" dirty="0" smtClean="0"/>
              <a:t>Jaké možnosti polohy dvou kružnic mohou nastat?</a:t>
            </a:r>
            <a:endParaRPr lang="cs-CZ" dirty="0"/>
          </a:p>
        </p:txBody>
      </p:sp>
      <p:grpSp>
        <p:nvGrpSpPr>
          <p:cNvPr id="17" name="Skupina 16"/>
          <p:cNvGrpSpPr/>
          <p:nvPr/>
        </p:nvGrpSpPr>
        <p:grpSpPr>
          <a:xfrm>
            <a:off x="3676239" y="4365104"/>
            <a:ext cx="152400" cy="152693"/>
            <a:chOff x="2771800" y="3861048"/>
            <a:chExt cx="152400" cy="152693"/>
          </a:xfrm>
        </p:grpSpPr>
        <p:cxnSp>
          <p:nvCxnSpPr>
            <p:cNvPr id="11" name="Přímá spojnice 10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ál 19"/>
          <p:cNvSpPr/>
          <p:nvPr/>
        </p:nvSpPr>
        <p:spPr>
          <a:xfrm>
            <a:off x="2267744" y="2956609"/>
            <a:ext cx="2961005" cy="296100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nice 23"/>
          <p:cNvCxnSpPr>
            <a:stCxn id="20" idx="2"/>
            <a:endCxn id="20" idx="6"/>
          </p:cNvCxnSpPr>
          <p:nvPr/>
        </p:nvCxnSpPr>
        <p:spPr>
          <a:xfrm>
            <a:off x="2267744" y="4437112"/>
            <a:ext cx="29610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1259632" y="332212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44BF27"/>
                </a:solidFill>
              </a:rPr>
              <a:t>l</a:t>
            </a:r>
          </a:p>
        </p:txBody>
      </p:sp>
      <p:sp>
        <p:nvSpPr>
          <p:cNvPr id="2051" name="TextovéPole 2050"/>
          <p:cNvSpPr txBox="1"/>
          <p:nvPr/>
        </p:nvSpPr>
        <p:spPr>
          <a:xfrm>
            <a:off x="3514873" y="397911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2778787" y="2785377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3131840" y="3382630"/>
            <a:ext cx="2075592" cy="20755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5240353" y="3979912"/>
            <a:ext cx="914400" cy="914400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6576926" y="3512689"/>
            <a:ext cx="1835696" cy="1835696"/>
          </a:xfrm>
          <a:prstGeom prst="ellipse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/>
          <p:cNvSpPr/>
          <p:nvPr/>
        </p:nvSpPr>
        <p:spPr>
          <a:xfrm>
            <a:off x="1045995" y="3527941"/>
            <a:ext cx="1835696" cy="1835696"/>
          </a:xfrm>
          <a:prstGeom prst="ellipse">
            <a:avLst/>
          </a:prstGeom>
          <a:noFill/>
          <a:ln>
            <a:solidFill>
              <a:srgbClr val="44B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9" name="Skupina 28"/>
          <p:cNvGrpSpPr/>
          <p:nvPr/>
        </p:nvGrpSpPr>
        <p:grpSpPr>
          <a:xfrm>
            <a:off x="5621353" y="4404886"/>
            <a:ext cx="166611" cy="161117"/>
            <a:chOff x="2771800" y="3861048"/>
            <a:chExt cx="166611" cy="161117"/>
          </a:xfrm>
        </p:grpSpPr>
        <p:cxnSp>
          <p:nvCxnSpPr>
            <p:cNvPr id="32" name="Přímá spojnice 31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32"/>
            <p:cNvCxnSpPr/>
            <p:nvPr/>
          </p:nvCxnSpPr>
          <p:spPr>
            <a:xfrm flipH="1">
              <a:off x="2786011" y="3878149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Skupina 33"/>
          <p:cNvGrpSpPr/>
          <p:nvPr/>
        </p:nvGrpSpPr>
        <p:grpSpPr>
          <a:xfrm>
            <a:off x="7350758" y="4413436"/>
            <a:ext cx="166611" cy="161117"/>
            <a:chOff x="2771800" y="3861048"/>
            <a:chExt cx="166611" cy="161117"/>
          </a:xfrm>
        </p:grpSpPr>
        <p:cxnSp>
          <p:nvCxnSpPr>
            <p:cNvPr id="35" name="Přímá spojnice 34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35"/>
            <p:cNvCxnSpPr/>
            <p:nvPr/>
          </p:nvCxnSpPr>
          <p:spPr>
            <a:xfrm flipH="1">
              <a:off x="2786011" y="3878149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Skupina 38"/>
          <p:cNvGrpSpPr/>
          <p:nvPr/>
        </p:nvGrpSpPr>
        <p:grpSpPr>
          <a:xfrm>
            <a:off x="1880537" y="4365104"/>
            <a:ext cx="166611" cy="161117"/>
            <a:chOff x="2771800" y="3861048"/>
            <a:chExt cx="166611" cy="161117"/>
          </a:xfrm>
        </p:grpSpPr>
        <p:cxnSp>
          <p:nvCxnSpPr>
            <p:cNvPr id="40" name="Přímá spojnice 39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40"/>
            <p:cNvCxnSpPr/>
            <p:nvPr/>
          </p:nvCxnSpPr>
          <p:spPr>
            <a:xfrm flipH="1">
              <a:off x="2786011" y="3878149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Skupina 41"/>
          <p:cNvGrpSpPr/>
          <p:nvPr/>
        </p:nvGrpSpPr>
        <p:grpSpPr>
          <a:xfrm>
            <a:off x="4093436" y="4373781"/>
            <a:ext cx="152400" cy="152693"/>
            <a:chOff x="2771800" y="3861048"/>
            <a:chExt cx="152400" cy="152693"/>
          </a:xfrm>
        </p:grpSpPr>
        <p:cxnSp>
          <p:nvCxnSpPr>
            <p:cNvPr id="43" name="Přímá spojnice 42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Přímá spojnice 43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ovéPole 44"/>
          <p:cNvSpPr txBox="1"/>
          <p:nvPr/>
        </p:nvSpPr>
        <p:spPr>
          <a:xfrm>
            <a:off x="4013878" y="4531993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S</a:t>
            </a:r>
            <a:r>
              <a:rPr lang="cs-CZ" baseline="-25000" dirty="0" smtClean="0">
                <a:solidFill>
                  <a:srgbClr val="0070C0"/>
                </a:solidFill>
              </a:rPr>
              <a:t>2</a:t>
            </a:r>
            <a:endParaRPr lang="cs-CZ" baseline="-25000" dirty="0">
              <a:solidFill>
                <a:srgbClr val="0070C0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508855" y="4506192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FF"/>
                </a:solidFill>
              </a:rPr>
              <a:t>S</a:t>
            </a:r>
            <a:r>
              <a:rPr lang="cs-CZ" baseline="-25000" dirty="0" smtClean="0">
                <a:solidFill>
                  <a:srgbClr val="FF00FF"/>
                </a:solidFill>
              </a:rPr>
              <a:t>2</a:t>
            </a:r>
            <a:endParaRPr lang="cs-CZ" baseline="-25000" dirty="0">
              <a:solidFill>
                <a:srgbClr val="FF00FF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7238260" y="4531993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C99FF"/>
                </a:solidFill>
              </a:rPr>
              <a:t>S</a:t>
            </a:r>
            <a:r>
              <a:rPr lang="cs-CZ" baseline="-25000" dirty="0" smtClean="0">
                <a:solidFill>
                  <a:srgbClr val="CC99FF"/>
                </a:solidFill>
              </a:rPr>
              <a:t>2</a:t>
            </a:r>
            <a:endParaRPr lang="cs-CZ" baseline="-25000" dirty="0">
              <a:solidFill>
                <a:srgbClr val="CC99FF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1779337" y="461688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44BF27"/>
                </a:solidFill>
              </a:rPr>
              <a:t>S</a:t>
            </a:r>
            <a:r>
              <a:rPr lang="cs-CZ" baseline="-25000" dirty="0" smtClean="0">
                <a:solidFill>
                  <a:srgbClr val="44BF27"/>
                </a:solidFill>
              </a:rPr>
              <a:t>2</a:t>
            </a:r>
            <a:endParaRPr lang="cs-CZ" baseline="-25000" dirty="0">
              <a:solidFill>
                <a:srgbClr val="44BF27"/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3514873" y="3211526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l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5614355" y="3691452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FF"/>
                </a:solidFill>
              </a:rPr>
              <a:t>l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6804248" y="3396192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CC99FF"/>
                </a:solidFill>
              </a:rPr>
              <a:t>l</a:t>
            </a:r>
          </a:p>
        </p:txBody>
      </p:sp>
      <p:sp>
        <p:nvSpPr>
          <p:cNvPr id="52" name="Ovál 51"/>
          <p:cNvSpPr/>
          <p:nvPr/>
        </p:nvSpPr>
        <p:spPr>
          <a:xfrm>
            <a:off x="2471902" y="3139889"/>
            <a:ext cx="2561074" cy="256107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/>
          <p:cNvSpPr/>
          <p:nvPr/>
        </p:nvSpPr>
        <p:spPr>
          <a:xfrm>
            <a:off x="2578645" y="3997266"/>
            <a:ext cx="914400" cy="914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54" name="Skupina 53"/>
          <p:cNvGrpSpPr/>
          <p:nvPr/>
        </p:nvGrpSpPr>
        <p:grpSpPr>
          <a:xfrm>
            <a:off x="2930897" y="4361712"/>
            <a:ext cx="152400" cy="152693"/>
            <a:chOff x="2771800" y="3861048"/>
            <a:chExt cx="152400" cy="152693"/>
          </a:xfrm>
        </p:grpSpPr>
        <p:cxnSp>
          <p:nvCxnSpPr>
            <p:cNvPr id="55" name="Přímá spojnice 54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55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ovéPole 56"/>
          <p:cNvSpPr txBox="1"/>
          <p:nvPr/>
        </p:nvSpPr>
        <p:spPr>
          <a:xfrm>
            <a:off x="2851339" y="451992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C0066"/>
                </a:solidFill>
              </a:rPr>
              <a:t>S</a:t>
            </a:r>
            <a:r>
              <a:rPr lang="cs-CZ" baseline="-25000" dirty="0" smtClean="0">
                <a:solidFill>
                  <a:srgbClr val="CC0066"/>
                </a:solidFill>
              </a:rPr>
              <a:t>2</a:t>
            </a:r>
            <a:endParaRPr lang="cs-CZ" baseline="-25000" dirty="0">
              <a:solidFill>
                <a:srgbClr val="CC0066"/>
              </a:solidFill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2964514" y="369012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CC0066"/>
                </a:solidFill>
              </a:rPr>
              <a:t>l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3225539" y="5331631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3707904" y="3979111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=S</a:t>
            </a:r>
            <a:r>
              <a:rPr lang="cs-CZ" baseline="-25000" dirty="0" smtClean="0">
                <a:solidFill>
                  <a:srgbClr val="FF0000"/>
                </a:solidFill>
              </a:rPr>
              <a:t>2</a:t>
            </a:r>
            <a:endParaRPr lang="cs-CZ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20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" grpId="0" animBg="1"/>
      <p:bldP spid="23" grpId="0" animBg="1"/>
      <p:bldP spid="27" grpId="0" animBg="1"/>
      <p:bldP spid="28" grpId="0" animBg="1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 animBg="1"/>
      <p:bldP spid="57" grpId="0"/>
      <p:bldP spid="58" grpId="0"/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339752" y="332656"/>
            <a:ext cx="4392488" cy="648072"/>
          </a:xfrm>
          <a:prstGeom prst="roundRect">
            <a:avLst/>
          </a:prstGeom>
          <a:gradFill>
            <a:gsLst>
              <a:gs pos="0">
                <a:srgbClr val="00642D">
                  <a:alpha val="29000"/>
                </a:srgbClr>
              </a:gs>
              <a:gs pos="35000">
                <a:srgbClr val="92D050"/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2800" b="1" dirty="0" smtClean="0">
                <a:solidFill>
                  <a:schemeClr val="tx1"/>
                </a:solidFill>
              </a:rPr>
              <a:t>Poloha dvou kružnic k a l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179512" y="1165394"/>
            <a:ext cx="2592288" cy="823445"/>
          </a:xfrm>
          <a:prstGeom prst="roundRect">
            <a:avLst/>
          </a:prstGeom>
          <a:gradFill>
            <a:gsLst>
              <a:gs pos="0">
                <a:srgbClr val="00642D">
                  <a:alpha val="29000"/>
                </a:srgbClr>
              </a:gs>
              <a:gs pos="35000">
                <a:srgbClr val="92D050"/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</a:rPr>
              <a:t>Kružnice leží uvnitř sebe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3059832" y="1165395"/>
            <a:ext cx="2963638" cy="823444"/>
          </a:xfrm>
          <a:prstGeom prst="roundRect">
            <a:avLst/>
          </a:prstGeom>
          <a:gradFill>
            <a:gsLst>
              <a:gs pos="0">
                <a:srgbClr val="00642D">
                  <a:alpha val="29000"/>
                </a:srgbClr>
              </a:gs>
              <a:gs pos="35000">
                <a:srgbClr val="92D050"/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</a:rPr>
              <a:t>Kružnice se protínají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6300192" y="1196073"/>
            <a:ext cx="2664296" cy="792766"/>
          </a:xfrm>
          <a:prstGeom prst="roundRect">
            <a:avLst/>
          </a:prstGeom>
          <a:gradFill>
            <a:gsLst>
              <a:gs pos="0">
                <a:srgbClr val="00642D">
                  <a:alpha val="29000"/>
                </a:srgbClr>
              </a:gs>
              <a:gs pos="35000">
                <a:srgbClr val="92D050"/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</a:rPr>
              <a:t>Kružnice leží vně sebe</a:t>
            </a:r>
            <a:endParaRPr lang="cs-CZ" sz="2800" b="1" dirty="0">
              <a:solidFill>
                <a:schemeClr val="bg1"/>
              </a:solidFill>
            </a:endParaRPr>
          </a:p>
        </p:txBody>
      </p:sp>
      <p:cxnSp>
        <p:nvCxnSpPr>
          <p:cNvPr id="8" name="Přímá spojovací šipka 46"/>
          <p:cNvCxnSpPr>
            <a:stCxn id="4" idx="2"/>
            <a:endCxn id="5" idx="0"/>
          </p:cNvCxnSpPr>
          <p:nvPr/>
        </p:nvCxnSpPr>
        <p:spPr>
          <a:xfrm flipH="1">
            <a:off x="1475656" y="980728"/>
            <a:ext cx="3060340" cy="18466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50"/>
          <p:cNvCxnSpPr>
            <a:stCxn id="4" idx="2"/>
            <a:endCxn id="6" idx="0"/>
          </p:cNvCxnSpPr>
          <p:nvPr/>
        </p:nvCxnSpPr>
        <p:spPr>
          <a:xfrm>
            <a:off x="4535996" y="980728"/>
            <a:ext cx="5655" cy="184667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52"/>
          <p:cNvCxnSpPr>
            <a:stCxn id="4" idx="2"/>
            <a:endCxn id="7" idx="0"/>
          </p:cNvCxnSpPr>
          <p:nvPr/>
        </p:nvCxnSpPr>
        <p:spPr>
          <a:xfrm>
            <a:off x="4535996" y="980728"/>
            <a:ext cx="3096344" cy="215345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aoblený obdélník 33"/>
          <p:cNvSpPr/>
          <p:nvPr/>
        </p:nvSpPr>
        <p:spPr>
          <a:xfrm>
            <a:off x="0" y="2361362"/>
            <a:ext cx="1368152" cy="923621"/>
          </a:xfrm>
          <a:prstGeom prst="roundRect">
            <a:avLst/>
          </a:prstGeom>
          <a:gradFill>
            <a:gsLst>
              <a:gs pos="0">
                <a:srgbClr val="00642D">
                  <a:alpha val="29000"/>
                </a:srgbClr>
              </a:gs>
              <a:gs pos="35000">
                <a:srgbClr val="92D050"/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</a:rPr>
              <a:t>Žádný společný bod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45" name="Zaoblený obdélník 44"/>
          <p:cNvSpPr/>
          <p:nvPr/>
        </p:nvSpPr>
        <p:spPr>
          <a:xfrm>
            <a:off x="1547664" y="2364758"/>
            <a:ext cx="1368152" cy="923621"/>
          </a:xfrm>
          <a:prstGeom prst="roundRect">
            <a:avLst/>
          </a:prstGeom>
          <a:gradFill>
            <a:gsLst>
              <a:gs pos="0">
                <a:srgbClr val="00642D">
                  <a:alpha val="29000"/>
                </a:srgbClr>
              </a:gs>
              <a:gs pos="35000">
                <a:srgbClr val="92D050"/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</a:rPr>
              <a:t>jeden společný bod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47" name="Zaoblený obdélník 46"/>
          <p:cNvSpPr/>
          <p:nvPr/>
        </p:nvSpPr>
        <p:spPr>
          <a:xfrm>
            <a:off x="7681132" y="2279423"/>
            <a:ext cx="1368152" cy="923621"/>
          </a:xfrm>
          <a:prstGeom prst="roundRect">
            <a:avLst/>
          </a:prstGeom>
          <a:gradFill>
            <a:gsLst>
              <a:gs pos="0">
                <a:srgbClr val="00642D">
                  <a:alpha val="29000"/>
                </a:srgbClr>
              </a:gs>
              <a:gs pos="35000">
                <a:srgbClr val="92D050"/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</a:rPr>
              <a:t>Žádný společný bod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48" name="Zaoblený obdélník 47"/>
          <p:cNvSpPr/>
          <p:nvPr/>
        </p:nvSpPr>
        <p:spPr>
          <a:xfrm>
            <a:off x="6155691" y="2265569"/>
            <a:ext cx="1368152" cy="923621"/>
          </a:xfrm>
          <a:prstGeom prst="roundRect">
            <a:avLst/>
          </a:prstGeom>
          <a:gradFill>
            <a:gsLst>
              <a:gs pos="0">
                <a:srgbClr val="00642D">
                  <a:alpha val="29000"/>
                </a:srgbClr>
              </a:gs>
              <a:gs pos="35000">
                <a:srgbClr val="92D050"/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</a:rPr>
              <a:t>jeden společný bod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49" name="Zaoblený obdélník 48"/>
          <p:cNvSpPr/>
          <p:nvPr/>
        </p:nvSpPr>
        <p:spPr>
          <a:xfrm>
            <a:off x="3857575" y="2299028"/>
            <a:ext cx="1368152" cy="923621"/>
          </a:xfrm>
          <a:prstGeom prst="roundRect">
            <a:avLst/>
          </a:prstGeom>
          <a:gradFill>
            <a:gsLst>
              <a:gs pos="0">
                <a:srgbClr val="00642D">
                  <a:alpha val="29000"/>
                </a:srgbClr>
              </a:gs>
              <a:gs pos="35000">
                <a:srgbClr val="92D050"/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</a:rPr>
              <a:t>Dva společné body</a:t>
            </a:r>
            <a:endParaRPr lang="cs-CZ" sz="2000" b="1" dirty="0">
              <a:solidFill>
                <a:schemeClr val="bg1"/>
              </a:solidFill>
            </a:endParaRPr>
          </a:p>
        </p:txBody>
      </p:sp>
      <p:grpSp>
        <p:nvGrpSpPr>
          <p:cNvPr id="90" name="Skupina 89"/>
          <p:cNvGrpSpPr/>
          <p:nvPr/>
        </p:nvGrpSpPr>
        <p:grpSpPr>
          <a:xfrm>
            <a:off x="3676239" y="5188858"/>
            <a:ext cx="152400" cy="152693"/>
            <a:chOff x="2771800" y="3861048"/>
            <a:chExt cx="152400" cy="152693"/>
          </a:xfrm>
        </p:grpSpPr>
        <p:cxnSp>
          <p:nvCxnSpPr>
            <p:cNvPr id="91" name="Přímá spojnice 90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Přímá spojnice 91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Ovál 92"/>
          <p:cNvSpPr/>
          <p:nvPr/>
        </p:nvSpPr>
        <p:spPr>
          <a:xfrm>
            <a:off x="2267744" y="3780363"/>
            <a:ext cx="2961005" cy="296100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4" name="Přímá spojnice 93"/>
          <p:cNvCxnSpPr>
            <a:stCxn id="93" idx="2"/>
            <a:endCxn id="93" idx="6"/>
          </p:cNvCxnSpPr>
          <p:nvPr/>
        </p:nvCxnSpPr>
        <p:spPr>
          <a:xfrm>
            <a:off x="2267744" y="5260866"/>
            <a:ext cx="29610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ovéPole 94"/>
          <p:cNvSpPr txBox="1"/>
          <p:nvPr/>
        </p:nvSpPr>
        <p:spPr>
          <a:xfrm>
            <a:off x="1259632" y="4145874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44BF27"/>
                </a:solidFill>
              </a:rPr>
              <a:t>l</a:t>
            </a:r>
          </a:p>
        </p:txBody>
      </p:sp>
      <p:sp>
        <p:nvSpPr>
          <p:cNvPr id="96" name="TextovéPole 95"/>
          <p:cNvSpPr txBox="1"/>
          <p:nvPr/>
        </p:nvSpPr>
        <p:spPr>
          <a:xfrm>
            <a:off x="3514873" y="4802865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97" name="TextovéPole 96"/>
          <p:cNvSpPr txBox="1"/>
          <p:nvPr/>
        </p:nvSpPr>
        <p:spPr>
          <a:xfrm>
            <a:off x="2778787" y="360913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98" name="Ovál 97"/>
          <p:cNvSpPr/>
          <p:nvPr/>
        </p:nvSpPr>
        <p:spPr>
          <a:xfrm>
            <a:off x="3131840" y="4206384"/>
            <a:ext cx="2075592" cy="20755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9" name="Ovál 98"/>
          <p:cNvSpPr/>
          <p:nvPr/>
        </p:nvSpPr>
        <p:spPr>
          <a:xfrm>
            <a:off x="5240353" y="4803666"/>
            <a:ext cx="914400" cy="914400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Ovál 99"/>
          <p:cNvSpPr/>
          <p:nvPr/>
        </p:nvSpPr>
        <p:spPr>
          <a:xfrm>
            <a:off x="6576926" y="4336443"/>
            <a:ext cx="1835696" cy="1835696"/>
          </a:xfrm>
          <a:prstGeom prst="ellipse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vál 100"/>
          <p:cNvSpPr/>
          <p:nvPr/>
        </p:nvSpPr>
        <p:spPr>
          <a:xfrm>
            <a:off x="1045995" y="4351695"/>
            <a:ext cx="1835696" cy="1835696"/>
          </a:xfrm>
          <a:prstGeom prst="ellipse">
            <a:avLst/>
          </a:prstGeom>
          <a:noFill/>
          <a:ln>
            <a:solidFill>
              <a:srgbClr val="44B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02" name="Skupina 101"/>
          <p:cNvGrpSpPr/>
          <p:nvPr/>
        </p:nvGrpSpPr>
        <p:grpSpPr>
          <a:xfrm>
            <a:off x="5621353" y="5228640"/>
            <a:ext cx="166611" cy="161117"/>
            <a:chOff x="2771800" y="3861048"/>
            <a:chExt cx="166611" cy="161117"/>
          </a:xfrm>
        </p:grpSpPr>
        <p:cxnSp>
          <p:nvCxnSpPr>
            <p:cNvPr id="103" name="Přímá spojnice 102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Přímá spojnice 103"/>
            <p:cNvCxnSpPr/>
            <p:nvPr/>
          </p:nvCxnSpPr>
          <p:spPr>
            <a:xfrm flipH="1">
              <a:off x="2786011" y="3878149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Skupina 104"/>
          <p:cNvGrpSpPr/>
          <p:nvPr/>
        </p:nvGrpSpPr>
        <p:grpSpPr>
          <a:xfrm>
            <a:off x="7436218" y="5237190"/>
            <a:ext cx="166611" cy="161117"/>
            <a:chOff x="2771800" y="3861048"/>
            <a:chExt cx="166611" cy="161117"/>
          </a:xfrm>
        </p:grpSpPr>
        <p:cxnSp>
          <p:nvCxnSpPr>
            <p:cNvPr id="106" name="Přímá spojnice 105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Přímá spojnice 106"/>
            <p:cNvCxnSpPr/>
            <p:nvPr/>
          </p:nvCxnSpPr>
          <p:spPr>
            <a:xfrm flipH="1">
              <a:off x="2786011" y="3878149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Skupina 107"/>
          <p:cNvGrpSpPr/>
          <p:nvPr/>
        </p:nvGrpSpPr>
        <p:grpSpPr>
          <a:xfrm>
            <a:off x="1880537" y="5188858"/>
            <a:ext cx="166611" cy="161117"/>
            <a:chOff x="2771800" y="3861048"/>
            <a:chExt cx="166611" cy="161117"/>
          </a:xfrm>
        </p:grpSpPr>
        <p:cxnSp>
          <p:nvCxnSpPr>
            <p:cNvPr id="109" name="Přímá spojnice 108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Přímá spojnice 109"/>
            <p:cNvCxnSpPr/>
            <p:nvPr/>
          </p:nvCxnSpPr>
          <p:spPr>
            <a:xfrm flipH="1">
              <a:off x="2786011" y="3878149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Skupina 110"/>
          <p:cNvGrpSpPr/>
          <p:nvPr/>
        </p:nvGrpSpPr>
        <p:grpSpPr>
          <a:xfrm>
            <a:off x="4093436" y="5197535"/>
            <a:ext cx="152400" cy="152693"/>
            <a:chOff x="2771800" y="3861048"/>
            <a:chExt cx="152400" cy="152693"/>
          </a:xfrm>
        </p:grpSpPr>
        <p:cxnSp>
          <p:nvCxnSpPr>
            <p:cNvPr id="112" name="Přímá spojnice 111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Přímá spojnice 11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ovéPole 113"/>
          <p:cNvSpPr txBox="1"/>
          <p:nvPr/>
        </p:nvSpPr>
        <p:spPr>
          <a:xfrm>
            <a:off x="4013878" y="5355747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S</a:t>
            </a:r>
            <a:r>
              <a:rPr lang="cs-CZ" baseline="-25000" dirty="0" smtClean="0">
                <a:solidFill>
                  <a:srgbClr val="0070C0"/>
                </a:solidFill>
              </a:rPr>
              <a:t>2</a:t>
            </a:r>
            <a:endParaRPr lang="cs-CZ" baseline="-25000" dirty="0">
              <a:solidFill>
                <a:srgbClr val="0070C0"/>
              </a:solidFill>
            </a:endParaRPr>
          </a:p>
        </p:txBody>
      </p:sp>
      <p:sp>
        <p:nvSpPr>
          <p:cNvPr id="115" name="TextovéPole 114"/>
          <p:cNvSpPr txBox="1"/>
          <p:nvPr/>
        </p:nvSpPr>
        <p:spPr>
          <a:xfrm>
            <a:off x="5508855" y="532994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FF"/>
                </a:solidFill>
              </a:rPr>
              <a:t>S</a:t>
            </a:r>
            <a:r>
              <a:rPr lang="cs-CZ" baseline="-25000" dirty="0" smtClean="0">
                <a:solidFill>
                  <a:srgbClr val="FF00FF"/>
                </a:solidFill>
              </a:rPr>
              <a:t>2</a:t>
            </a:r>
            <a:endParaRPr lang="cs-CZ" baseline="-25000" dirty="0">
              <a:solidFill>
                <a:srgbClr val="FF00FF"/>
              </a:solidFill>
            </a:endParaRPr>
          </a:p>
        </p:txBody>
      </p:sp>
      <p:sp>
        <p:nvSpPr>
          <p:cNvPr id="116" name="TextovéPole 115"/>
          <p:cNvSpPr txBox="1"/>
          <p:nvPr/>
        </p:nvSpPr>
        <p:spPr>
          <a:xfrm>
            <a:off x="7371340" y="5355747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C99FF"/>
                </a:solidFill>
              </a:rPr>
              <a:t>S</a:t>
            </a:r>
            <a:r>
              <a:rPr lang="cs-CZ" baseline="-25000" dirty="0" smtClean="0">
                <a:solidFill>
                  <a:srgbClr val="CC99FF"/>
                </a:solidFill>
              </a:rPr>
              <a:t>2</a:t>
            </a:r>
            <a:endParaRPr lang="cs-CZ" baseline="-25000" dirty="0">
              <a:solidFill>
                <a:srgbClr val="CC99FF"/>
              </a:solidFill>
            </a:endParaRPr>
          </a:p>
        </p:txBody>
      </p:sp>
      <p:sp>
        <p:nvSpPr>
          <p:cNvPr id="117" name="TextovéPole 116"/>
          <p:cNvSpPr txBox="1"/>
          <p:nvPr/>
        </p:nvSpPr>
        <p:spPr>
          <a:xfrm>
            <a:off x="1779337" y="544063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44BF27"/>
                </a:solidFill>
              </a:rPr>
              <a:t>S</a:t>
            </a:r>
            <a:r>
              <a:rPr lang="cs-CZ" baseline="-25000" dirty="0" smtClean="0">
                <a:solidFill>
                  <a:srgbClr val="44BF27"/>
                </a:solidFill>
              </a:rPr>
              <a:t>2</a:t>
            </a:r>
            <a:endParaRPr lang="cs-CZ" baseline="-25000" dirty="0">
              <a:solidFill>
                <a:srgbClr val="44BF27"/>
              </a:solidFill>
            </a:endParaRPr>
          </a:p>
        </p:txBody>
      </p:sp>
      <p:sp>
        <p:nvSpPr>
          <p:cNvPr id="118" name="TextovéPole 117"/>
          <p:cNvSpPr txBox="1"/>
          <p:nvPr/>
        </p:nvSpPr>
        <p:spPr>
          <a:xfrm>
            <a:off x="3514873" y="403528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l</a:t>
            </a:r>
          </a:p>
        </p:txBody>
      </p:sp>
      <p:sp>
        <p:nvSpPr>
          <p:cNvPr id="119" name="TextovéPole 118"/>
          <p:cNvSpPr txBox="1"/>
          <p:nvPr/>
        </p:nvSpPr>
        <p:spPr>
          <a:xfrm>
            <a:off x="5765369" y="4509495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FF"/>
                </a:solidFill>
              </a:rPr>
              <a:t>l</a:t>
            </a:r>
          </a:p>
        </p:txBody>
      </p:sp>
      <p:sp>
        <p:nvSpPr>
          <p:cNvPr id="120" name="TextovéPole 119"/>
          <p:cNvSpPr txBox="1"/>
          <p:nvPr/>
        </p:nvSpPr>
        <p:spPr>
          <a:xfrm>
            <a:off x="6804248" y="4219946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CC99FF"/>
                </a:solidFill>
              </a:rPr>
              <a:t>l</a:t>
            </a:r>
          </a:p>
        </p:txBody>
      </p:sp>
      <p:sp>
        <p:nvSpPr>
          <p:cNvPr id="121" name="Ovál 120"/>
          <p:cNvSpPr/>
          <p:nvPr/>
        </p:nvSpPr>
        <p:spPr>
          <a:xfrm>
            <a:off x="2471902" y="3963643"/>
            <a:ext cx="2561074" cy="256107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2" name="Ovál 121"/>
          <p:cNvSpPr/>
          <p:nvPr/>
        </p:nvSpPr>
        <p:spPr>
          <a:xfrm>
            <a:off x="2578645" y="4821020"/>
            <a:ext cx="914400" cy="914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23" name="Skupina 122"/>
          <p:cNvGrpSpPr/>
          <p:nvPr/>
        </p:nvGrpSpPr>
        <p:grpSpPr>
          <a:xfrm>
            <a:off x="2930897" y="5185466"/>
            <a:ext cx="152400" cy="152693"/>
            <a:chOff x="2771800" y="3861048"/>
            <a:chExt cx="152400" cy="152693"/>
          </a:xfrm>
        </p:grpSpPr>
        <p:cxnSp>
          <p:nvCxnSpPr>
            <p:cNvPr id="124" name="Přímá spojnice 123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Přímá spojnice 124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TextovéPole 125"/>
          <p:cNvSpPr txBox="1"/>
          <p:nvPr/>
        </p:nvSpPr>
        <p:spPr>
          <a:xfrm>
            <a:off x="2851339" y="534367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C0066"/>
                </a:solidFill>
              </a:rPr>
              <a:t>S</a:t>
            </a:r>
            <a:r>
              <a:rPr lang="cs-CZ" baseline="-25000" dirty="0" smtClean="0">
                <a:solidFill>
                  <a:srgbClr val="CC0066"/>
                </a:solidFill>
              </a:rPr>
              <a:t>2</a:t>
            </a:r>
            <a:endParaRPr lang="cs-CZ" baseline="-25000" dirty="0">
              <a:solidFill>
                <a:srgbClr val="CC0066"/>
              </a:solidFill>
            </a:endParaRPr>
          </a:p>
        </p:txBody>
      </p:sp>
      <p:sp>
        <p:nvSpPr>
          <p:cNvPr id="127" name="TextovéPole 126"/>
          <p:cNvSpPr txBox="1"/>
          <p:nvPr/>
        </p:nvSpPr>
        <p:spPr>
          <a:xfrm>
            <a:off x="2964514" y="4513882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CC0066"/>
                </a:solidFill>
              </a:rPr>
              <a:t>l</a:t>
            </a:r>
          </a:p>
        </p:txBody>
      </p:sp>
      <p:sp>
        <p:nvSpPr>
          <p:cNvPr id="128" name="TextovéPole 127"/>
          <p:cNvSpPr txBox="1"/>
          <p:nvPr/>
        </p:nvSpPr>
        <p:spPr>
          <a:xfrm>
            <a:off x="3225539" y="6155385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129" name="TextovéPole 128"/>
          <p:cNvSpPr txBox="1"/>
          <p:nvPr/>
        </p:nvSpPr>
        <p:spPr>
          <a:xfrm>
            <a:off x="3707904" y="4802865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=S</a:t>
            </a:r>
            <a:r>
              <a:rPr lang="cs-CZ" baseline="-25000" dirty="0" smtClean="0">
                <a:solidFill>
                  <a:srgbClr val="FF0000"/>
                </a:solidFill>
              </a:rPr>
              <a:t>2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cxnSp>
        <p:nvCxnSpPr>
          <p:cNvPr id="14" name="Přímá spojnice se šipkou 13"/>
          <p:cNvCxnSpPr>
            <a:stCxn id="5" idx="2"/>
            <a:endCxn id="34" idx="0"/>
          </p:cNvCxnSpPr>
          <p:nvPr/>
        </p:nvCxnSpPr>
        <p:spPr>
          <a:xfrm flipH="1">
            <a:off x="684076" y="1988839"/>
            <a:ext cx="791580" cy="3725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5" idx="2"/>
            <a:endCxn id="45" idx="0"/>
          </p:cNvCxnSpPr>
          <p:nvPr/>
        </p:nvCxnSpPr>
        <p:spPr>
          <a:xfrm>
            <a:off x="1475656" y="1988839"/>
            <a:ext cx="756084" cy="3759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6" idx="2"/>
            <a:endCxn id="49" idx="0"/>
          </p:cNvCxnSpPr>
          <p:nvPr/>
        </p:nvCxnSpPr>
        <p:spPr>
          <a:xfrm>
            <a:off x="4541651" y="1988839"/>
            <a:ext cx="0" cy="31018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7" idx="2"/>
            <a:endCxn id="47" idx="0"/>
          </p:cNvCxnSpPr>
          <p:nvPr/>
        </p:nvCxnSpPr>
        <p:spPr>
          <a:xfrm>
            <a:off x="7632340" y="1988839"/>
            <a:ext cx="732868" cy="29058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7" idx="2"/>
            <a:endCxn id="48" idx="0"/>
          </p:cNvCxnSpPr>
          <p:nvPr/>
        </p:nvCxnSpPr>
        <p:spPr>
          <a:xfrm flipH="1">
            <a:off x="6839767" y="1988839"/>
            <a:ext cx="792573" cy="2767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ovéPole 129"/>
          <p:cNvSpPr txBox="1"/>
          <p:nvPr/>
        </p:nvSpPr>
        <p:spPr>
          <a:xfrm>
            <a:off x="5230611" y="508487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131" name="TextovéPole 130"/>
          <p:cNvSpPr txBox="1"/>
          <p:nvPr/>
        </p:nvSpPr>
        <p:spPr>
          <a:xfrm>
            <a:off x="2260929" y="414016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32" name="TextovéPole 131"/>
          <p:cNvSpPr txBox="1"/>
          <p:nvPr/>
        </p:nvSpPr>
        <p:spPr>
          <a:xfrm>
            <a:off x="2231740" y="6155385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003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4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8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34" grpId="0" animBg="1"/>
      <p:bldP spid="45" grpId="0" animBg="1"/>
      <p:bldP spid="47" grpId="0" animBg="1"/>
      <p:bldP spid="48" grpId="0" animBg="1"/>
      <p:bldP spid="49" grpId="0" animBg="1"/>
      <p:bldP spid="95" grpId="0"/>
      <p:bldP spid="98" grpId="0" animBg="1"/>
      <p:bldP spid="99" grpId="0" animBg="1"/>
      <p:bldP spid="100" grpId="0" animBg="1"/>
      <p:bldP spid="101" grpId="0" animBg="1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 animBg="1"/>
      <p:bldP spid="122" grpId="0" animBg="1"/>
      <p:bldP spid="126" grpId="0"/>
      <p:bldP spid="127" grpId="0"/>
      <p:bldP spid="128" grpId="0"/>
      <p:bldP spid="130" grpId="0"/>
      <p:bldP spid="131" grpId="0"/>
      <p:bldP spid="1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i="1" dirty="0" smtClean="0">
                <a:solidFill>
                  <a:srgbClr val="FF0000"/>
                </a:solidFill>
              </a:rPr>
              <a:t>Kružnice leží uvnitř sebe</a:t>
            </a:r>
            <a:endParaRPr lang="cs-CZ" b="1" i="1" dirty="0">
              <a:solidFill>
                <a:srgbClr val="FF0000"/>
              </a:solidFill>
            </a:endParaRPr>
          </a:p>
        </p:txBody>
      </p:sp>
      <p:sp>
        <p:nvSpPr>
          <p:cNvPr id="8" name="Zástupný symbol pro obsah 7"/>
          <p:cNvSpPr txBox="1">
            <a:spLocks noGrp="1"/>
          </p:cNvSpPr>
          <p:nvPr>
            <p:ph idx="1"/>
          </p:nvPr>
        </p:nvSpPr>
        <p:spPr>
          <a:xfrm>
            <a:off x="233772" y="1124744"/>
            <a:ext cx="8748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cs-CZ" altLang="cs-CZ" sz="2800" dirty="0" smtClean="0">
                <a:latin typeface="Arial" charset="0"/>
              </a:rPr>
              <a:t>a) Kružnice k</a:t>
            </a:r>
            <a:r>
              <a:rPr lang="cs-CZ" altLang="cs-CZ" sz="2800" i="1" dirty="0" smtClean="0">
                <a:latin typeface="Arial" charset="0"/>
              </a:rPr>
              <a:t> </a:t>
            </a:r>
            <a:r>
              <a:rPr lang="cs-CZ" altLang="cs-CZ" sz="2800" b="1" dirty="0">
                <a:latin typeface="Arial" charset="0"/>
              </a:rPr>
              <a:t>nemá</a:t>
            </a:r>
            <a:r>
              <a:rPr lang="cs-CZ" altLang="cs-CZ" sz="2800" dirty="0">
                <a:latin typeface="Arial" charset="0"/>
              </a:rPr>
              <a:t> s kružnicí </a:t>
            </a:r>
            <a:r>
              <a:rPr lang="cs-CZ" altLang="cs-CZ" sz="2800" i="1" dirty="0" smtClean="0">
                <a:latin typeface="Arial" charset="0"/>
              </a:rPr>
              <a:t>l</a:t>
            </a:r>
            <a:r>
              <a:rPr lang="cs-CZ" altLang="cs-CZ" sz="2800" dirty="0" smtClean="0">
                <a:latin typeface="Arial" charset="0"/>
              </a:rPr>
              <a:t> </a:t>
            </a:r>
            <a:r>
              <a:rPr lang="cs-CZ" altLang="cs-CZ" sz="2800" b="1" dirty="0">
                <a:latin typeface="Arial" charset="0"/>
              </a:rPr>
              <a:t>žádný společný bod. </a:t>
            </a:r>
            <a:endParaRPr lang="cs-CZ" sz="2800" dirty="0"/>
          </a:p>
        </p:txBody>
      </p:sp>
      <p:grpSp>
        <p:nvGrpSpPr>
          <p:cNvPr id="17" name="Skupina 16"/>
          <p:cNvGrpSpPr/>
          <p:nvPr/>
        </p:nvGrpSpPr>
        <p:grpSpPr>
          <a:xfrm>
            <a:off x="1989463" y="4420603"/>
            <a:ext cx="152400" cy="152693"/>
            <a:chOff x="2771800" y="3861048"/>
            <a:chExt cx="152400" cy="152693"/>
          </a:xfrm>
        </p:grpSpPr>
        <p:cxnSp>
          <p:nvCxnSpPr>
            <p:cNvPr id="11" name="Přímá spojnice 10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ál 19"/>
          <p:cNvSpPr/>
          <p:nvPr/>
        </p:nvSpPr>
        <p:spPr>
          <a:xfrm>
            <a:off x="585161" y="3028617"/>
            <a:ext cx="2961005" cy="296100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9" name="TextovéPole 2048"/>
          <p:cNvSpPr txBox="1"/>
          <p:nvPr/>
        </p:nvSpPr>
        <p:spPr>
          <a:xfrm>
            <a:off x="2748130" y="3466853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l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051" name="TextovéPole 2050"/>
          <p:cNvSpPr txBox="1"/>
          <p:nvPr/>
        </p:nvSpPr>
        <p:spPr>
          <a:xfrm>
            <a:off x="1920431" y="457752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3347864" y="350083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25" name="Rectangle 3"/>
          <p:cNvSpPr txBox="1">
            <a:spLocks/>
          </p:cNvSpPr>
          <p:nvPr/>
        </p:nvSpPr>
        <p:spPr>
          <a:xfrm>
            <a:off x="4899964" y="3651519"/>
            <a:ext cx="3762672" cy="1223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buFont typeface="Arial" charset="0"/>
              <a:buNone/>
            </a:pPr>
            <a:r>
              <a:rPr lang="cs-CZ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Kružnice které mají společný střed nazýváme </a:t>
            </a:r>
            <a:r>
              <a:rPr lang="cs-CZ" altLang="cs-CZ" sz="2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soustředné.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2141863" y="3582308"/>
            <a:ext cx="436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755576" y="1683911"/>
                <a:ext cx="19351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𝒌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𝒍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=∅</m:t>
                      </m:r>
                    </m:oMath>
                  </m:oMathPara>
                </a14:m>
                <a:endParaRPr lang="cs-CZ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683911"/>
                <a:ext cx="1935145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Zástupný symbol pro obsah 7"/>
          <p:cNvSpPr txBox="1">
            <a:spLocks/>
          </p:cNvSpPr>
          <p:nvPr/>
        </p:nvSpPr>
        <p:spPr>
          <a:xfrm>
            <a:off x="395536" y="2132856"/>
            <a:ext cx="8748464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altLang="cs-CZ" sz="2800" dirty="0" smtClean="0">
                <a:latin typeface="Arial" charset="0"/>
              </a:rPr>
              <a:t> Kružnice mají </a:t>
            </a:r>
            <a:r>
              <a:rPr lang="cs-CZ" altLang="cs-CZ" sz="2800" b="1" dirty="0" smtClean="0">
                <a:latin typeface="Arial" charset="0"/>
              </a:rPr>
              <a:t>společný střed S</a:t>
            </a:r>
            <a:r>
              <a:rPr lang="cs-CZ" altLang="cs-CZ" sz="2800" b="1" baseline="-25000" dirty="0" smtClean="0">
                <a:latin typeface="Arial" charset="0"/>
              </a:rPr>
              <a:t>1</a:t>
            </a:r>
            <a:r>
              <a:rPr lang="cs-CZ" altLang="cs-CZ" sz="2800" b="1" dirty="0" smtClean="0">
                <a:latin typeface="Arial" charset="0"/>
              </a:rPr>
              <a:t>= S</a:t>
            </a:r>
            <a:r>
              <a:rPr lang="cs-CZ" altLang="cs-CZ" sz="2800" b="1" baseline="-25000" dirty="0" smtClean="0">
                <a:latin typeface="Arial" charset="0"/>
              </a:rPr>
              <a:t>2</a:t>
            </a:r>
            <a:r>
              <a:rPr lang="cs-CZ" altLang="cs-CZ" sz="2800" b="1" dirty="0" smtClean="0">
                <a:latin typeface="Arial" charset="0"/>
              </a:rPr>
              <a:t>. </a:t>
            </a:r>
            <a:endParaRPr lang="cs-CZ" sz="2800" dirty="0"/>
          </a:p>
        </p:txBody>
      </p:sp>
      <p:sp>
        <p:nvSpPr>
          <p:cNvPr id="29" name="Ovál 28"/>
          <p:cNvSpPr/>
          <p:nvPr/>
        </p:nvSpPr>
        <p:spPr>
          <a:xfrm>
            <a:off x="1001150" y="3458550"/>
            <a:ext cx="2130690" cy="21306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2133479" y="4573296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=S</a:t>
            </a:r>
            <a:r>
              <a:rPr lang="cs-CZ" baseline="-25000" dirty="0" smtClean="0">
                <a:solidFill>
                  <a:srgbClr val="FF0000"/>
                </a:solidFill>
              </a:rPr>
              <a:t>2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2061471" y="4221088"/>
            <a:ext cx="1070369" cy="280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V="1">
            <a:off x="2061471" y="3028617"/>
            <a:ext cx="227972" cy="146399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2312021" y="3991856"/>
            <a:ext cx="436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</a:t>
            </a:r>
            <a:r>
              <a:rPr lang="cs-CZ" baseline="-25000" dirty="0" smtClean="0">
                <a:solidFill>
                  <a:srgbClr val="FF0000"/>
                </a:solidFill>
              </a:rPr>
              <a:t>2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904868" y="2944603"/>
            <a:ext cx="16401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|S</a:t>
            </a:r>
            <a:r>
              <a:rPr lang="cs-CZ" altLang="cs-CZ" sz="2800" b="1" baseline="-25000" dirty="0" smtClean="0">
                <a:solidFill>
                  <a:prstClr val="black"/>
                </a:solidFill>
                <a:latin typeface="Arial" charset="0"/>
              </a:rPr>
              <a:t>1</a:t>
            </a:r>
            <a:r>
              <a:rPr lang="cs-CZ" altLang="cs-CZ" sz="2800" b="1" dirty="0">
                <a:solidFill>
                  <a:prstClr val="black"/>
                </a:solidFill>
                <a:latin typeface="Arial" charset="0"/>
              </a:rPr>
              <a:t>S</a:t>
            </a:r>
            <a:r>
              <a:rPr lang="cs-CZ" altLang="cs-CZ" sz="2800" b="1" baseline="-25000" dirty="0">
                <a:solidFill>
                  <a:prstClr val="black"/>
                </a:solidFill>
                <a:latin typeface="Arial" charset="0"/>
              </a:rPr>
              <a:t>2</a:t>
            </a:r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|=0 </a:t>
            </a:r>
            <a:endParaRPr 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83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2049" grpId="0"/>
      <p:bldP spid="25" grpId="0" build="p"/>
      <p:bldP spid="42" grpId="0" build="p"/>
      <p:bldP spid="28" grpId="0" build="p"/>
      <p:bldP spid="29" grpId="0" animBg="1"/>
      <p:bldP spid="32" grpId="0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i="1" dirty="0" smtClean="0">
                <a:solidFill>
                  <a:srgbClr val="FF0000"/>
                </a:solidFill>
              </a:rPr>
              <a:t>Kružnice leží uvnitř sebe</a:t>
            </a:r>
            <a:endParaRPr lang="cs-CZ" b="1" i="1" dirty="0">
              <a:solidFill>
                <a:srgbClr val="FF0000"/>
              </a:solidFill>
            </a:endParaRPr>
          </a:p>
        </p:txBody>
      </p:sp>
      <p:sp>
        <p:nvSpPr>
          <p:cNvPr id="8" name="Zástupný symbol pro obsah 7"/>
          <p:cNvSpPr txBox="1">
            <a:spLocks noGrp="1"/>
          </p:cNvSpPr>
          <p:nvPr>
            <p:ph idx="1"/>
          </p:nvPr>
        </p:nvSpPr>
        <p:spPr>
          <a:xfrm>
            <a:off x="233772" y="1124744"/>
            <a:ext cx="8748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cs-CZ" altLang="cs-CZ" sz="2800" dirty="0" smtClean="0">
                <a:latin typeface="Arial" charset="0"/>
              </a:rPr>
              <a:t>b) Kružnice k</a:t>
            </a:r>
            <a:r>
              <a:rPr lang="cs-CZ" altLang="cs-CZ" sz="2800" i="1" dirty="0" smtClean="0">
                <a:latin typeface="Arial" charset="0"/>
              </a:rPr>
              <a:t> </a:t>
            </a:r>
            <a:r>
              <a:rPr lang="cs-CZ" altLang="cs-CZ" sz="2800" b="1" dirty="0">
                <a:latin typeface="Arial" charset="0"/>
              </a:rPr>
              <a:t>nemá</a:t>
            </a:r>
            <a:r>
              <a:rPr lang="cs-CZ" altLang="cs-CZ" sz="2800" dirty="0">
                <a:latin typeface="Arial" charset="0"/>
              </a:rPr>
              <a:t> s kružnicí </a:t>
            </a:r>
            <a:r>
              <a:rPr lang="cs-CZ" altLang="cs-CZ" sz="2800" i="1" dirty="0" smtClean="0">
                <a:latin typeface="Arial" charset="0"/>
              </a:rPr>
              <a:t>l</a:t>
            </a:r>
            <a:r>
              <a:rPr lang="cs-CZ" altLang="cs-CZ" sz="2800" dirty="0" smtClean="0">
                <a:latin typeface="Arial" charset="0"/>
              </a:rPr>
              <a:t> </a:t>
            </a:r>
            <a:r>
              <a:rPr lang="cs-CZ" altLang="cs-CZ" sz="2800" b="1" dirty="0">
                <a:latin typeface="Arial" charset="0"/>
              </a:rPr>
              <a:t>žádný společný bod. </a:t>
            </a:r>
            <a:endParaRPr lang="cs-CZ" sz="2800" dirty="0"/>
          </a:p>
        </p:txBody>
      </p:sp>
      <p:grpSp>
        <p:nvGrpSpPr>
          <p:cNvPr id="17" name="Skupina 16"/>
          <p:cNvGrpSpPr/>
          <p:nvPr/>
        </p:nvGrpSpPr>
        <p:grpSpPr>
          <a:xfrm>
            <a:off x="1989463" y="4420603"/>
            <a:ext cx="152400" cy="152693"/>
            <a:chOff x="2771800" y="3861048"/>
            <a:chExt cx="152400" cy="152693"/>
          </a:xfrm>
        </p:grpSpPr>
        <p:cxnSp>
          <p:nvCxnSpPr>
            <p:cNvPr id="11" name="Přímá spojnice 10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ál 19"/>
          <p:cNvSpPr/>
          <p:nvPr/>
        </p:nvSpPr>
        <p:spPr>
          <a:xfrm>
            <a:off x="585161" y="3028617"/>
            <a:ext cx="2961005" cy="296100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9" name="TextovéPole 2048"/>
          <p:cNvSpPr txBox="1"/>
          <p:nvPr/>
        </p:nvSpPr>
        <p:spPr>
          <a:xfrm>
            <a:off x="2775477" y="3391282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l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051" name="TextovéPole 2050"/>
          <p:cNvSpPr txBox="1"/>
          <p:nvPr/>
        </p:nvSpPr>
        <p:spPr>
          <a:xfrm>
            <a:off x="1876965" y="4554062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3347864" y="350083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25" name="Rectangle 3"/>
          <p:cNvSpPr txBox="1">
            <a:spLocks/>
          </p:cNvSpPr>
          <p:nvPr/>
        </p:nvSpPr>
        <p:spPr>
          <a:xfrm>
            <a:off x="4899964" y="3651519"/>
            <a:ext cx="3762672" cy="1223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buFont typeface="Arial" charset="0"/>
              <a:buNone/>
            </a:pPr>
            <a:r>
              <a:rPr lang="cs-CZ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Vzdálenost středů kružnic je menší než rozdíl poloměrů kružnic.</a:t>
            </a:r>
            <a:endParaRPr lang="cs-CZ" altLang="cs-CZ" sz="2400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2141863" y="3582308"/>
            <a:ext cx="436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755576" y="1683911"/>
                <a:ext cx="19351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𝒌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𝒍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=∅</m:t>
                      </m:r>
                    </m:oMath>
                  </m:oMathPara>
                </a14:m>
                <a:endParaRPr lang="cs-CZ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683911"/>
                <a:ext cx="1935145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Zástupný symbol pro obsah 7"/>
          <p:cNvSpPr txBox="1">
            <a:spLocks/>
          </p:cNvSpPr>
          <p:nvPr/>
        </p:nvSpPr>
        <p:spPr>
          <a:xfrm>
            <a:off x="395536" y="2132856"/>
            <a:ext cx="8748464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altLang="cs-CZ" sz="2800" dirty="0" smtClean="0">
                <a:latin typeface="Arial" charset="0"/>
              </a:rPr>
              <a:t> Kružnice nemají </a:t>
            </a:r>
            <a:r>
              <a:rPr lang="cs-CZ" altLang="cs-CZ" sz="2800" b="1" dirty="0" smtClean="0">
                <a:latin typeface="Arial" charset="0"/>
              </a:rPr>
              <a:t>společný střed .</a:t>
            </a:r>
            <a:endParaRPr lang="cs-CZ" sz="2800" dirty="0"/>
          </a:p>
        </p:txBody>
      </p:sp>
      <p:sp>
        <p:nvSpPr>
          <p:cNvPr id="29" name="Ovál 28"/>
          <p:cNvSpPr/>
          <p:nvPr/>
        </p:nvSpPr>
        <p:spPr>
          <a:xfrm>
            <a:off x="1629040" y="3616737"/>
            <a:ext cx="1689571" cy="16895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2406465" y="4569592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</a:t>
            </a:r>
            <a:r>
              <a:rPr lang="cs-CZ" baseline="-25000" dirty="0" smtClean="0">
                <a:solidFill>
                  <a:srgbClr val="FF0000"/>
                </a:solidFill>
              </a:rPr>
              <a:t>2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cxnSp>
        <p:nvCxnSpPr>
          <p:cNvPr id="4" name="Přímá spojnice se šipkou 3"/>
          <p:cNvCxnSpPr>
            <a:endCxn id="29" idx="7"/>
          </p:cNvCxnSpPr>
          <p:nvPr/>
        </p:nvCxnSpPr>
        <p:spPr>
          <a:xfrm flipV="1">
            <a:off x="2479776" y="3864169"/>
            <a:ext cx="591403" cy="6449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V="1">
            <a:off x="2061471" y="3028617"/>
            <a:ext cx="227972" cy="146399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2472666" y="3961156"/>
            <a:ext cx="436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</a:t>
            </a:r>
            <a:r>
              <a:rPr lang="cs-CZ" baseline="-25000" dirty="0" smtClean="0">
                <a:solidFill>
                  <a:srgbClr val="FF0000"/>
                </a:solidFill>
              </a:rPr>
              <a:t>2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904868" y="2944603"/>
            <a:ext cx="22044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altLang="cs-CZ" sz="2800" b="1" smtClean="0">
                <a:solidFill>
                  <a:prstClr val="black"/>
                </a:solidFill>
                <a:latin typeface="Arial" charset="0"/>
              </a:rPr>
              <a:t>|S</a:t>
            </a:r>
            <a:r>
              <a:rPr lang="cs-CZ" altLang="cs-CZ" sz="2800" b="1" baseline="-25000" smtClean="0">
                <a:solidFill>
                  <a:prstClr val="black"/>
                </a:solidFill>
                <a:latin typeface="Arial" charset="0"/>
              </a:rPr>
              <a:t>1</a:t>
            </a:r>
            <a:r>
              <a:rPr lang="cs-CZ" altLang="cs-CZ" sz="2800" b="1" smtClean="0">
                <a:solidFill>
                  <a:prstClr val="black"/>
                </a:solidFill>
                <a:latin typeface="Arial" charset="0"/>
              </a:rPr>
              <a:t>S</a:t>
            </a:r>
            <a:r>
              <a:rPr lang="cs-CZ" altLang="cs-CZ" sz="2800" b="1" baseline="-25000" smtClean="0">
                <a:solidFill>
                  <a:prstClr val="black"/>
                </a:solidFill>
                <a:latin typeface="Arial" charset="0"/>
              </a:rPr>
              <a:t>2</a:t>
            </a:r>
            <a:r>
              <a:rPr lang="cs-CZ" altLang="cs-CZ" sz="2800" b="1" smtClean="0">
                <a:solidFill>
                  <a:prstClr val="black"/>
                </a:solidFill>
                <a:latin typeface="Arial" charset="0"/>
              </a:rPr>
              <a:t>|&lt;</a:t>
            </a:r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r</a:t>
            </a:r>
            <a:r>
              <a:rPr lang="cs-CZ" altLang="cs-CZ" sz="2800" b="1" baseline="-25000" dirty="0" smtClean="0">
                <a:solidFill>
                  <a:prstClr val="black"/>
                </a:solidFill>
                <a:latin typeface="Arial" charset="0"/>
              </a:rPr>
              <a:t>1</a:t>
            </a:r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- r</a:t>
            </a:r>
            <a:r>
              <a:rPr lang="cs-CZ" altLang="cs-CZ" sz="2800" b="1" baseline="-25000" dirty="0" smtClean="0">
                <a:solidFill>
                  <a:prstClr val="black"/>
                </a:solidFill>
                <a:latin typeface="Arial" charset="0"/>
              </a:rPr>
              <a:t>2</a:t>
            </a:r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 </a:t>
            </a:r>
            <a:endParaRPr lang="cs-CZ" sz="2800" dirty="0">
              <a:solidFill>
                <a:prstClr val="black"/>
              </a:solidFill>
            </a:endParaRPr>
          </a:p>
        </p:txBody>
      </p:sp>
      <p:grpSp>
        <p:nvGrpSpPr>
          <p:cNvPr id="21" name="Skupina 20"/>
          <p:cNvGrpSpPr/>
          <p:nvPr/>
        </p:nvGrpSpPr>
        <p:grpSpPr>
          <a:xfrm>
            <a:off x="2425572" y="4416899"/>
            <a:ext cx="152400" cy="152693"/>
            <a:chOff x="2771800" y="3861048"/>
            <a:chExt cx="152400" cy="152693"/>
          </a:xfrm>
        </p:grpSpPr>
        <p:cxnSp>
          <p:nvCxnSpPr>
            <p:cNvPr id="22" name="Přímá spojnice 21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Přímá spojnice se šipkou 8"/>
          <p:cNvCxnSpPr/>
          <p:nvPr/>
        </p:nvCxnSpPr>
        <p:spPr>
          <a:xfrm>
            <a:off x="2061471" y="4492611"/>
            <a:ext cx="440301" cy="16508"/>
          </a:xfrm>
          <a:prstGeom prst="straightConnector1">
            <a:avLst/>
          </a:prstGeom>
          <a:ln w="28575">
            <a:solidFill>
              <a:srgbClr val="44BF27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2094531" y="415707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44BF27"/>
                </a:solidFill>
              </a:rPr>
              <a:t>m</a:t>
            </a:r>
            <a:endParaRPr lang="cs-CZ" b="1" dirty="0">
              <a:solidFill>
                <a:srgbClr val="44BF27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352895" y="6112460"/>
            <a:ext cx="63754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Úsečka S</a:t>
            </a:r>
            <a:r>
              <a:rPr lang="cs-CZ" altLang="cs-CZ" sz="2800" b="1" baseline="-25000" dirty="0" smtClean="0">
                <a:solidFill>
                  <a:prstClr val="black"/>
                </a:solidFill>
                <a:latin typeface="Arial" charset="0"/>
              </a:rPr>
              <a:t>1</a:t>
            </a:r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S</a:t>
            </a:r>
            <a:r>
              <a:rPr lang="cs-CZ" altLang="cs-CZ" sz="2800" b="1" baseline="-25000" dirty="0" smtClean="0">
                <a:solidFill>
                  <a:prstClr val="black"/>
                </a:solidFill>
                <a:latin typeface="Arial" charset="0"/>
              </a:rPr>
              <a:t>2  </a:t>
            </a:r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je </a:t>
            </a:r>
            <a:r>
              <a:rPr lang="cs-CZ" altLang="cs-CZ" sz="2800" b="1" dirty="0" smtClean="0">
                <a:solidFill>
                  <a:srgbClr val="FF0000"/>
                </a:solidFill>
                <a:latin typeface="Arial" charset="0"/>
              </a:rPr>
              <a:t>středná</a:t>
            </a:r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 kružnic k a 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54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2049" grpId="0"/>
      <p:bldP spid="25" grpId="0" build="p"/>
      <p:bldP spid="42" grpId="0" build="p"/>
      <p:bldP spid="28" grpId="0" build="p"/>
      <p:bldP spid="29" grpId="0" animBg="1"/>
      <p:bldP spid="32" grpId="0"/>
      <p:bldP spid="7" grpId="0" build="p"/>
      <p:bldP spid="30" grpId="0"/>
      <p:bldP spid="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i="1" dirty="0" smtClean="0">
                <a:solidFill>
                  <a:srgbClr val="FF0000"/>
                </a:solidFill>
              </a:rPr>
              <a:t>Kružnice leží uvnitř sebe</a:t>
            </a:r>
            <a:endParaRPr lang="cs-CZ" b="1" i="1" dirty="0">
              <a:solidFill>
                <a:srgbClr val="FF0000"/>
              </a:solidFill>
            </a:endParaRPr>
          </a:p>
        </p:txBody>
      </p:sp>
      <p:sp>
        <p:nvSpPr>
          <p:cNvPr id="8" name="Zástupný symbol pro obsah 7"/>
          <p:cNvSpPr txBox="1">
            <a:spLocks noGrp="1"/>
          </p:cNvSpPr>
          <p:nvPr>
            <p:ph idx="1"/>
          </p:nvPr>
        </p:nvSpPr>
        <p:spPr>
          <a:xfrm>
            <a:off x="233772" y="1124744"/>
            <a:ext cx="87484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cs-CZ" altLang="cs-CZ" sz="2800" dirty="0" smtClean="0">
                <a:latin typeface="Arial" charset="0"/>
              </a:rPr>
              <a:t>c) Kružnice k</a:t>
            </a:r>
            <a:r>
              <a:rPr lang="cs-CZ" altLang="cs-CZ" sz="2800" i="1" dirty="0" smtClean="0">
                <a:latin typeface="Arial" charset="0"/>
              </a:rPr>
              <a:t> </a:t>
            </a:r>
            <a:r>
              <a:rPr lang="cs-CZ" altLang="cs-CZ" sz="2800" b="1" dirty="0" smtClean="0">
                <a:latin typeface="Arial" charset="0"/>
              </a:rPr>
              <a:t>má</a:t>
            </a:r>
            <a:r>
              <a:rPr lang="cs-CZ" altLang="cs-CZ" sz="2800" dirty="0" smtClean="0">
                <a:latin typeface="Arial" charset="0"/>
              </a:rPr>
              <a:t> </a:t>
            </a:r>
            <a:r>
              <a:rPr lang="cs-CZ" altLang="cs-CZ" sz="2800" dirty="0">
                <a:latin typeface="Arial" charset="0"/>
              </a:rPr>
              <a:t>s kružnicí </a:t>
            </a:r>
            <a:r>
              <a:rPr lang="cs-CZ" altLang="cs-CZ" sz="2800" i="1" dirty="0" smtClean="0">
                <a:latin typeface="Arial" charset="0"/>
              </a:rPr>
              <a:t>l</a:t>
            </a:r>
            <a:r>
              <a:rPr lang="cs-CZ" altLang="cs-CZ" sz="2800" dirty="0" smtClean="0">
                <a:latin typeface="Arial" charset="0"/>
              </a:rPr>
              <a:t> </a:t>
            </a:r>
            <a:r>
              <a:rPr lang="cs-CZ" altLang="cs-CZ" sz="2800" b="1" dirty="0" smtClean="0">
                <a:latin typeface="Arial" charset="0"/>
              </a:rPr>
              <a:t>jeden </a:t>
            </a:r>
            <a:r>
              <a:rPr lang="cs-CZ" altLang="cs-CZ" sz="2800" b="1" dirty="0">
                <a:latin typeface="Arial" charset="0"/>
              </a:rPr>
              <a:t>společný </a:t>
            </a:r>
            <a:r>
              <a:rPr lang="cs-CZ" altLang="cs-CZ" sz="2800" b="1" dirty="0" smtClean="0">
                <a:latin typeface="Arial" charset="0"/>
              </a:rPr>
              <a:t>bod – vnitřní bod dotyku. </a:t>
            </a:r>
            <a:endParaRPr lang="cs-CZ" sz="2800" dirty="0"/>
          </a:p>
        </p:txBody>
      </p:sp>
      <p:grpSp>
        <p:nvGrpSpPr>
          <p:cNvPr id="17" name="Skupina 16"/>
          <p:cNvGrpSpPr/>
          <p:nvPr/>
        </p:nvGrpSpPr>
        <p:grpSpPr>
          <a:xfrm>
            <a:off x="1989463" y="4812309"/>
            <a:ext cx="152400" cy="152693"/>
            <a:chOff x="2771800" y="3861048"/>
            <a:chExt cx="152400" cy="152693"/>
          </a:xfrm>
        </p:grpSpPr>
        <p:cxnSp>
          <p:nvCxnSpPr>
            <p:cNvPr id="11" name="Přímá spojnice 10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ál 19"/>
          <p:cNvSpPr/>
          <p:nvPr/>
        </p:nvSpPr>
        <p:spPr>
          <a:xfrm>
            <a:off x="585161" y="3420323"/>
            <a:ext cx="2961005" cy="296100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9" name="TextovéPole 2048"/>
          <p:cNvSpPr txBox="1"/>
          <p:nvPr/>
        </p:nvSpPr>
        <p:spPr>
          <a:xfrm>
            <a:off x="2775477" y="374869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l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051" name="TextovéPole 2050"/>
          <p:cNvSpPr txBox="1"/>
          <p:nvPr/>
        </p:nvSpPr>
        <p:spPr>
          <a:xfrm>
            <a:off x="1876965" y="494576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2862454" y="341970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25" name="Rectangle 3"/>
          <p:cNvSpPr txBox="1">
            <a:spLocks/>
          </p:cNvSpPr>
          <p:nvPr/>
        </p:nvSpPr>
        <p:spPr>
          <a:xfrm>
            <a:off x="4716016" y="3721806"/>
            <a:ext cx="3762672" cy="1223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buFont typeface="Arial" charset="0"/>
              <a:buNone/>
            </a:pPr>
            <a:r>
              <a:rPr lang="cs-CZ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Vzdálenost středů kružnic je rovna rozdílu poloměrů kružnic.</a:t>
            </a:r>
            <a:endParaRPr lang="cs-CZ" altLang="cs-CZ" sz="2400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1903643" y="3782988"/>
            <a:ext cx="436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755576" y="1980129"/>
                <a:ext cx="225132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𝒌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𝒍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cs-CZ" sz="3200" b="1" i="1" dirty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3200" b="1" i="1" dirty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𝑻</m:t>
                          </m:r>
                        </m:e>
                      </m:d>
                    </m:oMath>
                  </m:oMathPara>
                </a14:m>
                <a:endParaRPr lang="cs-CZ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980129"/>
                <a:ext cx="2251322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Ovál 28"/>
          <p:cNvSpPr/>
          <p:nvPr/>
        </p:nvSpPr>
        <p:spPr>
          <a:xfrm>
            <a:off x="1836493" y="4008443"/>
            <a:ext cx="1689571" cy="16895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2546804" y="49612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</a:t>
            </a:r>
            <a:r>
              <a:rPr lang="cs-CZ" baseline="-25000" dirty="0" smtClean="0">
                <a:solidFill>
                  <a:srgbClr val="FF0000"/>
                </a:solidFill>
              </a:rPr>
              <a:t>2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cxnSp>
        <p:nvCxnSpPr>
          <p:cNvPr id="4" name="Přímá spojnice se šipkou 3"/>
          <p:cNvCxnSpPr>
            <a:endCxn id="29" idx="7"/>
          </p:cNvCxnSpPr>
          <p:nvPr/>
        </p:nvCxnSpPr>
        <p:spPr>
          <a:xfrm flipV="1">
            <a:off x="2687229" y="4255875"/>
            <a:ext cx="591403" cy="64495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V="1">
            <a:off x="2061471" y="3420323"/>
            <a:ext cx="227972" cy="146399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2623723" y="4352862"/>
            <a:ext cx="436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</a:t>
            </a:r>
            <a:r>
              <a:rPr lang="cs-CZ" baseline="-25000" dirty="0" smtClean="0">
                <a:solidFill>
                  <a:srgbClr val="FF0000"/>
                </a:solidFill>
              </a:rPr>
              <a:t>2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904868" y="3121804"/>
            <a:ext cx="2303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|S</a:t>
            </a:r>
            <a:r>
              <a:rPr lang="cs-CZ" altLang="cs-CZ" sz="2800" b="1" baseline="-25000" dirty="0" smtClean="0">
                <a:solidFill>
                  <a:prstClr val="black"/>
                </a:solidFill>
                <a:latin typeface="Arial" charset="0"/>
              </a:rPr>
              <a:t>1</a:t>
            </a:r>
            <a:r>
              <a:rPr lang="cs-CZ" altLang="cs-CZ" sz="2800" b="1" dirty="0">
                <a:solidFill>
                  <a:prstClr val="black"/>
                </a:solidFill>
                <a:latin typeface="Arial" charset="0"/>
              </a:rPr>
              <a:t>S</a:t>
            </a:r>
            <a:r>
              <a:rPr lang="cs-CZ" altLang="cs-CZ" sz="2800" b="1" baseline="-25000" dirty="0">
                <a:solidFill>
                  <a:prstClr val="black"/>
                </a:solidFill>
                <a:latin typeface="Arial" charset="0"/>
              </a:rPr>
              <a:t>2</a:t>
            </a:r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|= r</a:t>
            </a:r>
            <a:r>
              <a:rPr lang="cs-CZ" altLang="cs-CZ" sz="2800" b="1" baseline="-25000" dirty="0" smtClean="0">
                <a:solidFill>
                  <a:prstClr val="black"/>
                </a:solidFill>
                <a:latin typeface="Arial" charset="0"/>
              </a:rPr>
              <a:t>1</a:t>
            </a:r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- r</a:t>
            </a:r>
            <a:r>
              <a:rPr lang="cs-CZ" altLang="cs-CZ" sz="2800" b="1" baseline="-25000" dirty="0" smtClean="0">
                <a:solidFill>
                  <a:prstClr val="black"/>
                </a:solidFill>
                <a:latin typeface="Arial" charset="0"/>
              </a:rPr>
              <a:t>2</a:t>
            </a:r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 </a:t>
            </a:r>
            <a:endParaRPr lang="cs-CZ" sz="2800" dirty="0">
              <a:solidFill>
                <a:prstClr val="black"/>
              </a:solidFill>
            </a:endParaRPr>
          </a:p>
        </p:txBody>
      </p:sp>
      <p:grpSp>
        <p:nvGrpSpPr>
          <p:cNvPr id="21" name="Skupina 20"/>
          <p:cNvGrpSpPr/>
          <p:nvPr/>
        </p:nvGrpSpPr>
        <p:grpSpPr>
          <a:xfrm>
            <a:off x="2619400" y="4808605"/>
            <a:ext cx="152400" cy="152693"/>
            <a:chOff x="2771800" y="3861048"/>
            <a:chExt cx="152400" cy="152693"/>
          </a:xfrm>
        </p:grpSpPr>
        <p:cxnSp>
          <p:nvCxnSpPr>
            <p:cNvPr id="22" name="Přímá spojnice 21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Přímá spojnice se šipkou 8"/>
          <p:cNvCxnSpPr/>
          <p:nvPr/>
        </p:nvCxnSpPr>
        <p:spPr>
          <a:xfrm flipV="1">
            <a:off x="2061471" y="4884318"/>
            <a:ext cx="669839" cy="4972"/>
          </a:xfrm>
          <a:prstGeom prst="straightConnector1">
            <a:avLst/>
          </a:prstGeom>
          <a:ln w="28575">
            <a:solidFill>
              <a:srgbClr val="44BF27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2208960" y="453149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44BF27"/>
                </a:solidFill>
              </a:rPr>
              <a:t>m</a:t>
            </a:r>
            <a:endParaRPr lang="cs-CZ" b="1" dirty="0">
              <a:solidFill>
                <a:srgbClr val="44BF27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3563888" y="463261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34" name="Rectangle 3"/>
          <p:cNvSpPr txBox="1">
            <a:spLocks/>
          </p:cNvSpPr>
          <p:nvPr/>
        </p:nvSpPr>
        <p:spPr>
          <a:xfrm>
            <a:off x="4146908" y="5125756"/>
            <a:ext cx="4900887" cy="151199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buFont typeface="Arial" charset="0"/>
              <a:buNone/>
            </a:pPr>
            <a:r>
              <a:rPr lang="cs-CZ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Bod dotyku dvou kružnic leží na přímce procházející jejich středy, jejich společná tečna t v bodě dotyku T je k této přímce kolmá.</a:t>
            </a:r>
            <a:endParaRPr lang="cs-CZ" altLang="cs-CZ" sz="2400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Přímá spojnice 11"/>
          <p:cNvCxnSpPr>
            <a:endCxn id="20" idx="6"/>
          </p:cNvCxnSpPr>
          <p:nvPr/>
        </p:nvCxnSpPr>
        <p:spPr>
          <a:xfrm>
            <a:off x="2065663" y="4889290"/>
            <a:ext cx="1480503" cy="11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3563258" y="2996952"/>
            <a:ext cx="0" cy="36004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3573456" y="3050991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38" name="Oblouk 37"/>
          <p:cNvSpPr/>
          <p:nvPr/>
        </p:nvSpPr>
        <p:spPr>
          <a:xfrm rot="16004834">
            <a:off x="3124802" y="4413119"/>
            <a:ext cx="914400" cy="9144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3347864" y="4679425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72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2049" grpId="0"/>
      <p:bldP spid="25" grpId="0" build="p"/>
      <p:bldP spid="42" grpId="0" build="p"/>
      <p:bldP spid="29" grpId="0" animBg="1"/>
      <p:bldP spid="32" grpId="0"/>
      <p:bldP spid="7" grpId="0" build="p"/>
      <p:bldP spid="30" grpId="0"/>
      <p:bldP spid="33" grpId="0"/>
      <p:bldP spid="34" grpId="0" build="p"/>
      <p:bldP spid="35" grpId="0"/>
      <p:bldP spid="38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i="1" dirty="0" smtClean="0">
                <a:solidFill>
                  <a:srgbClr val="FF0000"/>
                </a:solidFill>
              </a:rPr>
              <a:t>Kružnice </a:t>
            </a:r>
            <a:r>
              <a:rPr lang="cs-CZ" b="1" i="1" dirty="0">
                <a:solidFill>
                  <a:srgbClr val="FF0000"/>
                </a:solidFill>
              </a:rPr>
              <a:t>se protínají</a:t>
            </a:r>
          </a:p>
        </p:txBody>
      </p:sp>
      <p:sp>
        <p:nvSpPr>
          <p:cNvPr id="8" name="Zástupný symbol pro obsah 7"/>
          <p:cNvSpPr txBox="1">
            <a:spLocks noGrp="1"/>
          </p:cNvSpPr>
          <p:nvPr>
            <p:ph idx="1"/>
          </p:nvPr>
        </p:nvSpPr>
        <p:spPr>
          <a:xfrm>
            <a:off x="233772" y="1124744"/>
            <a:ext cx="8748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cs-CZ" altLang="cs-CZ" sz="2800" dirty="0" smtClean="0">
                <a:latin typeface="Arial" charset="0"/>
              </a:rPr>
              <a:t>Kružnice k</a:t>
            </a:r>
            <a:r>
              <a:rPr lang="cs-CZ" altLang="cs-CZ" sz="2800" i="1" dirty="0" smtClean="0">
                <a:latin typeface="Arial" charset="0"/>
              </a:rPr>
              <a:t> </a:t>
            </a:r>
            <a:r>
              <a:rPr lang="cs-CZ" altLang="cs-CZ" sz="2800" b="1" dirty="0" smtClean="0">
                <a:latin typeface="Arial" charset="0"/>
              </a:rPr>
              <a:t>má</a:t>
            </a:r>
            <a:r>
              <a:rPr lang="cs-CZ" altLang="cs-CZ" sz="2800" dirty="0" smtClean="0">
                <a:latin typeface="Arial" charset="0"/>
              </a:rPr>
              <a:t> </a:t>
            </a:r>
            <a:r>
              <a:rPr lang="cs-CZ" altLang="cs-CZ" sz="2800" dirty="0">
                <a:latin typeface="Arial" charset="0"/>
              </a:rPr>
              <a:t>s kružnicí </a:t>
            </a:r>
            <a:r>
              <a:rPr lang="cs-CZ" altLang="cs-CZ" sz="2800" i="1" dirty="0" smtClean="0">
                <a:latin typeface="Arial" charset="0"/>
              </a:rPr>
              <a:t>l</a:t>
            </a:r>
            <a:r>
              <a:rPr lang="cs-CZ" altLang="cs-CZ" sz="2800" dirty="0" smtClean="0">
                <a:latin typeface="Arial" charset="0"/>
              </a:rPr>
              <a:t> </a:t>
            </a:r>
            <a:r>
              <a:rPr lang="cs-CZ" altLang="cs-CZ" sz="2800" b="1" dirty="0" smtClean="0">
                <a:latin typeface="Arial" charset="0"/>
              </a:rPr>
              <a:t>dva společné body . </a:t>
            </a:r>
            <a:endParaRPr lang="cs-CZ" sz="2800" dirty="0"/>
          </a:p>
        </p:txBody>
      </p:sp>
      <p:grpSp>
        <p:nvGrpSpPr>
          <p:cNvPr id="17" name="Skupina 16"/>
          <p:cNvGrpSpPr/>
          <p:nvPr/>
        </p:nvGrpSpPr>
        <p:grpSpPr>
          <a:xfrm>
            <a:off x="1989463" y="4209823"/>
            <a:ext cx="152400" cy="152693"/>
            <a:chOff x="2771800" y="3861048"/>
            <a:chExt cx="152400" cy="152693"/>
          </a:xfrm>
        </p:grpSpPr>
        <p:cxnSp>
          <p:nvCxnSpPr>
            <p:cNvPr id="11" name="Přímá spojnice 10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ál 19"/>
          <p:cNvSpPr/>
          <p:nvPr/>
        </p:nvSpPr>
        <p:spPr>
          <a:xfrm>
            <a:off x="585161" y="2817837"/>
            <a:ext cx="2961005" cy="296100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9" name="TextovéPole 2048"/>
          <p:cNvSpPr txBox="1"/>
          <p:nvPr/>
        </p:nvSpPr>
        <p:spPr>
          <a:xfrm>
            <a:off x="3614354" y="3146212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l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051" name="TextovéPole 2050"/>
          <p:cNvSpPr txBox="1"/>
          <p:nvPr/>
        </p:nvSpPr>
        <p:spPr>
          <a:xfrm>
            <a:off x="1876965" y="4343282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2843808" y="2780928"/>
            <a:ext cx="317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25" name="Rectangle 3"/>
          <p:cNvSpPr txBox="1">
            <a:spLocks/>
          </p:cNvSpPr>
          <p:nvPr/>
        </p:nvSpPr>
        <p:spPr>
          <a:xfrm>
            <a:off x="4899964" y="4221262"/>
            <a:ext cx="3762672" cy="1223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buFont typeface="Arial" charset="0"/>
              <a:buNone/>
            </a:pPr>
            <a:r>
              <a:rPr lang="cs-CZ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Vzdálenost středů kružnic je menší než součet poloměrů kružnic.</a:t>
            </a:r>
            <a:endParaRPr lang="cs-CZ" altLang="cs-CZ" sz="2400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1903643" y="3180502"/>
            <a:ext cx="436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575018" y="1687741"/>
                <a:ext cx="271568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𝒌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𝒍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cs-CZ" sz="3200" b="1" i="1" dirty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3200" b="1" i="1" dirty="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𝑨</m:t>
                          </m:r>
                          <m:r>
                            <a:rPr lang="cs-CZ" sz="3200" b="1" i="1" dirty="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, </m:t>
                          </m:r>
                          <m:r>
                            <a:rPr lang="cs-CZ" sz="3200" b="1" i="1" dirty="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𝑩</m:t>
                          </m:r>
                        </m:e>
                      </m:d>
                    </m:oMath>
                  </m:oMathPara>
                </a14:m>
                <a:endParaRPr lang="cs-CZ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018" y="1687741"/>
                <a:ext cx="2715680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Ovál 28"/>
          <p:cNvSpPr/>
          <p:nvPr/>
        </p:nvSpPr>
        <p:spPr>
          <a:xfrm>
            <a:off x="2378373" y="3405957"/>
            <a:ext cx="1689571" cy="16895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3050860" y="4358812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</a:t>
            </a:r>
            <a:r>
              <a:rPr lang="cs-CZ" baseline="-25000" dirty="0" smtClean="0">
                <a:solidFill>
                  <a:srgbClr val="FF0000"/>
                </a:solidFill>
              </a:rPr>
              <a:t>2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cxnSp>
        <p:nvCxnSpPr>
          <p:cNvPr id="4" name="Přímá spojnice se šipkou 3"/>
          <p:cNvCxnSpPr>
            <a:endCxn id="29" idx="7"/>
          </p:cNvCxnSpPr>
          <p:nvPr/>
        </p:nvCxnSpPr>
        <p:spPr>
          <a:xfrm flipV="1">
            <a:off x="3229109" y="3653389"/>
            <a:ext cx="591403" cy="64495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V="1">
            <a:off x="2061471" y="2817837"/>
            <a:ext cx="227972" cy="146399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3127779" y="3750376"/>
            <a:ext cx="436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</a:t>
            </a:r>
            <a:r>
              <a:rPr lang="cs-CZ" baseline="-25000" dirty="0" smtClean="0">
                <a:solidFill>
                  <a:srgbClr val="FF0000"/>
                </a:solidFill>
              </a:rPr>
              <a:t>2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904868" y="3121804"/>
            <a:ext cx="23936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|S</a:t>
            </a:r>
            <a:r>
              <a:rPr lang="cs-CZ" altLang="cs-CZ" sz="2800" b="1" baseline="-25000" dirty="0" smtClean="0">
                <a:solidFill>
                  <a:prstClr val="black"/>
                </a:solidFill>
                <a:latin typeface="Arial" charset="0"/>
              </a:rPr>
              <a:t>1</a:t>
            </a:r>
            <a:r>
              <a:rPr lang="cs-CZ" altLang="cs-CZ" sz="2800" b="1" dirty="0">
                <a:solidFill>
                  <a:prstClr val="black"/>
                </a:solidFill>
                <a:latin typeface="Arial" charset="0"/>
              </a:rPr>
              <a:t>S</a:t>
            </a:r>
            <a:r>
              <a:rPr lang="cs-CZ" altLang="cs-CZ" sz="2800" b="1" baseline="-25000" dirty="0">
                <a:solidFill>
                  <a:prstClr val="black"/>
                </a:solidFill>
                <a:latin typeface="Arial" charset="0"/>
              </a:rPr>
              <a:t>2</a:t>
            </a:r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|&lt; r</a:t>
            </a:r>
            <a:r>
              <a:rPr lang="cs-CZ" altLang="cs-CZ" sz="2800" b="1" baseline="-25000" dirty="0" smtClean="0">
                <a:solidFill>
                  <a:prstClr val="black"/>
                </a:solidFill>
                <a:latin typeface="Arial" charset="0"/>
              </a:rPr>
              <a:t>1</a:t>
            </a:r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+ r</a:t>
            </a:r>
            <a:r>
              <a:rPr lang="cs-CZ" altLang="cs-CZ" sz="2800" b="1" baseline="-25000" dirty="0" smtClean="0">
                <a:solidFill>
                  <a:prstClr val="black"/>
                </a:solidFill>
                <a:latin typeface="Arial" charset="0"/>
              </a:rPr>
              <a:t>2</a:t>
            </a:r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 </a:t>
            </a:r>
            <a:endParaRPr lang="cs-CZ" sz="2800" dirty="0">
              <a:solidFill>
                <a:prstClr val="black"/>
              </a:solidFill>
            </a:endParaRPr>
          </a:p>
        </p:txBody>
      </p:sp>
      <p:grpSp>
        <p:nvGrpSpPr>
          <p:cNvPr id="21" name="Skupina 20"/>
          <p:cNvGrpSpPr/>
          <p:nvPr/>
        </p:nvGrpSpPr>
        <p:grpSpPr>
          <a:xfrm>
            <a:off x="3161280" y="4206119"/>
            <a:ext cx="152400" cy="152693"/>
            <a:chOff x="2771800" y="3861048"/>
            <a:chExt cx="152400" cy="152693"/>
          </a:xfrm>
        </p:grpSpPr>
        <p:cxnSp>
          <p:nvCxnSpPr>
            <p:cNvPr id="22" name="Přímá spojnice 21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Přímá spojnice se šipkou 8"/>
          <p:cNvCxnSpPr/>
          <p:nvPr/>
        </p:nvCxnSpPr>
        <p:spPr>
          <a:xfrm flipV="1">
            <a:off x="2061504" y="4292519"/>
            <a:ext cx="1229194" cy="10690"/>
          </a:xfrm>
          <a:prstGeom prst="straightConnector1">
            <a:avLst/>
          </a:prstGeom>
          <a:ln w="28575">
            <a:solidFill>
              <a:srgbClr val="44BF27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2402788" y="392900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44BF27"/>
                </a:solidFill>
              </a:rPr>
              <a:t>m</a:t>
            </a:r>
            <a:endParaRPr lang="cs-CZ" b="1" dirty="0">
              <a:solidFill>
                <a:srgbClr val="44BF27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3131840" y="303856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3237480" y="503601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486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2049" grpId="0"/>
      <p:bldP spid="25" grpId="0" build="p"/>
      <p:bldP spid="42" grpId="0" build="p"/>
      <p:bldP spid="29" grpId="0" animBg="1"/>
      <p:bldP spid="32" grpId="0"/>
      <p:bldP spid="7" grpId="0" build="p"/>
      <p:bldP spid="30" grpId="0"/>
      <p:bldP spid="33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i="1" dirty="0" smtClean="0">
                <a:solidFill>
                  <a:srgbClr val="FF0000"/>
                </a:solidFill>
              </a:rPr>
              <a:t>Kružnice leží vně sebe</a:t>
            </a:r>
            <a:endParaRPr lang="cs-CZ" b="1" i="1" dirty="0">
              <a:solidFill>
                <a:srgbClr val="FF0000"/>
              </a:solidFill>
            </a:endParaRPr>
          </a:p>
        </p:txBody>
      </p:sp>
      <p:sp>
        <p:nvSpPr>
          <p:cNvPr id="8" name="Zástupný symbol pro obsah 7"/>
          <p:cNvSpPr txBox="1">
            <a:spLocks noGrp="1"/>
          </p:cNvSpPr>
          <p:nvPr>
            <p:ph idx="1"/>
          </p:nvPr>
        </p:nvSpPr>
        <p:spPr>
          <a:xfrm>
            <a:off x="233772" y="1124744"/>
            <a:ext cx="87484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cs-CZ" altLang="cs-CZ" sz="2800" dirty="0" smtClean="0">
                <a:latin typeface="Arial" charset="0"/>
              </a:rPr>
              <a:t>Kružnice k</a:t>
            </a:r>
            <a:r>
              <a:rPr lang="cs-CZ" altLang="cs-CZ" sz="2800" i="1" dirty="0" smtClean="0">
                <a:latin typeface="Arial" charset="0"/>
              </a:rPr>
              <a:t> </a:t>
            </a:r>
            <a:r>
              <a:rPr lang="cs-CZ" altLang="cs-CZ" sz="2800" b="1" dirty="0" smtClean="0">
                <a:latin typeface="Arial" charset="0"/>
              </a:rPr>
              <a:t>má</a:t>
            </a:r>
            <a:r>
              <a:rPr lang="cs-CZ" altLang="cs-CZ" sz="2800" dirty="0" smtClean="0">
                <a:latin typeface="Arial" charset="0"/>
              </a:rPr>
              <a:t> </a:t>
            </a:r>
            <a:r>
              <a:rPr lang="cs-CZ" altLang="cs-CZ" sz="2800" dirty="0">
                <a:latin typeface="Arial" charset="0"/>
              </a:rPr>
              <a:t>s kružnicí </a:t>
            </a:r>
            <a:r>
              <a:rPr lang="cs-CZ" altLang="cs-CZ" sz="2800" i="1" dirty="0" smtClean="0">
                <a:latin typeface="Arial" charset="0"/>
              </a:rPr>
              <a:t>l</a:t>
            </a:r>
            <a:r>
              <a:rPr lang="cs-CZ" altLang="cs-CZ" sz="2800" dirty="0" smtClean="0">
                <a:latin typeface="Arial" charset="0"/>
              </a:rPr>
              <a:t> </a:t>
            </a:r>
            <a:r>
              <a:rPr lang="cs-CZ" altLang="cs-CZ" sz="2800" b="1" dirty="0" smtClean="0">
                <a:latin typeface="Arial" charset="0"/>
              </a:rPr>
              <a:t>jeden </a:t>
            </a:r>
            <a:r>
              <a:rPr lang="cs-CZ" altLang="cs-CZ" sz="2800" b="1" dirty="0">
                <a:latin typeface="Arial" charset="0"/>
              </a:rPr>
              <a:t>společný </a:t>
            </a:r>
            <a:r>
              <a:rPr lang="cs-CZ" altLang="cs-CZ" sz="2800" b="1" dirty="0" smtClean="0">
                <a:latin typeface="Arial" charset="0"/>
              </a:rPr>
              <a:t>bod – vnější bod dotyku. </a:t>
            </a:r>
            <a:endParaRPr lang="cs-CZ" sz="2800" dirty="0"/>
          </a:p>
        </p:txBody>
      </p:sp>
      <p:grpSp>
        <p:nvGrpSpPr>
          <p:cNvPr id="17" name="Skupina 16"/>
          <p:cNvGrpSpPr/>
          <p:nvPr/>
        </p:nvGrpSpPr>
        <p:grpSpPr>
          <a:xfrm>
            <a:off x="1511806" y="4812309"/>
            <a:ext cx="152400" cy="152693"/>
            <a:chOff x="2771800" y="3861048"/>
            <a:chExt cx="152400" cy="152693"/>
          </a:xfrm>
        </p:grpSpPr>
        <p:cxnSp>
          <p:nvCxnSpPr>
            <p:cNvPr id="11" name="Přímá spojnice 10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ál 19"/>
          <p:cNvSpPr/>
          <p:nvPr/>
        </p:nvSpPr>
        <p:spPr>
          <a:xfrm>
            <a:off x="107504" y="3420323"/>
            <a:ext cx="2961005" cy="296100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9" name="TextovéPole 2048"/>
          <p:cNvSpPr txBox="1"/>
          <p:nvPr/>
        </p:nvSpPr>
        <p:spPr>
          <a:xfrm>
            <a:off x="4144809" y="374869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l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051" name="TextovéPole 2050"/>
          <p:cNvSpPr txBox="1"/>
          <p:nvPr/>
        </p:nvSpPr>
        <p:spPr>
          <a:xfrm>
            <a:off x="1399308" y="494576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2870207" y="389254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25" name="Rectangle 3"/>
          <p:cNvSpPr txBox="1">
            <a:spLocks/>
          </p:cNvSpPr>
          <p:nvPr/>
        </p:nvSpPr>
        <p:spPr>
          <a:xfrm>
            <a:off x="5210651" y="3701667"/>
            <a:ext cx="3762672" cy="1223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buFont typeface="Arial" charset="0"/>
              <a:buNone/>
            </a:pPr>
            <a:r>
              <a:rPr lang="cs-CZ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Vzdálenost středů kružnic je rovna součtu poloměrů kružnic.</a:t>
            </a:r>
            <a:endParaRPr lang="cs-CZ" altLang="cs-CZ" sz="2400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1425986" y="3782988"/>
            <a:ext cx="436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755576" y="1980129"/>
                <a:ext cx="225132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𝒌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𝒍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cs-CZ" sz="3200" b="1" i="1" dirty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3200" b="1" i="1" dirty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𝑻</m:t>
                          </m:r>
                        </m:e>
                      </m:d>
                    </m:oMath>
                  </m:oMathPara>
                </a14:m>
                <a:endParaRPr lang="cs-CZ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980129"/>
                <a:ext cx="2251322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Ovál 28"/>
          <p:cNvSpPr/>
          <p:nvPr/>
        </p:nvSpPr>
        <p:spPr>
          <a:xfrm>
            <a:off x="3078482" y="4008443"/>
            <a:ext cx="1689571" cy="16895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3797339" y="49612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</a:t>
            </a:r>
            <a:r>
              <a:rPr lang="cs-CZ" baseline="-25000" dirty="0" smtClean="0">
                <a:solidFill>
                  <a:srgbClr val="FF0000"/>
                </a:solidFill>
              </a:rPr>
              <a:t>2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cxnSp>
        <p:nvCxnSpPr>
          <p:cNvPr id="4" name="Přímá spojnice se šipkou 3"/>
          <p:cNvCxnSpPr>
            <a:endCxn id="29" idx="7"/>
          </p:cNvCxnSpPr>
          <p:nvPr/>
        </p:nvCxnSpPr>
        <p:spPr>
          <a:xfrm flipV="1">
            <a:off x="3929218" y="4255875"/>
            <a:ext cx="591403" cy="64495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V="1">
            <a:off x="1583814" y="3420323"/>
            <a:ext cx="227972" cy="146399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3874258" y="4352862"/>
            <a:ext cx="436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</a:t>
            </a:r>
            <a:r>
              <a:rPr lang="cs-CZ" baseline="-25000" dirty="0" smtClean="0">
                <a:solidFill>
                  <a:srgbClr val="FF0000"/>
                </a:solidFill>
              </a:rPr>
              <a:t>2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904868" y="3121804"/>
            <a:ext cx="23936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|S</a:t>
            </a:r>
            <a:r>
              <a:rPr lang="cs-CZ" altLang="cs-CZ" sz="2800" b="1" baseline="-25000" dirty="0" smtClean="0">
                <a:solidFill>
                  <a:prstClr val="black"/>
                </a:solidFill>
                <a:latin typeface="Arial" charset="0"/>
              </a:rPr>
              <a:t>1</a:t>
            </a:r>
            <a:r>
              <a:rPr lang="cs-CZ" altLang="cs-CZ" sz="2800" b="1" dirty="0">
                <a:solidFill>
                  <a:prstClr val="black"/>
                </a:solidFill>
                <a:latin typeface="Arial" charset="0"/>
              </a:rPr>
              <a:t>S</a:t>
            </a:r>
            <a:r>
              <a:rPr lang="cs-CZ" altLang="cs-CZ" sz="2800" b="1" baseline="-25000" dirty="0">
                <a:solidFill>
                  <a:prstClr val="black"/>
                </a:solidFill>
                <a:latin typeface="Arial" charset="0"/>
              </a:rPr>
              <a:t>2</a:t>
            </a:r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|= r</a:t>
            </a:r>
            <a:r>
              <a:rPr lang="cs-CZ" altLang="cs-CZ" sz="2800" b="1" baseline="-25000" dirty="0" smtClean="0">
                <a:solidFill>
                  <a:prstClr val="black"/>
                </a:solidFill>
                <a:latin typeface="Arial" charset="0"/>
              </a:rPr>
              <a:t>1</a:t>
            </a:r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+ r</a:t>
            </a:r>
            <a:r>
              <a:rPr lang="cs-CZ" altLang="cs-CZ" sz="2800" b="1" baseline="-25000" dirty="0" smtClean="0">
                <a:solidFill>
                  <a:prstClr val="black"/>
                </a:solidFill>
                <a:latin typeface="Arial" charset="0"/>
              </a:rPr>
              <a:t>2</a:t>
            </a:r>
            <a:r>
              <a:rPr lang="cs-CZ" altLang="cs-CZ" sz="2800" b="1" dirty="0" smtClean="0">
                <a:solidFill>
                  <a:prstClr val="black"/>
                </a:solidFill>
                <a:latin typeface="Arial" charset="0"/>
              </a:rPr>
              <a:t> </a:t>
            </a:r>
            <a:endParaRPr lang="cs-CZ" sz="2800" dirty="0">
              <a:solidFill>
                <a:prstClr val="black"/>
              </a:solidFill>
            </a:endParaRPr>
          </a:p>
        </p:txBody>
      </p:sp>
      <p:grpSp>
        <p:nvGrpSpPr>
          <p:cNvPr id="21" name="Skupina 20"/>
          <p:cNvGrpSpPr/>
          <p:nvPr/>
        </p:nvGrpSpPr>
        <p:grpSpPr>
          <a:xfrm>
            <a:off x="3869773" y="4808605"/>
            <a:ext cx="152400" cy="152693"/>
            <a:chOff x="2771800" y="3861048"/>
            <a:chExt cx="152400" cy="152693"/>
          </a:xfrm>
        </p:grpSpPr>
        <p:cxnSp>
          <p:nvCxnSpPr>
            <p:cNvPr id="22" name="Přímá spojnice 21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Přímá spojnice se šipkou 8"/>
          <p:cNvCxnSpPr/>
          <p:nvPr/>
        </p:nvCxnSpPr>
        <p:spPr>
          <a:xfrm flipV="1">
            <a:off x="1583847" y="4895005"/>
            <a:ext cx="2397998" cy="10690"/>
          </a:xfrm>
          <a:prstGeom prst="straightConnector1">
            <a:avLst/>
          </a:prstGeom>
          <a:ln w="28575">
            <a:solidFill>
              <a:srgbClr val="44BF27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2501195" y="457183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44BF27"/>
                </a:solidFill>
              </a:rPr>
              <a:t>m</a:t>
            </a:r>
            <a:endParaRPr lang="cs-CZ" b="1" dirty="0">
              <a:solidFill>
                <a:srgbClr val="44BF27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3086231" y="458112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34" name="Rectangle 3"/>
          <p:cNvSpPr txBox="1">
            <a:spLocks/>
          </p:cNvSpPr>
          <p:nvPr/>
        </p:nvSpPr>
        <p:spPr>
          <a:xfrm>
            <a:off x="5004048" y="4880613"/>
            <a:ext cx="4213468" cy="20612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buFont typeface="Arial" charset="0"/>
              <a:buNone/>
            </a:pPr>
            <a:r>
              <a:rPr lang="cs-CZ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Bod dotyku dvou kružnic leží na přímce procházející jejich středy, jejich společná tečna t v bodě dotyku T je k této přímce kolmá.</a:t>
            </a:r>
            <a:endParaRPr lang="cs-CZ" altLang="cs-CZ" sz="2400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Přímá spojnice 34"/>
          <p:cNvCxnSpPr/>
          <p:nvPr/>
        </p:nvCxnSpPr>
        <p:spPr>
          <a:xfrm>
            <a:off x="3076924" y="2996952"/>
            <a:ext cx="0" cy="36004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3059832" y="3050991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39" name="Oblouk 38"/>
          <p:cNvSpPr/>
          <p:nvPr/>
        </p:nvSpPr>
        <p:spPr>
          <a:xfrm rot="16004834">
            <a:off x="2652990" y="4413119"/>
            <a:ext cx="914400" cy="9144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2860900" y="4687971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9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2049" grpId="0"/>
      <p:bldP spid="25" grpId="0" build="p"/>
      <p:bldP spid="42" grpId="0" build="p"/>
      <p:bldP spid="29" grpId="0" animBg="1"/>
      <p:bldP spid="32" grpId="0"/>
      <p:bldP spid="7" grpId="0" build="p"/>
      <p:bldP spid="30" grpId="0"/>
      <p:bldP spid="33" grpId="0"/>
      <p:bldP spid="34" grpId="0" build="p"/>
      <p:bldP spid="38" grpId="0"/>
      <p:bldP spid="39" grpId="0" animBg="1"/>
      <p:bldP spid="40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</TotalTime>
  <Words>606</Words>
  <Application>Microsoft Office PowerPoint</Application>
  <PresentationFormat>Předvádění na obrazovce (4:3)</PresentationFormat>
  <Paragraphs>175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Prezentace aplikace PowerPoint</vt:lpstr>
      <vt:lpstr>Prezentace aplikace PowerPoint</vt:lpstr>
      <vt:lpstr>Poloha dvou kružnic</vt:lpstr>
      <vt:lpstr>Prezentace aplikace PowerPoint</vt:lpstr>
      <vt:lpstr>Kružnice leží uvnitř sebe</vt:lpstr>
      <vt:lpstr>Kružnice leží uvnitř sebe</vt:lpstr>
      <vt:lpstr>Kružnice leží uvnitř sebe</vt:lpstr>
      <vt:lpstr>Kružnice se protínají</vt:lpstr>
      <vt:lpstr>Kružnice leží vně sebe</vt:lpstr>
      <vt:lpstr>Kružnice leží vně sebe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Pythagorova věta</dc:title>
  <dc:creator>Ehlerová</dc:creator>
  <cp:lastModifiedBy>Ehlerova</cp:lastModifiedBy>
  <cp:revision>144</cp:revision>
  <dcterms:created xsi:type="dcterms:W3CDTF">2013-11-04T19:37:30Z</dcterms:created>
  <dcterms:modified xsi:type="dcterms:W3CDTF">2014-03-31T12:11:43Z</dcterms:modified>
</cp:coreProperties>
</file>