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FF"/>
    <a:srgbClr val="66EC02"/>
    <a:srgbClr val="FFE07D"/>
    <a:srgbClr val="FCE0C8"/>
    <a:srgbClr val="DF2180"/>
    <a:srgbClr val="DC2A61"/>
    <a:srgbClr val="00642D"/>
    <a:srgbClr val="44BF27"/>
    <a:srgbClr val="4AD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2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BE8D4-1456-48A4-91DE-6FFFD02AAE4F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AD5CC-F309-4FBA-8C44-C1F23A0AA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82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E0C8"/>
            </a:gs>
            <a:gs pos="50000">
              <a:srgbClr val="FFE07D"/>
            </a:gs>
            <a:gs pos="100000">
              <a:schemeClr val="accent3">
                <a:lumMod val="60000"/>
                <a:lumOff val="40000"/>
                <a:alpha val="4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7-10.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73557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Kružnice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a přímka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VY_32_INOVACE_23.05.EHL.MA.8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04.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72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Poloha přímky a kružnice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395536" y="1124744"/>
            <a:ext cx="8748464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b="1" dirty="0" smtClean="0"/>
              <a:t>Narýsuj kružnici k(S, r) a přímku p.  </a:t>
            </a:r>
          </a:p>
          <a:p>
            <a:pPr marL="0" indent="0">
              <a:buNone/>
            </a:pPr>
            <a:r>
              <a:rPr lang="cs-CZ" dirty="0" smtClean="0"/>
              <a:t>Jaké možnosti polohy </a:t>
            </a:r>
            <a:r>
              <a:rPr lang="cs-CZ" dirty="0"/>
              <a:t>přímky vzhledem </a:t>
            </a:r>
            <a:r>
              <a:rPr lang="cs-CZ" dirty="0" smtClean="0"/>
              <a:t>ke kružnici mohou nastat?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5148064" y="436510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3739569" y="295660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H="1">
            <a:off x="3059832" y="2708920"/>
            <a:ext cx="3096344" cy="18088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20" idx="2"/>
            <a:endCxn id="20" idx="6"/>
          </p:cNvCxnSpPr>
          <p:nvPr/>
        </p:nvCxnSpPr>
        <p:spPr>
          <a:xfrm>
            <a:off x="3739569" y="4437112"/>
            <a:ext cx="29610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696092" y="2348880"/>
            <a:ext cx="40342" cy="4509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55776" y="5229200"/>
            <a:ext cx="3312368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656744" y="260025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048" name="TextovéPole 2047"/>
          <p:cNvSpPr txBox="1"/>
          <p:nvPr/>
        </p:nvSpPr>
        <p:spPr>
          <a:xfrm>
            <a:off x="3059832" y="399577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49" name="TextovéPole 2048"/>
          <p:cNvSpPr txBox="1"/>
          <p:nvPr/>
        </p:nvSpPr>
        <p:spPr>
          <a:xfrm>
            <a:off x="2987824" y="507589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2051" name="TextovéPole 2050"/>
          <p:cNvSpPr txBox="1"/>
          <p:nvPr/>
        </p:nvSpPr>
        <p:spPr>
          <a:xfrm>
            <a:off x="5076056" y="450912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52" name="TextovéPole 2051"/>
          <p:cNvSpPr txBox="1"/>
          <p:nvPr/>
        </p:nvSpPr>
        <p:spPr>
          <a:xfrm>
            <a:off x="3506035" y="374839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5492461" y="25884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769916" y="42406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2054" name="Přímá spojnice 2053"/>
          <p:cNvCxnSpPr/>
          <p:nvPr/>
        </p:nvCxnSpPr>
        <p:spPr>
          <a:xfrm>
            <a:off x="5642354" y="2924944"/>
            <a:ext cx="0" cy="18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Přímá spojnice 2055"/>
          <p:cNvCxnSpPr/>
          <p:nvPr/>
        </p:nvCxnSpPr>
        <p:spPr>
          <a:xfrm>
            <a:off x="3718683" y="4031632"/>
            <a:ext cx="158858" cy="121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4250612" y="278537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0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048" grpId="0"/>
      <p:bldP spid="2049" grpId="0"/>
      <p:bldP spid="2052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339752" y="332656"/>
            <a:ext cx="4392488" cy="648072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2800" b="1" dirty="0" smtClean="0">
                <a:solidFill>
                  <a:schemeClr val="tx1"/>
                </a:solidFill>
              </a:rPr>
              <a:t>Poloha kružnice a přímky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79512" y="1165395"/>
            <a:ext cx="2592288" cy="576064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vnější přímka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059832" y="1165395"/>
            <a:ext cx="2963638" cy="576064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tečna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300192" y="1196073"/>
            <a:ext cx="2664296" cy="576064"/>
          </a:xfrm>
          <a:prstGeom prst="roundRect">
            <a:avLst/>
          </a:prstGeom>
          <a:gradFill>
            <a:gsLst>
              <a:gs pos="0">
                <a:srgbClr val="00642D">
                  <a:alpha val="29000"/>
                </a:srgbClr>
              </a:gs>
              <a:gs pos="35000">
                <a:srgbClr val="92D050"/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sečna</a:t>
            </a:r>
            <a:endParaRPr lang="cs-CZ" sz="2800" b="1" dirty="0">
              <a:solidFill>
                <a:schemeClr val="bg1"/>
              </a:solidFill>
            </a:endParaRPr>
          </a:p>
        </p:txBody>
      </p:sp>
      <p:cxnSp>
        <p:nvCxnSpPr>
          <p:cNvPr id="8" name="Přímá spojovací šipka 46"/>
          <p:cNvCxnSpPr>
            <a:stCxn id="4" idx="2"/>
            <a:endCxn id="5" idx="0"/>
          </p:cNvCxnSpPr>
          <p:nvPr/>
        </p:nvCxnSpPr>
        <p:spPr>
          <a:xfrm flipH="1">
            <a:off x="1475656" y="980728"/>
            <a:ext cx="3060340" cy="18466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50"/>
          <p:cNvCxnSpPr>
            <a:stCxn id="4" idx="2"/>
            <a:endCxn id="6" idx="0"/>
          </p:cNvCxnSpPr>
          <p:nvPr/>
        </p:nvCxnSpPr>
        <p:spPr>
          <a:xfrm>
            <a:off x="4535996" y="980728"/>
            <a:ext cx="5655" cy="18466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52"/>
          <p:cNvCxnSpPr>
            <a:stCxn id="4" idx="2"/>
            <a:endCxn id="7" idx="0"/>
          </p:cNvCxnSpPr>
          <p:nvPr/>
        </p:nvCxnSpPr>
        <p:spPr>
          <a:xfrm>
            <a:off x="4535996" y="980728"/>
            <a:ext cx="3096344" cy="21534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Skupina 28"/>
          <p:cNvGrpSpPr/>
          <p:nvPr/>
        </p:nvGrpSpPr>
        <p:grpSpPr>
          <a:xfrm>
            <a:off x="5148064" y="4365104"/>
            <a:ext cx="152400" cy="152693"/>
            <a:chOff x="2771800" y="3861048"/>
            <a:chExt cx="152400" cy="152693"/>
          </a:xfrm>
        </p:grpSpPr>
        <p:cxnSp>
          <p:nvCxnSpPr>
            <p:cNvPr id="30" name="Přímá spojnice 29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ál 31"/>
          <p:cNvSpPr/>
          <p:nvPr/>
        </p:nvSpPr>
        <p:spPr>
          <a:xfrm>
            <a:off x="3739569" y="295660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32"/>
          <p:cNvCxnSpPr/>
          <p:nvPr/>
        </p:nvCxnSpPr>
        <p:spPr>
          <a:xfrm flipH="1">
            <a:off x="3059832" y="2708920"/>
            <a:ext cx="3096344" cy="180887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059832" y="399577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s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87824" y="507589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642D"/>
                </a:solidFill>
              </a:rPr>
              <a:t>p</a:t>
            </a:r>
            <a:endParaRPr lang="cs-CZ" b="1" dirty="0">
              <a:solidFill>
                <a:srgbClr val="00642D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076056" y="450912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506035" y="374839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A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769916" y="42406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40" name="Přímá spojnice 39"/>
          <p:cNvCxnSpPr/>
          <p:nvPr/>
        </p:nvCxnSpPr>
        <p:spPr>
          <a:xfrm>
            <a:off x="5642354" y="2924944"/>
            <a:ext cx="0" cy="18321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3718683" y="4031632"/>
            <a:ext cx="158858" cy="12195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696092" y="2348880"/>
            <a:ext cx="36148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555776" y="5229200"/>
            <a:ext cx="3312368" cy="1512168"/>
          </a:xfrm>
          <a:prstGeom prst="line">
            <a:avLst/>
          </a:prstGeom>
          <a:ln w="19050">
            <a:solidFill>
              <a:srgbClr val="0064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492461" y="25884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B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6732240" y="2564904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0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2A2C7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8" grpId="0"/>
      <p:bldP spid="39" grpId="0"/>
      <p:bldP spid="44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Vnější přímka kružnice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Přímka </a:t>
            </a:r>
            <a:r>
              <a:rPr lang="cs-CZ" altLang="cs-CZ" i="1" dirty="0" smtClean="0">
                <a:latin typeface="Arial" charset="0"/>
              </a:rPr>
              <a:t>p </a:t>
            </a:r>
            <a:r>
              <a:rPr lang="cs-CZ" altLang="cs-CZ" b="1" dirty="0">
                <a:latin typeface="Arial" charset="0"/>
              </a:rPr>
              <a:t>nemá</a:t>
            </a:r>
            <a:r>
              <a:rPr lang="cs-CZ" altLang="cs-CZ" dirty="0">
                <a:latin typeface="Arial" charset="0"/>
              </a:rPr>
              <a:t> s kružnicí </a:t>
            </a:r>
            <a:r>
              <a:rPr lang="cs-CZ" altLang="cs-CZ" i="1" dirty="0">
                <a:latin typeface="Arial" charset="0"/>
              </a:rPr>
              <a:t>k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b="1" dirty="0">
                <a:latin typeface="Arial" charset="0"/>
              </a:rPr>
              <a:t>žádný společný bod. 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5908487" y="4509120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4499992" y="3100625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/>
          <p:cNvCxnSpPr/>
          <p:nvPr/>
        </p:nvCxnSpPr>
        <p:spPr>
          <a:xfrm>
            <a:off x="2987824" y="3218039"/>
            <a:ext cx="1944216" cy="3595337"/>
          </a:xfrm>
          <a:prstGeom prst="line">
            <a:avLst/>
          </a:prstGeom>
          <a:ln w="28575">
            <a:solidFill>
              <a:srgbClr val="0064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ovéPole 2048"/>
          <p:cNvSpPr txBox="1"/>
          <p:nvPr/>
        </p:nvSpPr>
        <p:spPr>
          <a:xfrm>
            <a:off x="3183110" y="32129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642D"/>
                </a:solidFill>
              </a:rPr>
              <a:t>p</a:t>
            </a:r>
            <a:endParaRPr lang="cs-CZ" dirty="0">
              <a:solidFill>
                <a:srgbClr val="00642D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5836479" y="46531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593188" y="334950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5" name="Rectangle 3"/>
          <p:cNvSpPr txBox="1">
            <a:spLocks/>
          </p:cNvSpPr>
          <p:nvPr/>
        </p:nvSpPr>
        <p:spPr>
          <a:xfrm>
            <a:off x="4396320" y="1732647"/>
            <a:ext cx="4747680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Vzdálenost středu S kružnice k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od přímky p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 větší než poloměr kružnice.</a:t>
            </a:r>
          </a:p>
        </p:txBody>
      </p:sp>
      <p:cxnSp>
        <p:nvCxnSpPr>
          <p:cNvPr id="27" name="Přímá spojnice 26"/>
          <p:cNvCxnSpPr/>
          <p:nvPr/>
        </p:nvCxnSpPr>
        <p:spPr>
          <a:xfrm flipV="1">
            <a:off x="4211960" y="4589806"/>
            <a:ext cx="1768534" cy="8554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louk 32"/>
          <p:cNvSpPr/>
          <p:nvPr/>
        </p:nvSpPr>
        <p:spPr>
          <a:xfrm rot="20265873">
            <a:off x="3684207" y="4986094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208702" y="5179315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>
            <a:off x="5980494" y="4589806"/>
            <a:ext cx="1480503" cy="257276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567498" y="4365104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963819" y="46624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437065" y="296740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endParaRPr lang="cs-CZ" sz="32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8482537" y="2949397"/>
            <a:ext cx="351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endParaRPr lang="cs-CZ" sz="3200" b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967725" y="2963044"/>
            <a:ext cx="574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cs-CZ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endParaRPr lang="cs-CZ" sz="32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371870" y="1628800"/>
                <a:ext cx="203773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𝒑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=∅</m:t>
                      </m:r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870" y="1628800"/>
                <a:ext cx="2037737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ovéPole 23"/>
          <p:cNvSpPr txBox="1"/>
          <p:nvPr/>
        </p:nvSpPr>
        <p:spPr>
          <a:xfrm>
            <a:off x="3834913" y="53732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26" name="Rectangle 3"/>
          <p:cNvSpPr txBox="1">
            <a:spLocks/>
          </p:cNvSpPr>
          <p:nvPr/>
        </p:nvSpPr>
        <p:spPr>
          <a:xfrm>
            <a:off x="-59179" y="4064599"/>
            <a:ext cx="3604374" cy="2725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Vzdálenost středu S kružnice k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od přímky p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měříme na kolmici vedené bodem S k přímce p . Bod P je pata kolmice.</a:t>
            </a:r>
          </a:p>
        </p:txBody>
      </p:sp>
    </p:spTree>
    <p:extLst>
      <p:ext uri="{BB962C8B-B14F-4D97-AF65-F5344CB8AC3E}">
        <p14:creationId xmlns:p14="http://schemas.microsoft.com/office/powerpoint/2010/main" val="88883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9" grpId="0"/>
      <p:bldP spid="25" grpId="0" build="p"/>
      <p:bldP spid="33" grpId="0" animBg="1"/>
      <p:bldP spid="34" grpId="0" animBg="1"/>
      <p:bldP spid="36" grpId="0"/>
      <p:bldP spid="39" grpId="0"/>
      <p:bldP spid="40" grpId="0"/>
      <p:bldP spid="41" grpId="0"/>
      <p:bldP spid="16" grpId="0"/>
      <p:bldP spid="42" grpId="0" build="p"/>
      <p:bldP spid="24" grpId="0"/>
      <p:bldP spid="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Tečna kružnice</a:t>
            </a:r>
            <a:endParaRPr lang="cs-CZ" b="1" i="1" dirty="0">
              <a:solidFill>
                <a:srgbClr val="FF0000"/>
              </a:solidFill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5148064" y="436510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3739569" y="295660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23"/>
          <p:cNvCxnSpPr>
            <a:stCxn id="20" idx="2"/>
            <a:endCxn id="20" idx="6"/>
          </p:cNvCxnSpPr>
          <p:nvPr/>
        </p:nvCxnSpPr>
        <p:spPr>
          <a:xfrm>
            <a:off x="3739569" y="4437112"/>
            <a:ext cx="29610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696092" y="2348880"/>
            <a:ext cx="40342" cy="41044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732240" y="2564904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5076056" y="450912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769916" y="42406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1" name="Zástupný symbol pro obsah 7"/>
          <p:cNvSpPr txBox="1">
            <a:spLocks/>
          </p:cNvSpPr>
          <p:nvPr/>
        </p:nvSpPr>
        <p:spPr>
          <a:xfrm>
            <a:off x="179512" y="1124744"/>
            <a:ext cx="8748464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dirty="0" smtClean="0">
                <a:latin typeface="Arial" charset="0"/>
              </a:rPr>
              <a:t>Přímka </a:t>
            </a:r>
            <a:r>
              <a:rPr lang="cs-CZ" altLang="cs-CZ" i="1" dirty="0" smtClean="0">
                <a:latin typeface="Arial" charset="0"/>
              </a:rPr>
              <a:t>t </a:t>
            </a:r>
            <a:r>
              <a:rPr lang="cs-CZ" altLang="cs-CZ" b="1" dirty="0" smtClean="0">
                <a:latin typeface="Arial" charset="0"/>
              </a:rPr>
              <a:t>má</a:t>
            </a:r>
            <a:r>
              <a:rPr lang="cs-CZ" altLang="cs-CZ" dirty="0" smtClean="0">
                <a:latin typeface="Arial" charset="0"/>
              </a:rPr>
              <a:t> s kružnicí </a:t>
            </a:r>
            <a:r>
              <a:rPr lang="cs-CZ" altLang="cs-CZ" i="1" dirty="0" smtClean="0">
                <a:latin typeface="Arial" charset="0"/>
              </a:rPr>
              <a:t>k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b="1" dirty="0" smtClean="0">
                <a:latin typeface="Arial" charset="0"/>
              </a:rPr>
              <a:t>jeden společný bod. </a:t>
            </a:r>
            <a:endParaRPr lang="cs-CZ" dirty="0"/>
          </a:p>
        </p:txBody>
      </p:sp>
      <p:sp>
        <p:nvSpPr>
          <p:cNvPr id="23" name="Oblouk 22"/>
          <p:cNvSpPr/>
          <p:nvPr/>
        </p:nvSpPr>
        <p:spPr>
          <a:xfrm rot="16004834">
            <a:off x="6296874" y="3958832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6542505" y="4221088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/>
          <p:cNvCxnSpPr/>
          <p:nvPr/>
        </p:nvCxnSpPr>
        <p:spPr>
          <a:xfrm>
            <a:off x="5220072" y="4452360"/>
            <a:ext cx="1224136" cy="8081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5603328" y="442782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r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5224264" y="4437112"/>
            <a:ext cx="1476310" cy="1524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703812" y="413978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3" name="Rectangle 3"/>
          <p:cNvSpPr txBox="1">
            <a:spLocks/>
          </p:cNvSpPr>
          <p:nvPr/>
        </p:nvSpPr>
        <p:spPr>
          <a:xfrm>
            <a:off x="28258" y="2276872"/>
            <a:ext cx="4747680" cy="122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Vzdálenost středu S kružnice k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od přímky t</a:t>
            </a:r>
            <a:r>
              <a:rPr lang="en-US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 rovna poloměru kružnice.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251520" y="1692097"/>
                <a:ext cx="23539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sz="32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cs-CZ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692097"/>
                <a:ext cx="2353914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ovéPole 34"/>
          <p:cNvSpPr txBox="1"/>
          <p:nvPr/>
        </p:nvSpPr>
        <p:spPr>
          <a:xfrm>
            <a:off x="438893" y="3555013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endParaRPr lang="cs-CZ" sz="32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484365" y="3537010"/>
            <a:ext cx="351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endParaRPr lang="cs-CZ" sz="3200" b="1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969553" y="3550657"/>
            <a:ext cx="574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altLang="cs-CZ" sz="32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sz="32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917174" y="4607781"/>
            <a:ext cx="21191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Bod T – </a:t>
            </a:r>
            <a:r>
              <a:rPr lang="cs-CZ" alt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bod dotyku</a:t>
            </a:r>
            <a:r>
              <a:rPr lang="cs-CZ" altLang="cs-CZ" dirty="0">
                <a:latin typeface="Arial" charset="0"/>
              </a:rPr>
              <a:t>.</a:t>
            </a:r>
            <a:endParaRPr lang="en-US" altLang="cs-CZ" dirty="0">
              <a:latin typeface="Arial" charset="0"/>
              <a:sym typeface="Symbol" pitchFamily="18" charset="2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609057" y="270418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0" name="Rectangle 3"/>
          <p:cNvSpPr txBox="1">
            <a:spLocks/>
          </p:cNvSpPr>
          <p:nvPr/>
        </p:nvSpPr>
        <p:spPr>
          <a:xfrm>
            <a:off x="38133" y="4517797"/>
            <a:ext cx="3597763" cy="2186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Tečna kružnice </a:t>
            </a:r>
            <a:r>
              <a:rPr lang="cs-CZ" alt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 kolmá k přímce, která prochází bodem dotyku a středem kružnice S.</a:t>
            </a:r>
          </a:p>
        </p:txBody>
      </p:sp>
    </p:spTree>
    <p:extLst>
      <p:ext uri="{BB962C8B-B14F-4D97-AF65-F5344CB8AC3E}">
        <p14:creationId xmlns:p14="http://schemas.microsoft.com/office/powerpoint/2010/main" val="18093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21" grpId="0" build="p"/>
      <p:bldP spid="23" grpId="0" animBg="1"/>
      <p:bldP spid="25" grpId="0" animBg="1"/>
      <p:bldP spid="28" grpId="0"/>
      <p:bldP spid="32" grpId="0"/>
      <p:bldP spid="33" grpId="0" build="p"/>
      <p:bldP spid="34" grpId="0" build="p"/>
      <p:bldP spid="35" grpId="0"/>
      <p:bldP spid="36" grpId="0"/>
      <p:bldP spid="39" grpId="0"/>
      <p:bldP spid="7" grpId="0" build="p"/>
      <p:bldP spid="3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i="1" smtClean="0">
                <a:solidFill>
                  <a:srgbClr val="FF0000"/>
                </a:solidFill>
              </a:rPr>
              <a:t>Sečna kružnice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1124744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Přímka </a:t>
            </a:r>
            <a:r>
              <a:rPr lang="cs-CZ" altLang="cs-CZ" i="1" dirty="0" smtClean="0">
                <a:latin typeface="Arial" charset="0"/>
              </a:rPr>
              <a:t>s </a:t>
            </a:r>
            <a:r>
              <a:rPr lang="cs-CZ" altLang="cs-CZ" b="1" dirty="0" smtClean="0">
                <a:latin typeface="Arial" charset="0"/>
              </a:rPr>
              <a:t>má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>
                <a:latin typeface="Arial" charset="0"/>
              </a:rPr>
              <a:t>s kružnicí </a:t>
            </a:r>
            <a:r>
              <a:rPr lang="cs-CZ" altLang="cs-CZ" i="1" dirty="0">
                <a:latin typeface="Arial" charset="0"/>
              </a:rPr>
              <a:t>k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b="1" dirty="0" smtClean="0">
                <a:latin typeface="Arial" charset="0"/>
              </a:rPr>
              <a:t>dva společné body. 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5148064" y="4365104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>
            <a:off x="3739569" y="2956609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H="1">
            <a:off x="3059832" y="2708920"/>
            <a:ext cx="3096344" cy="180887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20" idx="2"/>
            <a:endCxn id="20" idx="6"/>
          </p:cNvCxnSpPr>
          <p:nvPr/>
        </p:nvCxnSpPr>
        <p:spPr>
          <a:xfrm>
            <a:off x="3739569" y="4437112"/>
            <a:ext cx="29610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ovéPole 2047"/>
          <p:cNvSpPr txBox="1"/>
          <p:nvPr/>
        </p:nvSpPr>
        <p:spPr>
          <a:xfrm>
            <a:off x="3059832" y="399577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2051" name="TextovéPole 2050"/>
          <p:cNvSpPr txBox="1"/>
          <p:nvPr/>
        </p:nvSpPr>
        <p:spPr>
          <a:xfrm>
            <a:off x="5076056" y="450912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052" name="TextovéPole 2051"/>
          <p:cNvSpPr txBox="1"/>
          <p:nvPr/>
        </p:nvSpPr>
        <p:spPr>
          <a:xfrm>
            <a:off x="3506035" y="374839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5492461" y="25884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2054" name="Přímá spojnice 2053"/>
          <p:cNvCxnSpPr/>
          <p:nvPr/>
        </p:nvCxnSpPr>
        <p:spPr>
          <a:xfrm>
            <a:off x="5642354" y="2924944"/>
            <a:ext cx="0" cy="18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Přímá spojnice 2055"/>
          <p:cNvCxnSpPr/>
          <p:nvPr/>
        </p:nvCxnSpPr>
        <p:spPr>
          <a:xfrm>
            <a:off x="3718683" y="4031632"/>
            <a:ext cx="158858" cy="121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6467675" y="328896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3" name="Přímá spojnice 22"/>
          <p:cNvCxnSpPr/>
          <p:nvPr/>
        </p:nvCxnSpPr>
        <p:spPr>
          <a:xfrm>
            <a:off x="5220072" y="4452360"/>
            <a:ext cx="1224136" cy="80819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5603328" y="442782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r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4702368" y="3558766"/>
            <a:ext cx="521896" cy="8690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louk 38"/>
          <p:cNvSpPr/>
          <p:nvPr/>
        </p:nvSpPr>
        <p:spPr>
          <a:xfrm rot="9277767">
            <a:off x="4309307" y="3141790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644008" y="382010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4963558" y="365829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m</a:t>
            </a:r>
            <a:endParaRPr lang="cs-CZ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259839" y="1633515"/>
                <a:ext cx="277018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𝒌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cs-CZ" sz="3200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𝑨</m:t>
                          </m:r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cs-CZ" sz="3200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39" y="1633515"/>
                <a:ext cx="2770181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3"/>
          <p:cNvSpPr txBox="1">
            <a:spLocks/>
          </p:cNvSpPr>
          <p:nvPr/>
        </p:nvSpPr>
        <p:spPr>
          <a:xfrm>
            <a:off x="-108520" y="2323580"/>
            <a:ext cx="4153455" cy="1930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400" dirty="0" smtClean="0">
                <a:latin typeface="Arial" charset="0"/>
              </a:rPr>
              <a:t>    Vzdálenost středu kružnice</a:t>
            </a:r>
            <a:r>
              <a:rPr lang="en-US" altLang="cs-CZ" sz="2400" dirty="0" smtClean="0">
                <a:latin typeface="Arial" charset="0"/>
              </a:rPr>
              <a:t> </a:t>
            </a:r>
            <a:r>
              <a:rPr lang="en-US" altLang="cs-CZ" sz="2400" i="1" dirty="0" smtClean="0">
                <a:latin typeface="Arial" charset="0"/>
              </a:rPr>
              <a:t>S</a:t>
            </a:r>
            <a:r>
              <a:rPr lang="cs-CZ" altLang="cs-CZ" sz="2400" dirty="0" smtClean="0">
                <a:latin typeface="Arial" charset="0"/>
              </a:rPr>
              <a:t> od přímky </a:t>
            </a:r>
            <a:r>
              <a:rPr lang="cs-CZ" altLang="cs-CZ" sz="2400" i="1" dirty="0" smtClean="0">
                <a:latin typeface="Arial" charset="0"/>
              </a:rPr>
              <a:t>s</a:t>
            </a:r>
            <a:r>
              <a:rPr lang="en-US" altLang="cs-CZ" sz="2400" dirty="0" smtClean="0">
                <a:latin typeface="Arial" charset="0"/>
              </a:rPr>
              <a:t> </a:t>
            </a:r>
            <a:r>
              <a:rPr lang="cs-CZ" altLang="cs-CZ" sz="2400" dirty="0" smtClean="0">
                <a:latin typeface="Arial" charset="0"/>
              </a:rPr>
              <a:t>je menší než poloměr kružnice.</a:t>
            </a:r>
          </a:p>
        </p:txBody>
      </p:sp>
      <p:sp>
        <p:nvSpPr>
          <p:cNvPr id="44" name="Rectangle 21"/>
          <p:cNvSpPr>
            <a:spLocks/>
          </p:cNvSpPr>
          <p:nvPr/>
        </p:nvSpPr>
        <p:spPr bwMode="auto">
          <a:xfrm>
            <a:off x="0" y="5054014"/>
            <a:ext cx="2915816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 smtClean="0">
                <a:sym typeface="Symbol" pitchFamily="18" charset="2"/>
              </a:rPr>
              <a:t>    A</a:t>
            </a:r>
            <a:r>
              <a:rPr lang="en-US" altLang="cs-CZ" sz="2400" dirty="0" smtClean="0">
                <a:sym typeface="Symbol" pitchFamily="18" charset="2"/>
              </a:rPr>
              <a:t>, </a:t>
            </a:r>
            <a:r>
              <a:rPr lang="cs-CZ" altLang="cs-CZ" sz="2400" dirty="0" smtClean="0">
                <a:sym typeface="Symbol" pitchFamily="18" charset="2"/>
              </a:rPr>
              <a:t>B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>
                <a:sym typeface="Symbol" pitchFamily="18" charset="2"/>
              </a:rPr>
              <a:t>průsečíky</a:t>
            </a:r>
            <a:r>
              <a:rPr lang="cs-CZ" altLang="cs-CZ" sz="2400" dirty="0">
                <a:sym typeface="Symbol" pitchFamily="18" charset="2"/>
              </a:rPr>
              <a:t> sečny s kružnicí</a:t>
            </a:r>
            <a:endParaRPr lang="en-US" altLang="cs-CZ" sz="2400" dirty="0">
              <a:sym typeface="Symbol" pitchFamily="18" charset="2"/>
            </a:endParaRPr>
          </a:p>
        </p:txBody>
      </p:sp>
      <p:sp>
        <p:nvSpPr>
          <p:cNvPr id="45" name="Rectangle 22"/>
          <p:cNvSpPr>
            <a:spLocks/>
          </p:cNvSpPr>
          <p:nvPr/>
        </p:nvSpPr>
        <p:spPr bwMode="auto">
          <a:xfrm>
            <a:off x="128441" y="4520758"/>
            <a:ext cx="329368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>
                <a:sym typeface="Symbol" pitchFamily="18" charset="2"/>
              </a:rPr>
              <a:t>úsečka </a:t>
            </a:r>
            <a:r>
              <a:rPr lang="cs-CZ" altLang="cs-CZ" sz="2400" dirty="0" smtClean="0">
                <a:sym typeface="Symbol" pitchFamily="18" charset="2"/>
              </a:rPr>
              <a:t>AB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 smtClean="0">
                <a:solidFill>
                  <a:srgbClr val="44BF27"/>
                </a:solidFill>
                <a:sym typeface="Symbol" pitchFamily="18" charset="2"/>
              </a:rPr>
              <a:t>tětiva</a:t>
            </a:r>
            <a:endParaRPr lang="en-US" altLang="cs-CZ" sz="2400" b="1" dirty="0">
              <a:solidFill>
                <a:srgbClr val="44BF27"/>
              </a:solidFill>
              <a:sym typeface="Symbol" pitchFamily="18" charset="2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3798112" y="3016552"/>
            <a:ext cx="1853207" cy="1076055"/>
          </a:xfrm>
          <a:prstGeom prst="line">
            <a:avLst/>
          </a:prstGeom>
          <a:ln w="19050">
            <a:solidFill>
              <a:srgbClr val="44B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15"/>
          <p:cNvSpPr>
            <a:spLocks/>
          </p:cNvSpPr>
          <p:nvPr/>
        </p:nvSpPr>
        <p:spPr bwMode="auto">
          <a:xfrm>
            <a:off x="6948264" y="2308909"/>
            <a:ext cx="1152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3200" b="1" dirty="0" smtClean="0">
                <a:solidFill>
                  <a:srgbClr val="00B0F0"/>
                </a:solidFill>
                <a:latin typeface="Monotype Corsiva" pitchFamily="66" charset="0"/>
              </a:rPr>
              <a:t>m </a:t>
            </a:r>
            <a:r>
              <a:rPr lang="en-US" altLang="cs-CZ" sz="3200" b="1" dirty="0" smtClean="0">
                <a:latin typeface="Monotype Corsiva" pitchFamily="66" charset="0"/>
              </a:rPr>
              <a:t>&lt; </a:t>
            </a:r>
            <a:r>
              <a:rPr lang="cs-CZ" altLang="cs-CZ" sz="3200" b="1" dirty="0">
                <a:solidFill>
                  <a:srgbClr val="C00000"/>
                </a:solidFill>
                <a:latin typeface="Monotype Corsiva" pitchFamily="66" charset="0"/>
              </a:rPr>
              <a:t>r</a:t>
            </a:r>
          </a:p>
        </p:txBody>
      </p:sp>
      <p:sp>
        <p:nvSpPr>
          <p:cNvPr id="47" name="Rectangle 22"/>
          <p:cNvSpPr>
            <a:spLocks/>
          </p:cNvSpPr>
          <p:nvPr/>
        </p:nvSpPr>
        <p:spPr bwMode="auto">
          <a:xfrm>
            <a:off x="101783" y="3953878"/>
            <a:ext cx="3293689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cs-CZ" altLang="cs-CZ" sz="2400" dirty="0" smtClean="0">
                <a:sym typeface="Symbol" pitchFamily="18" charset="2"/>
              </a:rPr>
              <a:t>přímka  AB </a:t>
            </a:r>
            <a:r>
              <a:rPr lang="cs-CZ" altLang="cs-CZ" sz="2400" dirty="0">
                <a:sym typeface="Symbol" pitchFamily="18" charset="2"/>
              </a:rPr>
              <a:t>– </a:t>
            </a:r>
            <a:r>
              <a:rPr lang="cs-CZ" altLang="cs-CZ" sz="2400" b="1" dirty="0" smtClean="0">
                <a:solidFill>
                  <a:srgbClr val="7030A0"/>
                </a:solidFill>
                <a:sym typeface="Symbol" pitchFamily="18" charset="2"/>
              </a:rPr>
              <a:t>sečna</a:t>
            </a:r>
            <a:endParaRPr lang="en-US" altLang="cs-CZ" sz="2400" b="1" dirty="0">
              <a:solidFill>
                <a:srgbClr val="7030A0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93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048" grpId="0"/>
      <p:bldP spid="2052" grpId="0"/>
      <p:bldP spid="37" grpId="0"/>
      <p:bldP spid="25" grpId="0"/>
      <p:bldP spid="39" grpId="0" animBg="1"/>
      <p:bldP spid="40" grpId="0" animBg="1"/>
      <p:bldP spid="41" grpId="0"/>
      <p:bldP spid="42" grpId="0" build="p"/>
      <p:bldP spid="43" grpId="0" build="p"/>
      <p:bldP spid="44" grpId="0" build="p"/>
      <p:bldP spid="45" grpId="0" build="p"/>
      <p:bldP spid="46" grpId="0" build="p"/>
      <p:bldP spid="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260648"/>
            <a:ext cx="8748464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sz="2800" b="1" dirty="0" smtClean="0"/>
              <a:t>Vypiš z obrázku všechny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sečny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tečny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vnější přímky </a:t>
            </a:r>
          </a:p>
          <a:p>
            <a:pPr marL="0" indent="0">
              <a:buNone/>
            </a:pPr>
            <a:r>
              <a:rPr lang="cs-CZ" sz="2800" b="1" dirty="0" smtClean="0"/>
              <a:t>kružnice k.  </a:t>
            </a:r>
          </a:p>
        </p:txBody>
      </p:sp>
      <p:grpSp>
        <p:nvGrpSpPr>
          <p:cNvPr id="17" name="Skupina 16"/>
          <p:cNvGrpSpPr/>
          <p:nvPr/>
        </p:nvGrpSpPr>
        <p:grpSpPr>
          <a:xfrm>
            <a:off x="5076056" y="2986715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 rot="3157936">
            <a:off x="3683383" y="1582560"/>
            <a:ext cx="2961005" cy="296100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H="1" flipV="1">
            <a:off x="3059832" y="4011718"/>
            <a:ext cx="3205283" cy="915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664893" y="1115452"/>
            <a:ext cx="3472973" cy="453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995936" y="949124"/>
            <a:ext cx="40342" cy="4509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5076056" y="949124"/>
            <a:ext cx="3312368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870357" y="508891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048" name="TextovéPole 2047"/>
          <p:cNvSpPr txBox="1"/>
          <p:nvPr/>
        </p:nvSpPr>
        <p:spPr>
          <a:xfrm>
            <a:off x="3197049" y="3779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049" name="TextovéPole 2048"/>
          <p:cNvSpPr txBox="1"/>
          <p:nvPr/>
        </p:nvSpPr>
        <p:spPr>
          <a:xfrm>
            <a:off x="8235177" y="21235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051" name="TextovéPole 2050"/>
          <p:cNvSpPr txBox="1"/>
          <p:nvPr/>
        </p:nvSpPr>
        <p:spPr>
          <a:xfrm>
            <a:off x="5007024" y="321297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995936" y="50038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5007024" y="3397642"/>
            <a:ext cx="2877344" cy="30464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156176" y="1475492"/>
            <a:ext cx="1584176" cy="417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471483" y="1763524"/>
            <a:ext cx="4700917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5172266" y="615601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7308304" y="145360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7485154" y="4899793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407822" y="27613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39" name="Přímá spojnice 38"/>
          <p:cNvCxnSpPr/>
          <p:nvPr/>
        </p:nvCxnSpPr>
        <p:spPr>
          <a:xfrm flipH="1" flipV="1">
            <a:off x="2411760" y="4365104"/>
            <a:ext cx="4005756" cy="1152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555776" y="414908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95536" y="4797152"/>
            <a:ext cx="30075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Řešení: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400" dirty="0" smtClean="0">
                <a:solidFill>
                  <a:srgbClr val="7030A0"/>
                </a:solidFill>
              </a:rPr>
              <a:t>sečny  a; b; f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400" dirty="0" smtClean="0">
                <a:solidFill>
                  <a:srgbClr val="FF0000"/>
                </a:solidFill>
              </a:rPr>
              <a:t>tečny e; 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400" dirty="0" smtClean="0">
                <a:solidFill>
                  <a:srgbClr val="44BF27"/>
                </a:solidFill>
              </a:rPr>
              <a:t>vnější přímky c; d; h</a:t>
            </a:r>
            <a:endParaRPr lang="cs-CZ" sz="2400" dirty="0">
              <a:solidFill>
                <a:srgbClr val="44BF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6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048" grpId="0"/>
      <p:bldP spid="2049" grpId="0"/>
      <p:bldP spid="27" grpId="0"/>
      <p:bldP spid="33" grpId="0"/>
      <p:bldP spid="34" grpId="0"/>
      <p:bldP spid="35" grpId="0"/>
      <p:bldP spid="4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 txBox="1">
            <a:spLocks noGrp="1"/>
          </p:cNvSpPr>
          <p:nvPr>
            <p:ph idx="1"/>
          </p:nvPr>
        </p:nvSpPr>
        <p:spPr>
          <a:xfrm>
            <a:off x="233772" y="260648"/>
            <a:ext cx="8748464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sz="2800" b="1" dirty="0" smtClean="0"/>
              <a:t>Zapiš podle obrázku</a:t>
            </a:r>
            <a:r>
              <a:rPr lang="en-US" sz="2800" b="1" dirty="0" smtClean="0"/>
              <a:t>,</a:t>
            </a:r>
            <a:r>
              <a:rPr lang="cs-CZ" sz="2800" b="1" dirty="0" smtClean="0"/>
              <a:t> jestli je vzdálenost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přímky a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přímky </a:t>
            </a:r>
            <a:r>
              <a:rPr lang="cs-CZ" sz="2800" b="1" dirty="0" smtClean="0"/>
              <a:t>b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přímky </a:t>
            </a:r>
            <a:r>
              <a:rPr lang="cs-CZ" sz="2800" b="1" dirty="0" smtClean="0"/>
              <a:t>c</a:t>
            </a:r>
            <a:endParaRPr lang="cs-CZ" sz="2800" b="1" dirty="0"/>
          </a:p>
          <a:p>
            <a:pPr marL="0" indent="0">
              <a:buNone/>
            </a:pPr>
            <a:r>
              <a:rPr lang="cs-CZ" sz="2800" b="1" dirty="0" smtClean="0"/>
              <a:t>od bodu S menší, větší nebo rovna poloměru kružnice k.  </a:t>
            </a:r>
          </a:p>
        </p:txBody>
      </p:sp>
      <p:grpSp>
        <p:nvGrpSpPr>
          <p:cNvPr id="17" name="Skupina 16"/>
          <p:cNvGrpSpPr/>
          <p:nvPr/>
        </p:nvGrpSpPr>
        <p:grpSpPr>
          <a:xfrm>
            <a:off x="5785350" y="4935933"/>
            <a:ext cx="152400" cy="152693"/>
            <a:chOff x="2771800" y="3861048"/>
            <a:chExt cx="152400" cy="152693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2771800" y="3861048"/>
              <a:ext cx="144016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2771800" y="3869725"/>
              <a:ext cx="15240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vál 19"/>
          <p:cNvSpPr/>
          <p:nvPr/>
        </p:nvSpPr>
        <p:spPr>
          <a:xfrm rot="3157936">
            <a:off x="4747157" y="3854335"/>
            <a:ext cx="2228787" cy="22200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H="1" flipV="1">
            <a:off x="3866769" y="5670540"/>
            <a:ext cx="3205282" cy="696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3461316" y="3115251"/>
            <a:ext cx="799670" cy="356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ovéPole 2047"/>
          <p:cNvSpPr txBox="1"/>
          <p:nvPr/>
        </p:nvSpPr>
        <p:spPr>
          <a:xfrm>
            <a:off x="3986705" y="53012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49" name="TextovéPole 2048"/>
          <p:cNvSpPr txBox="1"/>
          <p:nvPr/>
        </p:nvSpPr>
        <p:spPr>
          <a:xfrm flipH="1">
            <a:off x="3779912" y="4005064"/>
            <a:ext cx="413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051" name="TextovéPole 2050"/>
          <p:cNvSpPr txBox="1"/>
          <p:nvPr/>
        </p:nvSpPr>
        <p:spPr>
          <a:xfrm>
            <a:off x="5553602" y="463624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3812802" y="3557300"/>
            <a:ext cx="3965829" cy="1781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484258" y="35010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604022" y="422660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37806" y="3871001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Řešení: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a</a:t>
            </a:r>
            <a:r>
              <a:rPr lang="cs-CZ" sz="2400" dirty="0" smtClean="0">
                <a:solidFill>
                  <a:srgbClr val="7030A0"/>
                </a:solidFill>
              </a:rPr>
              <a:t>) sečna a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cs-CZ" sz="2400" dirty="0" smtClean="0">
                <a:solidFill>
                  <a:srgbClr val="7030A0"/>
                </a:solidFill>
              </a:rPr>
              <a:t>(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2400" dirty="0" smtClean="0">
                <a:solidFill>
                  <a:srgbClr val="C00000"/>
                </a:solidFill>
              </a:rPr>
              <a:t>&lt;r</a:t>
            </a:r>
            <a:r>
              <a:rPr lang="en-US" sz="2400" dirty="0" smtClean="0">
                <a:solidFill>
                  <a:srgbClr val="7030A0"/>
                </a:solidFill>
              </a:rPr>
              <a:t>)</a:t>
            </a:r>
            <a:endParaRPr lang="cs-CZ" sz="2400" dirty="0" smtClean="0">
              <a:solidFill>
                <a:srgbClr val="7030A0"/>
              </a:solidFill>
            </a:endParaRPr>
          </a:p>
        </p:txBody>
      </p:sp>
      <p:cxnSp>
        <p:nvCxnSpPr>
          <p:cNvPr id="32" name="Přímá spojnice 31"/>
          <p:cNvCxnSpPr/>
          <p:nvPr/>
        </p:nvCxnSpPr>
        <p:spPr>
          <a:xfrm>
            <a:off x="5844066" y="5016618"/>
            <a:ext cx="960182" cy="50132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6338534" y="5016618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r</a:t>
            </a:r>
            <a:endParaRPr lang="cs-CZ" dirty="0">
              <a:solidFill>
                <a:srgbClr val="C00000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V="1">
            <a:off x="5844066" y="4581128"/>
            <a:ext cx="240102" cy="47956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5969522" y="4655831"/>
            <a:ext cx="3690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m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42" name="Přímá spojnice 41"/>
          <p:cNvCxnSpPr/>
          <p:nvPr/>
        </p:nvCxnSpPr>
        <p:spPr>
          <a:xfrm flipH="1">
            <a:off x="5644992" y="5065015"/>
            <a:ext cx="199074" cy="1002643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5710389" y="5364907"/>
            <a:ext cx="30649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n</a:t>
            </a:r>
            <a:endParaRPr lang="cs-CZ" dirty="0">
              <a:solidFill>
                <a:srgbClr val="FF00FF"/>
              </a:solidFill>
            </a:endParaRPr>
          </a:p>
        </p:txBody>
      </p:sp>
      <p:cxnSp>
        <p:nvCxnSpPr>
          <p:cNvPr id="2055" name="Přímá spojnice 2054"/>
          <p:cNvCxnSpPr/>
          <p:nvPr/>
        </p:nvCxnSpPr>
        <p:spPr>
          <a:xfrm flipH="1" flipV="1">
            <a:off x="3943975" y="4581128"/>
            <a:ext cx="1851742" cy="435491"/>
          </a:xfrm>
          <a:prstGeom prst="line">
            <a:avLst/>
          </a:prstGeom>
          <a:ln w="190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4259571" y="4365104"/>
            <a:ext cx="30649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0066"/>
                </a:solidFill>
              </a:rPr>
              <a:t>q</a:t>
            </a:r>
            <a:endParaRPr lang="cs-CZ" dirty="0">
              <a:solidFill>
                <a:srgbClr val="CC0066"/>
              </a:solidFill>
            </a:endParaRPr>
          </a:p>
        </p:txBody>
      </p:sp>
      <p:sp>
        <p:nvSpPr>
          <p:cNvPr id="2076" name="Obdélník 2075"/>
          <p:cNvSpPr/>
          <p:nvPr/>
        </p:nvSpPr>
        <p:spPr>
          <a:xfrm>
            <a:off x="269368" y="5134074"/>
            <a:ext cx="3191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dirty="0" smtClean="0">
                <a:solidFill>
                  <a:srgbClr val="00642D"/>
                </a:solidFill>
              </a:rPr>
              <a:t>c) vnější </a:t>
            </a:r>
            <a:r>
              <a:rPr lang="cs-CZ" sz="2400" dirty="0">
                <a:solidFill>
                  <a:srgbClr val="00642D"/>
                </a:solidFill>
              </a:rPr>
              <a:t>přímka c</a:t>
            </a:r>
            <a:r>
              <a:rPr lang="en-US" sz="2400" dirty="0">
                <a:solidFill>
                  <a:srgbClr val="00642D"/>
                </a:solidFill>
              </a:rPr>
              <a:t> (</a:t>
            </a:r>
            <a:r>
              <a:rPr lang="en-US" sz="2400" dirty="0">
                <a:solidFill>
                  <a:srgbClr val="CC0066"/>
                </a:solidFill>
              </a:rPr>
              <a:t>q</a:t>
            </a:r>
            <a:r>
              <a:rPr lang="en-US" sz="2400" dirty="0">
                <a:solidFill>
                  <a:srgbClr val="C00000"/>
                </a:solidFill>
              </a:rPr>
              <a:t>&gt;r</a:t>
            </a:r>
            <a:r>
              <a:rPr lang="en-US" sz="2400" dirty="0">
                <a:solidFill>
                  <a:srgbClr val="00642D"/>
                </a:solidFill>
              </a:rPr>
              <a:t>)</a:t>
            </a:r>
            <a:endParaRPr lang="cs-CZ" sz="2400" dirty="0">
              <a:solidFill>
                <a:srgbClr val="00642D"/>
              </a:solidFill>
            </a:endParaRPr>
          </a:p>
        </p:txBody>
      </p:sp>
      <p:sp>
        <p:nvSpPr>
          <p:cNvPr id="2077" name="Obdélník 2076"/>
          <p:cNvSpPr/>
          <p:nvPr/>
        </p:nvSpPr>
        <p:spPr>
          <a:xfrm>
            <a:off x="237806" y="4665489"/>
            <a:ext cx="2040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 smtClean="0">
                <a:solidFill>
                  <a:srgbClr val="FF0000"/>
                </a:solidFill>
              </a:rPr>
              <a:t>b) tečna </a:t>
            </a:r>
            <a:r>
              <a:rPr lang="cs-CZ" sz="24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>
                <a:solidFill>
                  <a:srgbClr val="FF00FF"/>
                </a:solidFill>
              </a:rPr>
              <a:t>n</a:t>
            </a:r>
            <a:r>
              <a:rPr lang="en-US" sz="2400" dirty="0">
                <a:solidFill>
                  <a:srgbClr val="C00000"/>
                </a:solidFill>
              </a:rPr>
              <a:t>=r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56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4BF2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" grpId="0"/>
      <p:bldP spid="2049" grpId="0"/>
      <p:bldP spid="34" grpId="0"/>
      <p:bldP spid="23" grpId="0"/>
      <p:bldP spid="37" grpId="0"/>
      <p:bldP spid="38" grpId="0"/>
      <p:bldP spid="48" grpId="0"/>
      <p:bldP spid="71" grpId="0"/>
      <p:bldP spid="2076" grpId="0"/>
      <p:bldP spid="207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458</Words>
  <Application>Microsoft Office PowerPoint</Application>
  <PresentationFormat>Předvádění na obrazovce (4:3)</PresentationFormat>
  <Paragraphs>139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Poloha přímky a kružnice</vt:lpstr>
      <vt:lpstr>Prezentace aplikace PowerPoint</vt:lpstr>
      <vt:lpstr>Vnější přímka kružnice</vt:lpstr>
      <vt:lpstr>Tečna kružnice</vt:lpstr>
      <vt:lpstr>Sečna kružnice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</dc:title>
  <dc:creator>Ehlerová</dc:creator>
  <cp:lastModifiedBy>Ehlerova</cp:lastModifiedBy>
  <cp:revision>113</cp:revision>
  <dcterms:created xsi:type="dcterms:W3CDTF">2013-11-04T19:37:30Z</dcterms:created>
  <dcterms:modified xsi:type="dcterms:W3CDTF">2014-03-31T11:05:10Z</dcterms:modified>
</cp:coreProperties>
</file>