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0" r:id="rId3"/>
    <p:sldId id="256" r:id="rId4"/>
    <p:sldId id="271" r:id="rId5"/>
    <p:sldId id="258" r:id="rId6"/>
    <p:sldId id="273" r:id="rId7"/>
    <p:sldId id="274" r:id="rId8"/>
    <p:sldId id="272" r:id="rId9"/>
    <p:sldId id="275" r:id="rId10"/>
    <p:sldId id="276" r:id="rId11"/>
    <p:sldId id="277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BF27"/>
    <a:srgbClr val="00642D"/>
    <a:srgbClr val="4AD02A"/>
    <a:srgbClr val="FCE0C8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BE8D4-1456-48A4-91DE-6FFFD02AAE4F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AD5CC-F309-4FBA-8C44-C1F23A0AA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823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E0C8"/>
            </a:gs>
            <a:gs pos="50000">
              <a:srgbClr val="FFE07D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8.png"/><Relationship Id="rId3" Type="http://schemas.openxmlformats.org/officeDocument/2006/relationships/image" Target="../media/image68.png"/><Relationship Id="rId7" Type="http://schemas.openxmlformats.org/officeDocument/2006/relationships/image" Target="../media/image71.png"/><Relationship Id="rId12" Type="http://schemas.openxmlformats.org/officeDocument/2006/relationships/image" Target="../media/image77.png"/><Relationship Id="rId17" Type="http://schemas.openxmlformats.org/officeDocument/2006/relationships/image" Target="../media/image81.png"/><Relationship Id="rId2" Type="http://schemas.openxmlformats.org/officeDocument/2006/relationships/image" Target="../media/image66.png"/><Relationship Id="rId16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5.png"/><Relationship Id="rId5" Type="http://schemas.openxmlformats.org/officeDocument/2006/relationships/image" Target="../media/image70.png"/><Relationship Id="rId15" Type="http://schemas.openxmlformats.org/officeDocument/2006/relationships/image" Target="../media/image76.png"/><Relationship Id="rId10" Type="http://schemas.openxmlformats.org/officeDocument/2006/relationships/image" Target="../media/image74.png"/><Relationship Id="rId4" Type="http://schemas.openxmlformats.org/officeDocument/2006/relationships/image" Target="../media/image69.png"/><Relationship Id="rId9" Type="http://schemas.openxmlformats.org/officeDocument/2006/relationships/image" Target="../media/image73.png"/><Relationship Id="rId14" Type="http://schemas.openxmlformats.org/officeDocument/2006/relationships/image" Target="../media/image7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4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465" y="18811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Obdélník má obvod 20 cm délku jedné strany 38 mm. Vypočítejte délku úhlopříček.</a:t>
            </a:r>
          </a:p>
        </p:txBody>
      </p:sp>
      <p:sp>
        <p:nvSpPr>
          <p:cNvPr id="5" name="Textové pole 59"/>
          <p:cNvSpPr txBox="1"/>
          <p:nvPr/>
        </p:nvSpPr>
        <p:spPr>
          <a:xfrm>
            <a:off x="1082040" y="8244205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>
                <a:effectLst/>
                <a:latin typeface="Times New Roman"/>
                <a:ea typeface="Times New Roman"/>
                <a:cs typeface="Times New Roman"/>
              </a:rPr>
              <a:t>a = 36 cm</a:t>
            </a:r>
            <a:endParaRPr lang="cs-CZ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7" name="Oblouk 6"/>
          <p:cNvSpPr/>
          <p:nvPr/>
        </p:nvSpPr>
        <p:spPr>
          <a:xfrm rot="460663">
            <a:off x="1591945" y="8652510"/>
            <a:ext cx="796925" cy="904240"/>
          </a:xfrm>
          <a:prstGeom prst="arc">
            <a:avLst>
              <a:gd name="adj1" fmla="val 16200000"/>
              <a:gd name="adj2" fmla="val 2126568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155825" y="8916670"/>
            <a:ext cx="45085" cy="450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9" name="Textové pole 64"/>
          <p:cNvSpPr txBox="1"/>
          <p:nvPr/>
        </p:nvSpPr>
        <p:spPr>
          <a:xfrm>
            <a:off x="3456940" y="7949565"/>
            <a:ext cx="38671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>
                <a:effectLst/>
                <a:latin typeface="Times New Roman"/>
                <a:ea typeface="Times New Roman"/>
                <a:cs typeface="Times New Roman"/>
              </a:rPr>
              <a:t>c</a:t>
            </a:r>
            <a:endParaRPr lang="cs-CZ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0" name="Textové pole 65"/>
          <p:cNvSpPr txBox="1"/>
          <p:nvPr/>
        </p:nvSpPr>
        <p:spPr>
          <a:xfrm>
            <a:off x="3027045" y="9112885"/>
            <a:ext cx="38671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1" name="Textové pole 66"/>
          <p:cNvSpPr txBox="1"/>
          <p:nvPr/>
        </p:nvSpPr>
        <p:spPr>
          <a:xfrm>
            <a:off x="2648585" y="8565515"/>
            <a:ext cx="1564640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S = 540  cm</a:t>
            </a:r>
            <a:r>
              <a:rPr lang="cs-CZ" sz="1600" baseline="3000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2</a:t>
            </a:r>
            <a:endParaRPr lang="cs-CZ" sz="110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73971" y="1827068"/>
            <a:ext cx="2821940" cy="1564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3" name="Textové pole 69"/>
          <p:cNvSpPr txBox="1"/>
          <p:nvPr/>
        </p:nvSpPr>
        <p:spPr>
          <a:xfrm>
            <a:off x="395536" y="3377084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4" name="Textové pole 75"/>
          <p:cNvSpPr txBox="1"/>
          <p:nvPr/>
        </p:nvSpPr>
        <p:spPr>
          <a:xfrm>
            <a:off x="3250496" y="3340889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5" name="Textové pole 76"/>
          <p:cNvSpPr txBox="1"/>
          <p:nvPr/>
        </p:nvSpPr>
        <p:spPr>
          <a:xfrm>
            <a:off x="421571" y="1484784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D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6" name="Textové pole 77"/>
          <p:cNvSpPr txBox="1"/>
          <p:nvPr/>
        </p:nvSpPr>
        <p:spPr>
          <a:xfrm>
            <a:off x="3224461" y="1500659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C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7" name="Pravoúhlý trojúhelník 16"/>
          <p:cNvSpPr/>
          <p:nvPr/>
        </p:nvSpPr>
        <p:spPr>
          <a:xfrm flipH="1">
            <a:off x="562540" y="1821977"/>
            <a:ext cx="2835264" cy="1569730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8" name="Oblouk 17"/>
          <p:cNvSpPr/>
          <p:nvPr/>
        </p:nvSpPr>
        <p:spPr>
          <a:xfrm rot="16200000">
            <a:off x="3037833" y="2924280"/>
            <a:ext cx="796925" cy="904240"/>
          </a:xfrm>
          <a:prstGeom prst="arc">
            <a:avLst>
              <a:gd name="adj1" fmla="val 16200000"/>
              <a:gd name="adj2" fmla="val 2126568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3220016" y="3198014"/>
            <a:ext cx="45085" cy="450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0" name="Textové pole 83"/>
          <p:cNvSpPr txBox="1"/>
          <p:nvPr/>
        </p:nvSpPr>
        <p:spPr>
          <a:xfrm>
            <a:off x="3102983" y="2209431"/>
            <a:ext cx="455488" cy="396488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b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1" name="Textové pole 84"/>
          <p:cNvSpPr txBox="1"/>
          <p:nvPr/>
        </p:nvSpPr>
        <p:spPr>
          <a:xfrm>
            <a:off x="1737925" y="3311044"/>
            <a:ext cx="120586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a = 38 mm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2" name="Textové pole 85"/>
          <p:cNvSpPr txBox="1"/>
          <p:nvPr/>
        </p:nvSpPr>
        <p:spPr>
          <a:xfrm>
            <a:off x="1698556" y="2281074"/>
            <a:ext cx="412750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e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23" name="Přímá spojnice 22"/>
          <p:cNvCxnSpPr/>
          <p:nvPr/>
        </p:nvCxnSpPr>
        <p:spPr>
          <a:xfrm>
            <a:off x="573971" y="3382787"/>
            <a:ext cx="282383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 flipV="1">
            <a:off x="3395911" y="1800379"/>
            <a:ext cx="0" cy="15728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588009" y="1821977"/>
            <a:ext cx="28047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3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ové pole 85"/>
          <p:cNvSpPr txBox="1"/>
          <p:nvPr/>
        </p:nvSpPr>
        <p:spPr>
          <a:xfrm>
            <a:off x="2943790" y="1331114"/>
            <a:ext cx="2132266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o = 20 cm = 200 mm</a:t>
            </a:r>
            <a:endParaRPr lang="cs-CZ" sz="1100" dirty="0">
              <a:solidFill>
                <a:srgbClr val="FF000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2" name="Zástupný symbol pro obsah 4"/>
          <p:cNvSpPr txBox="1">
            <a:spLocks/>
          </p:cNvSpPr>
          <p:nvPr/>
        </p:nvSpPr>
        <p:spPr>
          <a:xfrm>
            <a:off x="420975" y="5445224"/>
            <a:ext cx="8111465" cy="9361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Obdélník má úhlopříčky stejně dlouhé a strany jsou na sebe  kolmé.</a:t>
            </a:r>
            <a:endParaRPr lang="cs-CZ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337672" y="1907540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𝑒</m:t>
                          </m:r>
                        </m:e>
                        <m:sub/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672" y="1907540"/>
                <a:ext cx="180020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6455054" y="2387129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38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62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054" y="2387129"/>
                <a:ext cx="1800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462948" y="2924309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=1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444+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844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2948" y="2924309"/>
                <a:ext cx="208823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461964" y="3363692"/>
                <a:ext cx="1512169" cy="40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5288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964" y="3363692"/>
                <a:ext cx="1512169" cy="40754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588224" y="3893478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72,7 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𝑚𝑚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3893478"/>
                <a:ext cx="151216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4139952" y="1988840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=2∙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+2∙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88840"/>
                <a:ext cx="1800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3779912" y="2492896"/>
                <a:ext cx="2376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200=2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∙38+2∙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492896"/>
                <a:ext cx="237626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3995936" y="4291529"/>
                <a:ext cx="1700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𝑏</m:t>
                      </m:r>
                      <m:r>
                        <a:rPr lang="cs-CZ" b="0" i="1" u="sng" smtClean="0">
                          <a:latin typeface="Cambria Math"/>
                        </a:rPr>
                        <m:t>=62 </m:t>
                      </m:r>
                      <m:r>
                        <a:rPr lang="cs-CZ" b="0" i="1" u="sng" smtClean="0">
                          <a:latin typeface="Cambria Math"/>
                        </a:rPr>
                        <m:t>𝑚𝑚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291529"/>
                <a:ext cx="1700077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3635896" y="2987660"/>
                <a:ext cx="2376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200=72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+2∙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987660"/>
                <a:ext cx="237626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3609267" y="3392159"/>
                <a:ext cx="2376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=200−72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267" y="3392159"/>
                <a:ext cx="237626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3806546" y="3861048"/>
                <a:ext cx="14388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0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124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546" y="3861048"/>
                <a:ext cx="1438895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ovéPole 72"/>
          <p:cNvSpPr txBox="1"/>
          <p:nvPr/>
        </p:nvSpPr>
        <p:spPr>
          <a:xfrm>
            <a:off x="3284240" y="2249860"/>
            <a:ext cx="928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62 mm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5" name="Přímá spojnice 74"/>
          <p:cNvCxnSpPr>
            <a:endCxn id="17" idx="0"/>
          </p:cNvCxnSpPr>
          <p:nvPr/>
        </p:nvCxnSpPr>
        <p:spPr>
          <a:xfrm flipV="1">
            <a:off x="571419" y="1821977"/>
            <a:ext cx="2826385" cy="15551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>
            <a:off x="588577" y="1809406"/>
            <a:ext cx="1" cy="15668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97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choběžník 6"/>
          <p:cNvSpPr/>
          <p:nvPr/>
        </p:nvSpPr>
        <p:spPr>
          <a:xfrm>
            <a:off x="937067" y="2114446"/>
            <a:ext cx="2989580" cy="1863725"/>
          </a:xfrm>
          <a:custGeom>
            <a:avLst/>
            <a:gdLst>
              <a:gd name="connsiteX0" fmla="*/ 0 w 2989580"/>
              <a:gd name="connsiteY0" fmla="*/ 1863725 h 1863725"/>
              <a:gd name="connsiteX1" fmla="*/ 527471 w 2989580"/>
              <a:gd name="connsiteY1" fmla="*/ 0 h 1863725"/>
              <a:gd name="connsiteX2" fmla="*/ 2462109 w 2989580"/>
              <a:gd name="connsiteY2" fmla="*/ 0 h 1863725"/>
              <a:gd name="connsiteX3" fmla="*/ 2989580 w 2989580"/>
              <a:gd name="connsiteY3" fmla="*/ 1863725 h 1863725"/>
              <a:gd name="connsiteX4" fmla="*/ 0 w 2989580"/>
              <a:gd name="connsiteY4" fmla="*/ 1863725 h 1863725"/>
              <a:gd name="connsiteX0" fmla="*/ 0 w 2989580"/>
              <a:gd name="connsiteY0" fmla="*/ 1863725 h 1863725"/>
              <a:gd name="connsiteX1" fmla="*/ 1353948 w 2989580"/>
              <a:gd name="connsiteY1" fmla="*/ 0 h 1863725"/>
              <a:gd name="connsiteX2" fmla="*/ 2462109 w 2989580"/>
              <a:gd name="connsiteY2" fmla="*/ 0 h 1863725"/>
              <a:gd name="connsiteX3" fmla="*/ 2989580 w 2989580"/>
              <a:gd name="connsiteY3" fmla="*/ 1863725 h 1863725"/>
              <a:gd name="connsiteX4" fmla="*/ 0 w 2989580"/>
              <a:gd name="connsiteY4" fmla="*/ 1863725 h 1863725"/>
              <a:gd name="connsiteX0" fmla="*/ 0 w 2989580"/>
              <a:gd name="connsiteY0" fmla="*/ 1863725 h 1863725"/>
              <a:gd name="connsiteX1" fmla="*/ 843994 w 2989580"/>
              <a:gd name="connsiteY1" fmla="*/ 0 h 1863725"/>
              <a:gd name="connsiteX2" fmla="*/ 2462109 w 2989580"/>
              <a:gd name="connsiteY2" fmla="*/ 0 h 1863725"/>
              <a:gd name="connsiteX3" fmla="*/ 2989580 w 2989580"/>
              <a:gd name="connsiteY3" fmla="*/ 1863725 h 1863725"/>
              <a:gd name="connsiteX4" fmla="*/ 0 w 2989580"/>
              <a:gd name="connsiteY4" fmla="*/ 1863725 h 1863725"/>
              <a:gd name="connsiteX0" fmla="*/ 0 w 2989580"/>
              <a:gd name="connsiteY0" fmla="*/ 1863725 h 1863725"/>
              <a:gd name="connsiteX1" fmla="*/ 843994 w 2989580"/>
              <a:gd name="connsiteY1" fmla="*/ 0 h 1863725"/>
              <a:gd name="connsiteX2" fmla="*/ 1881817 w 2989580"/>
              <a:gd name="connsiteY2" fmla="*/ 0 h 1863725"/>
              <a:gd name="connsiteX3" fmla="*/ 2989580 w 2989580"/>
              <a:gd name="connsiteY3" fmla="*/ 1863725 h 1863725"/>
              <a:gd name="connsiteX4" fmla="*/ 0 w 2989580"/>
              <a:gd name="connsiteY4" fmla="*/ 1863725 h 1863725"/>
              <a:gd name="connsiteX0" fmla="*/ 0 w 2989580"/>
              <a:gd name="connsiteY0" fmla="*/ 1863725 h 1863725"/>
              <a:gd name="connsiteX1" fmla="*/ 756138 w 2989580"/>
              <a:gd name="connsiteY1" fmla="*/ 0 h 1863725"/>
              <a:gd name="connsiteX2" fmla="*/ 843994 w 2989580"/>
              <a:gd name="connsiteY2" fmla="*/ 0 h 1863725"/>
              <a:gd name="connsiteX3" fmla="*/ 1881817 w 2989580"/>
              <a:gd name="connsiteY3" fmla="*/ 0 h 1863725"/>
              <a:gd name="connsiteX4" fmla="*/ 2989580 w 2989580"/>
              <a:gd name="connsiteY4" fmla="*/ 1863725 h 1863725"/>
              <a:gd name="connsiteX5" fmla="*/ 0 w 2989580"/>
              <a:gd name="connsiteY5" fmla="*/ 1863725 h 1863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9580" h="1863725">
                <a:moveTo>
                  <a:pt x="0" y="1863725"/>
                </a:moveTo>
                <a:cubicBezTo>
                  <a:pt x="281354" y="1251276"/>
                  <a:pt x="474784" y="612449"/>
                  <a:pt x="756138" y="0"/>
                </a:cubicBezTo>
                <a:lnTo>
                  <a:pt x="843994" y="0"/>
                </a:lnTo>
                <a:lnTo>
                  <a:pt x="1881817" y="0"/>
                </a:lnTo>
                <a:lnTo>
                  <a:pt x="2989580" y="1863725"/>
                </a:lnTo>
                <a:lnTo>
                  <a:pt x="0" y="18637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spcBef>
                <a:spcPct val="20000"/>
              </a:spcBef>
            </a:pPr>
            <a:r>
              <a:rPr lang="cs-CZ" sz="2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9. </a:t>
            </a:r>
            <a:r>
              <a:rPr lang="cs-CZ" sz="2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Vypočítej obvod lichoběžníku KLMN se základnou  m = 2,5  m a rameny délky l = 2,72 m a n =2,37 m a výškou v = 22,4 dm.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082" y="6093296"/>
            <a:ext cx="8656852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Lichoběžník má rovnoběžné základny a výška obrazce je na ně kolmá.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avoúhlý trojúhelník 3"/>
          <p:cNvSpPr/>
          <p:nvPr/>
        </p:nvSpPr>
        <p:spPr>
          <a:xfrm>
            <a:off x="2809682" y="2114446"/>
            <a:ext cx="1116330" cy="186309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Pravoúhlý trojúhelník 4"/>
          <p:cNvSpPr/>
          <p:nvPr/>
        </p:nvSpPr>
        <p:spPr>
          <a:xfrm flipH="1">
            <a:off x="936030" y="2114446"/>
            <a:ext cx="755650" cy="186309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" name="Textové pole 53"/>
          <p:cNvSpPr txBox="1"/>
          <p:nvPr/>
        </p:nvSpPr>
        <p:spPr>
          <a:xfrm>
            <a:off x="688147" y="3981346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K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8" name="Textové pole 54"/>
          <p:cNvSpPr txBox="1"/>
          <p:nvPr/>
        </p:nvSpPr>
        <p:spPr>
          <a:xfrm>
            <a:off x="3834572" y="3981981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L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9" name="Textové pole 63"/>
          <p:cNvSpPr txBox="1"/>
          <p:nvPr/>
        </p:nvSpPr>
        <p:spPr>
          <a:xfrm>
            <a:off x="2779202" y="1792501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M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0" name="Textové pole 137"/>
          <p:cNvSpPr txBox="1"/>
          <p:nvPr/>
        </p:nvSpPr>
        <p:spPr>
          <a:xfrm>
            <a:off x="1477452" y="1800121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N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 flipH="1">
            <a:off x="1691680" y="2114446"/>
            <a:ext cx="8255" cy="18637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louk 12"/>
          <p:cNvSpPr/>
          <p:nvPr/>
        </p:nvSpPr>
        <p:spPr>
          <a:xfrm rot="16200000">
            <a:off x="1351404" y="3512399"/>
            <a:ext cx="796925" cy="904240"/>
          </a:xfrm>
          <a:prstGeom prst="arc">
            <a:avLst>
              <a:gd name="adj1" fmla="val 15974545"/>
              <a:gd name="adj2" fmla="val 209551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4" name="Oblouk 13"/>
          <p:cNvSpPr/>
          <p:nvPr/>
        </p:nvSpPr>
        <p:spPr>
          <a:xfrm rot="735506">
            <a:off x="2335972" y="3513351"/>
            <a:ext cx="796925" cy="904240"/>
          </a:xfrm>
          <a:prstGeom prst="arc">
            <a:avLst>
              <a:gd name="adj1" fmla="val 15974545"/>
              <a:gd name="adj2" fmla="val 209551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2923347" y="3776241"/>
            <a:ext cx="45085" cy="450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1522537" y="3794021"/>
            <a:ext cx="45085" cy="450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7" name="Textové pole 158"/>
          <p:cNvSpPr txBox="1"/>
          <p:nvPr/>
        </p:nvSpPr>
        <p:spPr>
          <a:xfrm>
            <a:off x="2987824" y="2204864"/>
            <a:ext cx="1116330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l = 2,72 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8" name="Textové pole 159"/>
          <p:cNvSpPr txBox="1"/>
          <p:nvPr/>
        </p:nvSpPr>
        <p:spPr>
          <a:xfrm>
            <a:off x="179512" y="2877716"/>
            <a:ext cx="1116330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n = 2,37 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9" name="Textové pole 160"/>
          <p:cNvSpPr txBox="1"/>
          <p:nvPr/>
        </p:nvSpPr>
        <p:spPr>
          <a:xfrm>
            <a:off x="1761297" y="1772816"/>
            <a:ext cx="1116330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m = 2,5 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0" name="Textové pole 161"/>
          <p:cNvSpPr txBox="1"/>
          <p:nvPr/>
        </p:nvSpPr>
        <p:spPr>
          <a:xfrm>
            <a:off x="1622232" y="2878986"/>
            <a:ext cx="1423670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v = 22,4 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21" name="Přímá spojnice 20"/>
          <p:cNvCxnSpPr/>
          <p:nvPr/>
        </p:nvCxnSpPr>
        <p:spPr>
          <a:xfrm flipV="1">
            <a:off x="937067" y="2114446"/>
            <a:ext cx="755650" cy="18637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826052" y="2140481"/>
            <a:ext cx="0" cy="18376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2809682" y="2114446"/>
            <a:ext cx="1116330" cy="18637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 pole 167"/>
          <p:cNvSpPr txBox="1"/>
          <p:nvPr/>
        </p:nvSpPr>
        <p:spPr>
          <a:xfrm>
            <a:off x="1077402" y="3928006"/>
            <a:ext cx="395605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>
                <a:solidFill>
                  <a:srgbClr val="00642D"/>
                </a:solidFill>
                <a:effectLst/>
                <a:latin typeface="Times New Roman"/>
                <a:ea typeface="Times New Roman"/>
                <a:cs typeface="Times New Roman"/>
              </a:rPr>
              <a:t>x </a:t>
            </a:r>
            <a:endParaRPr lang="cs-CZ" sz="1100" b="1" dirty="0">
              <a:solidFill>
                <a:srgbClr val="00642D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5" name="Textové pole 168"/>
          <p:cNvSpPr txBox="1"/>
          <p:nvPr/>
        </p:nvSpPr>
        <p:spPr>
          <a:xfrm>
            <a:off x="1691680" y="3926101"/>
            <a:ext cx="1060450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y = 25 dm </a:t>
            </a:r>
            <a:endParaRPr lang="cs-CZ" sz="1100" b="1" dirty="0">
              <a:solidFill>
                <a:srgbClr val="7030A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6" name="Textové pole 169"/>
          <p:cNvSpPr txBox="1"/>
          <p:nvPr/>
        </p:nvSpPr>
        <p:spPr>
          <a:xfrm>
            <a:off x="3116387" y="3928006"/>
            <a:ext cx="395605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z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95390" y="4293420"/>
            <a:ext cx="2076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Pozor na jednotky!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0" name="Textové pole 158"/>
          <p:cNvSpPr txBox="1"/>
          <p:nvPr/>
        </p:nvSpPr>
        <p:spPr>
          <a:xfrm>
            <a:off x="663456" y="4506974"/>
            <a:ext cx="2232248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l = 2,72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m = 27,2 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1" name="Textové pole 160"/>
          <p:cNvSpPr txBox="1"/>
          <p:nvPr/>
        </p:nvSpPr>
        <p:spPr>
          <a:xfrm>
            <a:off x="611560" y="4779367"/>
            <a:ext cx="2016224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m = 2,5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m = 25 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2" name="Textové pole 159"/>
          <p:cNvSpPr txBox="1"/>
          <p:nvPr/>
        </p:nvSpPr>
        <p:spPr>
          <a:xfrm>
            <a:off x="639108" y="5067399"/>
            <a:ext cx="2184588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n = 2,37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m = 23,7 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3995936" y="1700808"/>
                <a:ext cx="1944216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/>
                        <m:sup>
                          <m: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cs-CZ" b="1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𝒏</m:t>
                          </m:r>
                        </m:e>
                        <m:sup>
                          <m: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p>
                          <m:r>
                            <a:rPr lang="cs-CZ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700808"/>
                <a:ext cx="1944216" cy="3755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194203" y="2087658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23,7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22,4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203" y="2087658"/>
                <a:ext cx="208823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4097430" y="2484018"/>
                <a:ext cx="2592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=5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61,69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01,76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430" y="2484018"/>
                <a:ext cx="259228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4265228" y="2780928"/>
                <a:ext cx="1456933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59,93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228" y="2780928"/>
                <a:ext cx="1456933" cy="4277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4245503" y="3225252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u="sng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cs-CZ" b="1" i="1" u="sng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1" i="1" u="sng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cs-CZ" b="1" i="1" u="sng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cs-CZ" b="1" i="1" u="sng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cs-CZ" b="1" i="1" u="sng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1" i="1" u="sng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𝒅𝒎</m:t>
                      </m:r>
                    </m:oMath>
                  </m:oMathPara>
                </a14:m>
                <a:endParaRPr lang="cs-CZ" b="1" u="sng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503" y="3225252"/>
                <a:ext cx="144016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3492892" y="4283804"/>
                <a:ext cx="1553579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𝒛</m:t>
                          </m:r>
                        </m:e>
                        <m:sub/>
                        <m:sup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𝒍</m:t>
                          </m:r>
                        </m:e>
                        <m:sup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cs-CZ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  <m:sup>
                          <m:r>
                            <a:rPr lang="cs-CZ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892" y="4283804"/>
                <a:ext cx="1553579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3527392" y="4670654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27,2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22,4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392" y="4670654"/>
                <a:ext cx="208823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3491880" y="5067014"/>
                <a:ext cx="2592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=7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39,849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01,76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067014"/>
                <a:ext cx="259228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3663513" y="5363924"/>
                <a:ext cx="1456933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238,08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513" y="5363924"/>
                <a:ext cx="1456933" cy="42774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3644774" y="5795972"/>
                <a:ext cx="15841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u="sng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𝒛</m:t>
                      </m:r>
                      <m:r>
                        <a:rPr lang="cs-CZ" b="1" i="1" u="sng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1" i="1" u="sng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𝟏𝟓</m:t>
                      </m:r>
                      <m:r>
                        <a:rPr lang="cs-CZ" b="1" i="1" u="sng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cs-CZ" b="1" i="1" u="sng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cs-CZ" b="1" i="1" u="sng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1" i="1" u="sng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𝒅𝒎</m:t>
                      </m:r>
                    </m:oMath>
                  </m:oMathPara>
                </a14:m>
                <a:endParaRPr lang="cs-CZ" b="1" u="sng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774" y="5795972"/>
                <a:ext cx="1584176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ové pole 168"/>
          <p:cNvSpPr txBox="1"/>
          <p:nvPr/>
        </p:nvSpPr>
        <p:spPr>
          <a:xfrm>
            <a:off x="676508" y="5453387"/>
            <a:ext cx="1582410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y = m = 25 dm </a:t>
            </a:r>
            <a:endParaRPr lang="cs-CZ" sz="1100" b="1" dirty="0">
              <a:solidFill>
                <a:schemeClr val="accent4">
                  <a:lumMod val="75000"/>
                </a:schemeClr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6742102" y="1588150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102" y="1588150"/>
                <a:ext cx="1944216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6912768" y="2032207"/>
                <a:ext cx="226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7,7+25+15,4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768" y="2032207"/>
                <a:ext cx="2267744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6687850" y="2411596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48,1 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850" y="2411596"/>
                <a:ext cx="1944216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5921313" y="3451066"/>
                <a:ext cx="23773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𝑜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313" y="3451066"/>
                <a:ext cx="2377347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6084168" y="3770456"/>
                <a:ext cx="30598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𝑜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48,1+27,2+25+23,7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770456"/>
                <a:ext cx="3059832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6012160" y="4067780"/>
                <a:ext cx="1575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𝑜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124 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𝑑𝑚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067780"/>
                <a:ext cx="157579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Přímá spojnice 52"/>
          <p:cNvCxnSpPr/>
          <p:nvPr/>
        </p:nvCxnSpPr>
        <p:spPr>
          <a:xfrm flipV="1">
            <a:off x="1691680" y="2114446"/>
            <a:ext cx="0" cy="18630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>
            <a:stCxn id="5" idx="2"/>
            <a:endCxn id="5" idx="4"/>
          </p:cNvCxnSpPr>
          <p:nvPr/>
        </p:nvCxnSpPr>
        <p:spPr>
          <a:xfrm flipH="1">
            <a:off x="936030" y="3977536"/>
            <a:ext cx="755650" cy="0"/>
          </a:xfrm>
          <a:prstGeom prst="line">
            <a:avLst/>
          </a:prstGeom>
          <a:ln w="28575">
            <a:solidFill>
              <a:srgbClr val="44B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4" idx="2"/>
            <a:endCxn id="6" idx="4"/>
          </p:cNvCxnSpPr>
          <p:nvPr/>
        </p:nvCxnSpPr>
        <p:spPr>
          <a:xfrm>
            <a:off x="2809682" y="3977536"/>
            <a:ext cx="1116965" cy="6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1699935" y="2113652"/>
            <a:ext cx="1113875" cy="1001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26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0303E-7 L -2.77778E-7 0.27018 " pathEditMode="relative" rAng="0" ptsTypes="AA">
                                      <p:cBhvr>
                                        <p:cTn id="264" dur="3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build="p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/>
      <p:bldP spid="25" grpId="0"/>
      <p:bldP spid="26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28-33.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718257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Pythagorova věta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VY_32_INOVACE_23.02.EHL.MA.8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25. 10. 2013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08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vnoramenný trojúhelník 18"/>
          <p:cNvSpPr/>
          <p:nvPr/>
        </p:nvSpPr>
        <p:spPr>
          <a:xfrm>
            <a:off x="861695" y="1988840"/>
            <a:ext cx="2962910" cy="232918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Vypočítej výšku rovnostranného trojúhelníku ABC se stranou délky a = 8 dm.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Pravoúhlý trojúhelník 20"/>
          <p:cNvSpPr/>
          <p:nvPr/>
        </p:nvSpPr>
        <p:spPr>
          <a:xfrm>
            <a:off x="2346960" y="1989475"/>
            <a:ext cx="1477010" cy="2329180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2" name="Textové pole 140"/>
          <p:cNvSpPr txBox="1"/>
          <p:nvPr/>
        </p:nvSpPr>
        <p:spPr>
          <a:xfrm>
            <a:off x="663575" y="4297065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23" name="Textové pole 141"/>
          <p:cNvSpPr txBox="1"/>
          <p:nvPr/>
        </p:nvSpPr>
        <p:spPr>
          <a:xfrm>
            <a:off x="3779912" y="4382244"/>
            <a:ext cx="334010" cy="34290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24" name="Textové pole 142"/>
          <p:cNvSpPr txBox="1"/>
          <p:nvPr/>
        </p:nvSpPr>
        <p:spPr>
          <a:xfrm>
            <a:off x="2221766" y="1556792"/>
            <a:ext cx="334010" cy="34290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C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25" name="Textové pole 143"/>
          <p:cNvSpPr txBox="1"/>
          <p:nvPr/>
        </p:nvSpPr>
        <p:spPr>
          <a:xfrm>
            <a:off x="3239451" y="2932470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a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8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6" name="Oblouk 25"/>
          <p:cNvSpPr/>
          <p:nvPr/>
        </p:nvSpPr>
        <p:spPr>
          <a:xfrm rot="15678760">
            <a:off x="2024062" y="3788113"/>
            <a:ext cx="796925" cy="904240"/>
          </a:xfrm>
          <a:prstGeom prst="arc">
            <a:avLst>
              <a:gd name="adj1" fmla="val 16200000"/>
              <a:gd name="adj2" fmla="val 212656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2179955" y="4116725"/>
            <a:ext cx="45085" cy="450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28" name="Přímá spojnice 27"/>
          <p:cNvCxnSpPr/>
          <p:nvPr/>
        </p:nvCxnSpPr>
        <p:spPr>
          <a:xfrm>
            <a:off x="2346960" y="1989475"/>
            <a:ext cx="1477010" cy="23291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 pole 147"/>
          <p:cNvSpPr txBox="1"/>
          <p:nvPr/>
        </p:nvSpPr>
        <p:spPr>
          <a:xfrm>
            <a:off x="533400" y="3063260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b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8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0" name="Textové pole 148"/>
          <p:cNvSpPr txBox="1"/>
          <p:nvPr/>
        </p:nvSpPr>
        <p:spPr>
          <a:xfrm>
            <a:off x="1916430" y="4345325"/>
            <a:ext cx="1081405" cy="36004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latin typeface="Times New Roman"/>
                <a:ea typeface="Times New Roman"/>
                <a:cs typeface="Times New Roman"/>
              </a:rPr>
              <a:t>c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8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1" name="Pravá složená závorka 30"/>
          <p:cNvSpPr/>
          <p:nvPr/>
        </p:nvSpPr>
        <p:spPr>
          <a:xfrm rot="16200000">
            <a:off x="2935605" y="3456325"/>
            <a:ext cx="248285" cy="1433195"/>
          </a:xfrm>
          <a:prstGeom prst="rightBrace">
            <a:avLst>
              <a:gd name="adj1" fmla="val 5287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Textové pole 150"/>
          <p:cNvSpPr txBox="1"/>
          <p:nvPr/>
        </p:nvSpPr>
        <p:spPr>
          <a:xfrm>
            <a:off x="2752725" y="3730010"/>
            <a:ext cx="817245" cy="36004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4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dm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8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3" name="Rectangle 4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ové pole 143"/>
          <p:cNvSpPr txBox="1"/>
          <p:nvPr/>
        </p:nvSpPr>
        <p:spPr>
          <a:xfrm>
            <a:off x="2008825" y="3416340"/>
            <a:ext cx="402935" cy="361712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err="1"/>
              <a:t>v</a:t>
            </a:r>
            <a:r>
              <a:rPr lang="cs-CZ" sz="1600" baseline="-25000" dirty="0" err="1"/>
              <a:t>c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41" name="Přímá spojnice 40"/>
          <p:cNvCxnSpPr>
            <a:stCxn id="21" idx="2"/>
            <a:endCxn id="19" idx="4"/>
          </p:cNvCxnSpPr>
          <p:nvPr/>
        </p:nvCxnSpPr>
        <p:spPr>
          <a:xfrm flipV="1">
            <a:off x="2346960" y="4318020"/>
            <a:ext cx="1477645" cy="6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5868145" y="1989475"/>
                <a:ext cx="1944216" cy="636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/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𝑐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5" y="1989475"/>
                <a:ext cx="1944216" cy="6368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796136" y="2747804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747804"/>
                <a:ext cx="1800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5868144" y="3284984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=6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−1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17281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5985525" y="3724367"/>
                <a:ext cx="1224137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525" y="3724367"/>
                <a:ext cx="1224137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002298" y="4254153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6,9 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𝑑𝑚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298" y="4254153"/>
                <a:ext cx="144016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533400" y="5515491"/>
            <a:ext cx="8431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Strany rovnostranného trojúhelníku jsou stejně dlouhé. Výška je ke straně kolmá a půlí stranu.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2339752" y="1989475"/>
            <a:ext cx="0" cy="23291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10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" grpId="0"/>
      <p:bldP spid="4" grpId="0"/>
      <p:bldP spid="35" grpId="0"/>
      <p:bldP spid="36" grpId="0"/>
      <p:bldP spid="3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>
            <a:off x="606991" y="1768871"/>
            <a:ext cx="2162175" cy="271653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Vypočítej obvod rovnoramenného trojúhelníku ABC se základnou c = 16 cm a výškou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=15 cm.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 pole 13"/>
          <p:cNvSpPr txBox="1"/>
          <p:nvPr/>
        </p:nvSpPr>
        <p:spPr>
          <a:xfrm>
            <a:off x="2239576" y="2988706"/>
            <a:ext cx="448310" cy="40386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6" name="Textové pole 15"/>
          <p:cNvSpPr txBox="1"/>
          <p:nvPr/>
        </p:nvSpPr>
        <p:spPr>
          <a:xfrm>
            <a:off x="1250246" y="4549536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 = 16 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8" name="Pravoúhlý trojúhelník 7"/>
          <p:cNvSpPr/>
          <p:nvPr/>
        </p:nvSpPr>
        <p:spPr>
          <a:xfrm>
            <a:off x="1697380" y="1768871"/>
            <a:ext cx="1074420" cy="2716530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1687761" y="4474606"/>
            <a:ext cx="10801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682802" y="1786016"/>
            <a:ext cx="0" cy="27012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 pole 24"/>
          <p:cNvSpPr txBox="1"/>
          <p:nvPr/>
        </p:nvSpPr>
        <p:spPr>
          <a:xfrm>
            <a:off x="395536" y="4423806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2" name="Textové pole 25"/>
          <p:cNvSpPr txBox="1"/>
          <p:nvPr/>
        </p:nvSpPr>
        <p:spPr>
          <a:xfrm>
            <a:off x="2680266" y="4436506"/>
            <a:ext cx="334010" cy="34290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3" name="Textové pole 26"/>
          <p:cNvSpPr txBox="1"/>
          <p:nvPr/>
        </p:nvSpPr>
        <p:spPr>
          <a:xfrm>
            <a:off x="1501686" y="1330960"/>
            <a:ext cx="334010" cy="34290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C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2110036" y="3823731"/>
            <a:ext cx="248285" cy="1075055"/>
          </a:xfrm>
          <a:prstGeom prst="rightBrace">
            <a:avLst>
              <a:gd name="adj1" fmla="val 5287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5" name="Textové pole 27"/>
          <p:cNvSpPr txBox="1"/>
          <p:nvPr/>
        </p:nvSpPr>
        <p:spPr>
          <a:xfrm>
            <a:off x="1662996" y="3950731"/>
            <a:ext cx="1318260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c/2 =8 cm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6" name="Textové pole 28"/>
          <p:cNvSpPr txBox="1"/>
          <p:nvPr/>
        </p:nvSpPr>
        <p:spPr>
          <a:xfrm>
            <a:off x="1630611" y="3383041"/>
            <a:ext cx="1416685" cy="38671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err="1">
                <a:effectLst/>
                <a:latin typeface="Times New Roman"/>
                <a:ea typeface="Times New Roman"/>
                <a:cs typeface="Times New Roman"/>
              </a:rPr>
              <a:t>v</a:t>
            </a:r>
            <a:r>
              <a:rPr lang="cs-CZ" sz="1600" baseline="-25000" dirty="0" err="1">
                <a:effectLst/>
                <a:latin typeface="Times New Roman"/>
                <a:ea typeface="Times New Roman"/>
                <a:cs typeface="Times New Roman"/>
              </a:rPr>
              <a:t>c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 = 15 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7" name="Oblouk 16"/>
          <p:cNvSpPr/>
          <p:nvPr/>
        </p:nvSpPr>
        <p:spPr>
          <a:xfrm rot="15678760">
            <a:off x="1374364" y="3954859"/>
            <a:ext cx="796925" cy="904240"/>
          </a:xfrm>
          <a:prstGeom prst="arc">
            <a:avLst>
              <a:gd name="adj1" fmla="val 16200000"/>
              <a:gd name="adj2" fmla="val 212656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8" name="Ovál 17"/>
          <p:cNvSpPr/>
          <p:nvPr/>
        </p:nvSpPr>
        <p:spPr>
          <a:xfrm flipH="1" flipV="1">
            <a:off x="1530916" y="4273311"/>
            <a:ext cx="45720" cy="457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Textové pole 6"/>
          <p:cNvSpPr txBox="1"/>
          <p:nvPr/>
        </p:nvSpPr>
        <p:spPr>
          <a:xfrm>
            <a:off x="821621" y="3014106"/>
            <a:ext cx="448310" cy="40386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283968" y="1989475"/>
                <a:ext cx="1800200" cy="636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b/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𝑐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989475"/>
                <a:ext cx="1800200" cy="6368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211960" y="2747804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47804"/>
                <a:ext cx="1800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283968" y="3284984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25+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4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84984"/>
                <a:ext cx="1656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4283967" y="3724367"/>
                <a:ext cx="1224137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289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7" y="3724367"/>
                <a:ext cx="1224137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4355976" y="4254153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17 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254153"/>
                <a:ext cx="122413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ovéPole 26"/>
          <p:cNvSpPr txBox="1"/>
          <p:nvPr/>
        </p:nvSpPr>
        <p:spPr>
          <a:xfrm>
            <a:off x="251520" y="5526827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Strany rovnoramenného trojúhelníku jsou stejně dlouhé. Výška je k základně kolmá a půlí ji.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7164288" y="2132856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=2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2132856"/>
                <a:ext cx="129614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7164288" y="2699628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=2∙17+16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2699628"/>
                <a:ext cx="172819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7164288" y="3212976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𝑜</m:t>
                      </m:r>
                      <m:r>
                        <a:rPr lang="cs-CZ" b="0" i="1" u="sng" smtClean="0">
                          <a:latin typeface="Cambria Math"/>
                        </a:rPr>
                        <m:t>=50 </m:t>
                      </m:r>
                      <m:r>
                        <a:rPr lang="cs-CZ" b="0" i="1" u="sng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212976"/>
                <a:ext cx="129614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17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>
            <a:off x="971600" y="2128911"/>
            <a:ext cx="2162175" cy="271653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Vypočítej obsah rovnoramenného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trojúhelníku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KLM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základnou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 a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ramenem délky 13 cm. </a:t>
            </a:r>
            <a:endParaRPr lang="cs-CZ" sz="2800" b="1" dirty="0"/>
          </a:p>
        </p:txBody>
      </p:sp>
      <p:sp>
        <p:nvSpPr>
          <p:cNvPr id="4" name="Textové pole 13"/>
          <p:cNvSpPr txBox="1"/>
          <p:nvPr/>
        </p:nvSpPr>
        <p:spPr>
          <a:xfrm>
            <a:off x="2599616" y="3348746"/>
            <a:ext cx="1036280" cy="40386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k = 13 cm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6" name="Textové pole 15"/>
          <p:cNvSpPr txBox="1"/>
          <p:nvPr/>
        </p:nvSpPr>
        <p:spPr>
          <a:xfrm>
            <a:off x="1610286" y="4909576"/>
            <a:ext cx="121348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m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10  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8" name="Pravoúhlý trojúhelník 7"/>
          <p:cNvSpPr/>
          <p:nvPr/>
        </p:nvSpPr>
        <p:spPr>
          <a:xfrm>
            <a:off x="2051720" y="2128911"/>
            <a:ext cx="1074420" cy="2716530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2047801" y="4834646"/>
            <a:ext cx="10801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endCxn id="7" idx="4"/>
          </p:cNvCxnSpPr>
          <p:nvPr/>
        </p:nvCxnSpPr>
        <p:spPr>
          <a:xfrm>
            <a:off x="2070151" y="2146056"/>
            <a:ext cx="1063624" cy="26993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 pole 24"/>
          <p:cNvSpPr txBox="1"/>
          <p:nvPr/>
        </p:nvSpPr>
        <p:spPr>
          <a:xfrm>
            <a:off x="755576" y="4783846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K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2" name="Textové pole 25"/>
          <p:cNvSpPr txBox="1"/>
          <p:nvPr/>
        </p:nvSpPr>
        <p:spPr>
          <a:xfrm>
            <a:off x="3040306" y="4796546"/>
            <a:ext cx="334010" cy="34290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L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3" name="Textové pole 26"/>
          <p:cNvSpPr txBox="1"/>
          <p:nvPr/>
        </p:nvSpPr>
        <p:spPr>
          <a:xfrm>
            <a:off x="1913816" y="1700808"/>
            <a:ext cx="334010" cy="34290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M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2470076" y="4183771"/>
            <a:ext cx="248285" cy="1075055"/>
          </a:xfrm>
          <a:prstGeom prst="rightBrace">
            <a:avLst>
              <a:gd name="adj1" fmla="val 5287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5" name="Textové pole 27"/>
          <p:cNvSpPr txBox="1"/>
          <p:nvPr/>
        </p:nvSpPr>
        <p:spPr>
          <a:xfrm>
            <a:off x="2023036" y="4310771"/>
            <a:ext cx="1318260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m/2 = 5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17" name="Oblouk 16"/>
          <p:cNvSpPr/>
          <p:nvPr/>
        </p:nvSpPr>
        <p:spPr>
          <a:xfrm rot="15678760">
            <a:off x="1743282" y="4314899"/>
            <a:ext cx="796925" cy="904240"/>
          </a:xfrm>
          <a:prstGeom prst="arc">
            <a:avLst>
              <a:gd name="adj1" fmla="val 16200000"/>
              <a:gd name="adj2" fmla="val 212656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8" name="Ovál 17"/>
          <p:cNvSpPr/>
          <p:nvPr/>
        </p:nvSpPr>
        <p:spPr>
          <a:xfrm flipH="1" flipV="1">
            <a:off x="1890956" y="4633351"/>
            <a:ext cx="45720" cy="457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Textové pole 6"/>
          <p:cNvSpPr txBox="1"/>
          <p:nvPr/>
        </p:nvSpPr>
        <p:spPr>
          <a:xfrm>
            <a:off x="922581" y="3374146"/>
            <a:ext cx="1100455" cy="403860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smtClean="0">
                <a:effectLst/>
                <a:latin typeface="Times New Roman"/>
                <a:ea typeface="Times New Roman"/>
                <a:cs typeface="Times New Roman"/>
              </a:rPr>
              <a:t>l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=13 cm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ové pole 28"/>
          <p:cNvSpPr txBox="1"/>
          <p:nvPr/>
        </p:nvSpPr>
        <p:spPr>
          <a:xfrm>
            <a:off x="1665534" y="3707470"/>
            <a:ext cx="400048" cy="38671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err="1" smtClean="0">
                <a:effectLst/>
                <a:latin typeface="Times New Roman"/>
                <a:ea typeface="Times New Roman"/>
                <a:cs typeface="Times New Roman"/>
              </a:rPr>
              <a:t>v</a:t>
            </a:r>
            <a:r>
              <a:rPr lang="cs-CZ" sz="1600" baseline="-25000" dirty="0" err="1" smtClean="0">
                <a:effectLst/>
                <a:latin typeface="Times New Roman"/>
                <a:ea typeface="Times New Roman"/>
                <a:cs typeface="Times New Roman"/>
              </a:rPr>
              <a:t>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51520" y="5526827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Strany rovnoramenného trojúhelníku jsou stejně dlouhé. Výška je k základně kolmá a půlí ji.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6732240" y="2132856"/>
                <a:ext cx="2088232" cy="565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𝑆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132856"/>
                <a:ext cx="2088232" cy="5653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732240" y="3531495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𝑆</m:t>
                      </m:r>
                      <m:r>
                        <a:rPr lang="cs-CZ" b="0" i="1" u="sng" smtClean="0">
                          <a:latin typeface="Cambria Math"/>
                        </a:rPr>
                        <m:t>=60</m:t>
                      </m:r>
                      <m:sSup>
                        <m:sSupPr>
                          <m:ctrlPr>
                            <a:rPr lang="cs-CZ" b="0" i="1" u="sng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u="sng" smtClean="0">
                              <a:latin typeface="Cambria Math"/>
                            </a:rPr>
                            <m:t>𝑐𝑚</m:t>
                          </m:r>
                        </m:e>
                        <m:sup>
                          <m:r>
                            <a:rPr lang="cs-CZ" b="0" i="1" u="sng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531495"/>
                <a:ext cx="208823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3347864" y="1989475"/>
                <a:ext cx="3744416" cy="636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/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1989475"/>
                <a:ext cx="3744416" cy="6368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717766" y="2747804"/>
                <a:ext cx="2808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13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766" y="2747804"/>
                <a:ext cx="280831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3745384" y="3284984"/>
                <a:ext cx="2808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=1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69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384" y="3284984"/>
                <a:ext cx="280831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3508653" y="3724367"/>
                <a:ext cx="2808312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144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653" y="3724367"/>
                <a:ext cx="2808312" cy="40197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3656604" y="4254153"/>
                <a:ext cx="2808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12 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04" y="4254153"/>
                <a:ext cx="280831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6732240" y="2790546"/>
                <a:ext cx="2088232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𝑆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10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∙12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790546"/>
                <a:ext cx="2088232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Přímá spojnice 38"/>
          <p:cNvCxnSpPr>
            <a:stCxn id="8" idx="0"/>
            <a:endCxn id="7" idx="3"/>
          </p:cNvCxnSpPr>
          <p:nvPr/>
        </p:nvCxnSpPr>
        <p:spPr>
          <a:xfrm>
            <a:off x="2051720" y="2128911"/>
            <a:ext cx="968" cy="27165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20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/>
      <p:bldP spid="17" grpId="0" animBg="1"/>
      <p:bldP spid="18" grpId="0" animBg="1"/>
      <p:bldP spid="19" grpId="0" animBg="1"/>
      <p:bldP spid="25" grpId="0" animBg="1"/>
      <p:bldP spid="23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Kosoúhelník 22"/>
          <p:cNvSpPr/>
          <p:nvPr/>
        </p:nvSpPr>
        <p:spPr>
          <a:xfrm>
            <a:off x="726624" y="2229887"/>
            <a:ext cx="2470150" cy="1857375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Kosočtverec má úhlopříčku délky 21 cm a stranu délky 12 cm. Urči délku jeho druhé úhlopříčky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0975" y="5892504"/>
            <a:ext cx="8111465" cy="704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 kosočtverci jsou úhlopříčky na sebe kolmé a půlí se.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Přímá spojnice 23"/>
          <p:cNvCxnSpPr/>
          <p:nvPr/>
        </p:nvCxnSpPr>
        <p:spPr>
          <a:xfrm flipV="1">
            <a:off x="726624" y="2229887"/>
            <a:ext cx="2470150" cy="1857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200969" y="2229887"/>
            <a:ext cx="1538605" cy="1857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Volný tvar 26"/>
          <p:cNvSpPr/>
          <p:nvPr/>
        </p:nvSpPr>
        <p:spPr>
          <a:xfrm>
            <a:off x="726624" y="3161432"/>
            <a:ext cx="2004060" cy="922655"/>
          </a:xfrm>
          <a:custGeom>
            <a:avLst/>
            <a:gdLst>
              <a:gd name="connsiteX0" fmla="*/ 0 w 2004646"/>
              <a:gd name="connsiteY0" fmla="*/ 923192 h 923192"/>
              <a:gd name="connsiteX1" fmla="*/ 2004646 w 2004646"/>
              <a:gd name="connsiteY1" fmla="*/ 923192 h 923192"/>
              <a:gd name="connsiteX2" fmla="*/ 1239715 w 2004646"/>
              <a:gd name="connsiteY2" fmla="*/ 0 h 923192"/>
              <a:gd name="connsiteX3" fmla="*/ 0 w 2004646"/>
              <a:gd name="connsiteY3" fmla="*/ 923192 h 923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4646" h="923192">
                <a:moveTo>
                  <a:pt x="0" y="923192"/>
                </a:moveTo>
                <a:lnTo>
                  <a:pt x="2004646" y="923192"/>
                </a:lnTo>
                <a:lnTo>
                  <a:pt x="1239715" y="0"/>
                </a:lnTo>
                <a:lnTo>
                  <a:pt x="0" y="923192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Pravá složená závorka 27"/>
          <p:cNvSpPr/>
          <p:nvPr/>
        </p:nvSpPr>
        <p:spPr>
          <a:xfrm rot="13920404">
            <a:off x="1139691" y="2775670"/>
            <a:ext cx="286385" cy="1510030"/>
          </a:xfrm>
          <a:prstGeom prst="rightBrace">
            <a:avLst>
              <a:gd name="adj1" fmla="val 52876"/>
              <a:gd name="adj2" fmla="val 50488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9" name="Textové pole 10"/>
          <p:cNvSpPr txBox="1"/>
          <p:nvPr/>
        </p:nvSpPr>
        <p:spPr>
          <a:xfrm>
            <a:off x="515803" y="3069674"/>
            <a:ext cx="1387157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e/2 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10,5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0" name="Textové pole 11"/>
          <p:cNvSpPr txBox="1"/>
          <p:nvPr/>
        </p:nvSpPr>
        <p:spPr>
          <a:xfrm>
            <a:off x="1042219" y="4157112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a 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12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1" name="Pravá složená závorka 30"/>
          <p:cNvSpPr/>
          <p:nvPr/>
        </p:nvSpPr>
        <p:spPr>
          <a:xfrm rot="8478405" flipH="1" flipV="1">
            <a:off x="2294439" y="2965852"/>
            <a:ext cx="311785" cy="1176655"/>
          </a:xfrm>
          <a:prstGeom prst="rightBrace">
            <a:avLst>
              <a:gd name="adj1" fmla="val 52876"/>
              <a:gd name="adj2" fmla="val 50488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Textové pole 14"/>
          <p:cNvSpPr txBox="1"/>
          <p:nvPr/>
        </p:nvSpPr>
        <p:spPr>
          <a:xfrm>
            <a:off x="2439854" y="3160797"/>
            <a:ext cx="430530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f/2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33" name="Přímá spojnice 32"/>
          <p:cNvCxnSpPr/>
          <p:nvPr/>
        </p:nvCxnSpPr>
        <p:spPr>
          <a:xfrm>
            <a:off x="726624" y="4084087"/>
            <a:ext cx="2012950" cy="25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26624" y="3148732"/>
            <a:ext cx="1231265" cy="9359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louk 34"/>
          <p:cNvSpPr/>
          <p:nvPr/>
        </p:nvSpPr>
        <p:spPr>
          <a:xfrm rot="8298061">
            <a:off x="1504499" y="2671212"/>
            <a:ext cx="796925" cy="904240"/>
          </a:xfrm>
          <a:prstGeom prst="arc">
            <a:avLst>
              <a:gd name="adj1" fmla="val 16200000"/>
              <a:gd name="adj2" fmla="val 2126568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1922329" y="3354472"/>
            <a:ext cx="45085" cy="450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7" name="Textové pole 31"/>
          <p:cNvSpPr txBox="1"/>
          <p:nvPr/>
        </p:nvSpPr>
        <p:spPr>
          <a:xfrm>
            <a:off x="1921694" y="2520082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e 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21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8" name="Textové pole 70"/>
          <p:cNvSpPr txBox="1"/>
          <p:nvPr/>
        </p:nvSpPr>
        <p:spPr>
          <a:xfrm>
            <a:off x="467544" y="4075197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39" name="Textové pole 71"/>
          <p:cNvSpPr txBox="1"/>
          <p:nvPr/>
        </p:nvSpPr>
        <p:spPr>
          <a:xfrm>
            <a:off x="3086284" y="1934612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C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40" name="Textové pole 72"/>
          <p:cNvSpPr txBox="1"/>
          <p:nvPr/>
        </p:nvSpPr>
        <p:spPr>
          <a:xfrm>
            <a:off x="2558599" y="4068212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41" name="Textové pole 73"/>
          <p:cNvSpPr txBox="1"/>
          <p:nvPr/>
        </p:nvSpPr>
        <p:spPr>
          <a:xfrm>
            <a:off x="1018724" y="1916832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D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4644008" y="1412776"/>
                <a:ext cx="2232248" cy="805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/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412776"/>
                <a:ext cx="2232248" cy="8055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4716016" y="2276872"/>
                <a:ext cx="2304256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10,5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276872"/>
                <a:ext cx="2304256" cy="7693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4788024" y="3140968"/>
                <a:ext cx="2376264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=1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44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−1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10,25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140968"/>
                <a:ext cx="2376264" cy="7693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4860032" y="4005064"/>
                <a:ext cx="1512168" cy="617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33,75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005064"/>
                <a:ext cx="1512168" cy="6170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4716016" y="4653136"/>
                <a:ext cx="1728192" cy="617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5,8 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653136"/>
                <a:ext cx="1728192" cy="61709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515803" y="5085184"/>
                <a:ext cx="3384376" cy="617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=2∙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2∙5,8=11,6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03" y="5085184"/>
                <a:ext cx="3384376" cy="6170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840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5" grpId="0" build="p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Kosoúhelník 22"/>
          <p:cNvSpPr/>
          <p:nvPr/>
        </p:nvSpPr>
        <p:spPr>
          <a:xfrm>
            <a:off x="726624" y="2229887"/>
            <a:ext cx="2470150" cy="1857375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Kosočtverec má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úhlopříčky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délky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4,2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 a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6,4 cm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Urči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obvod obrazce.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Přímá spojnice 23"/>
          <p:cNvCxnSpPr/>
          <p:nvPr/>
        </p:nvCxnSpPr>
        <p:spPr>
          <a:xfrm flipV="1">
            <a:off x="726624" y="2229887"/>
            <a:ext cx="2470150" cy="1857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Volný tvar 26"/>
          <p:cNvSpPr/>
          <p:nvPr/>
        </p:nvSpPr>
        <p:spPr>
          <a:xfrm>
            <a:off x="726624" y="3161432"/>
            <a:ext cx="2004060" cy="922655"/>
          </a:xfrm>
          <a:custGeom>
            <a:avLst/>
            <a:gdLst>
              <a:gd name="connsiteX0" fmla="*/ 0 w 2004646"/>
              <a:gd name="connsiteY0" fmla="*/ 923192 h 923192"/>
              <a:gd name="connsiteX1" fmla="*/ 2004646 w 2004646"/>
              <a:gd name="connsiteY1" fmla="*/ 923192 h 923192"/>
              <a:gd name="connsiteX2" fmla="*/ 1239715 w 2004646"/>
              <a:gd name="connsiteY2" fmla="*/ 0 h 923192"/>
              <a:gd name="connsiteX3" fmla="*/ 0 w 2004646"/>
              <a:gd name="connsiteY3" fmla="*/ 923192 h 923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4646" h="923192">
                <a:moveTo>
                  <a:pt x="0" y="923192"/>
                </a:moveTo>
                <a:lnTo>
                  <a:pt x="2004646" y="923192"/>
                </a:lnTo>
                <a:lnTo>
                  <a:pt x="1239715" y="0"/>
                </a:lnTo>
                <a:lnTo>
                  <a:pt x="0" y="923192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Pravá složená závorka 27"/>
          <p:cNvSpPr/>
          <p:nvPr/>
        </p:nvSpPr>
        <p:spPr>
          <a:xfrm rot="13920404">
            <a:off x="1139691" y="2775670"/>
            <a:ext cx="286385" cy="1510030"/>
          </a:xfrm>
          <a:prstGeom prst="rightBrace">
            <a:avLst>
              <a:gd name="adj1" fmla="val 52876"/>
              <a:gd name="adj2" fmla="val 50488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9" name="Textové pole 10"/>
          <p:cNvSpPr txBox="1"/>
          <p:nvPr/>
        </p:nvSpPr>
        <p:spPr>
          <a:xfrm>
            <a:off x="515803" y="3069674"/>
            <a:ext cx="1387157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e/2 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2,1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1" name="Pravá složená závorka 30"/>
          <p:cNvSpPr/>
          <p:nvPr/>
        </p:nvSpPr>
        <p:spPr>
          <a:xfrm rot="8478405" flipH="1" flipV="1">
            <a:off x="2294439" y="2965852"/>
            <a:ext cx="311785" cy="1176655"/>
          </a:xfrm>
          <a:prstGeom prst="rightBrace">
            <a:avLst>
              <a:gd name="adj1" fmla="val 52876"/>
              <a:gd name="adj2" fmla="val 50488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Textové pole 14"/>
          <p:cNvSpPr txBox="1"/>
          <p:nvPr/>
        </p:nvSpPr>
        <p:spPr>
          <a:xfrm>
            <a:off x="2554491" y="3160797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f/2=3,2 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34" name="Přímá spojnice 33"/>
          <p:cNvCxnSpPr/>
          <p:nvPr/>
        </p:nvCxnSpPr>
        <p:spPr>
          <a:xfrm flipV="1">
            <a:off x="719080" y="2232482"/>
            <a:ext cx="2470150" cy="1854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louk 34"/>
          <p:cNvSpPr/>
          <p:nvPr/>
        </p:nvSpPr>
        <p:spPr>
          <a:xfrm rot="8298061">
            <a:off x="1504499" y="2671212"/>
            <a:ext cx="796925" cy="904240"/>
          </a:xfrm>
          <a:prstGeom prst="arc">
            <a:avLst>
              <a:gd name="adj1" fmla="val 16200000"/>
              <a:gd name="adj2" fmla="val 2126568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1922329" y="3354472"/>
            <a:ext cx="45085" cy="450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7" name="Textové pole 31"/>
          <p:cNvSpPr txBox="1"/>
          <p:nvPr/>
        </p:nvSpPr>
        <p:spPr>
          <a:xfrm>
            <a:off x="2339752" y="2689612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e 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4,2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8" name="Textové pole 70"/>
          <p:cNvSpPr txBox="1"/>
          <p:nvPr/>
        </p:nvSpPr>
        <p:spPr>
          <a:xfrm>
            <a:off x="467544" y="4075197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39" name="Textové pole 71"/>
          <p:cNvSpPr txBox="1"/>
          <p:nvPr/>
        </p:nvSpPr>
        <p:spPr>
          <a:xfrm>
            <a:off x="3086284" y="1934612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C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40" name="Textové pole 72"/>
          <p:cNvSpPr txBox="1"/>
          <p:nvPr/>
        </p:nvSpPr>
        <p:spPr>
          <a:xfrm>
            <a:off x="2558599" y="4068212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41" name="Textové pole 73"/>
          <p:cNvSpPr txBox="1"/>
          <p:nvPr/>
        </p:nvSpPr>
        <p:spPr>
          <a:xfrm>
            <a:off x="1018724" y="1916832"/>
            <a:ext cx="334010" cy="35115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D</a:t>
            </a:r>
            <a:endParaRPr lang="cs-CZ" sz="1100" dirty="0">
              <a:effectLst/>
              <a:ea typeface="Times New Roman"/>
              <a:cs typeface="Times New Roman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4644008" y="1412776"/>
                <a:ext cx="223224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bSup>
                        <m:sSubSupPr>
                          <m:ctrlPr>
                            <a:rPr lang="cs-CZ" i="1">
                              <a:latin typeface="Cambria Math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/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412776"/>
                <a:ext cx="2232248" cy="7693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4499992" y="2276872"/>
                <a:ext cx="2304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2,1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3,2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76872"/>
                <a:ext cx="230425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4572000" y="2780928"/>
                <a:ext cx="2376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,41+10,24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80928"/>
                <a:ext cx="23762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4716016" y="3212976"/>
                <a:ext cx="1512168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14,65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212976"/>
                <a:ext cx="1512168" cy="4277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4572000" y="378904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3,8 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89040"/>
                <a:ext cx="17281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7236296" y="2780928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2780928"/>
                <a:ext cx="129614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7138654" y="3284984"/>
                <a:ext cx="17538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=4∙3,8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654" y="3284984"/>
                <a:ext cx="1753826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7380312" y="3789040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𝑜</m:t>
                      </m:r>
                      <m:r>
                        <a:rPr lang="cs-CZ" b="0" i="1" u="sng" smtClean="0">
                          <a:latin typeface="Cambria Math"/>
                        </a:rPr>
                        <m:t>=15,2 </m:t>
                      </m:r>
                      <m:r>
                        <a:rPr lang="cs-CZ" b="0" i="1" u="sng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3789040"/>
                <a:ext cx="151216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Zástupný symbol pro obsah 4"/>
          <p:cNvSpPr>
            <a:spLocks noGrp="1"/>
          </p:cNvSpPr>
          <p:nvPr>
            <p:ph idx="1"/>
          </p:nvPr>
        </p:nvSpPr>
        <p:spPr>
          <a:xfrm>
            <a:off x="444259" y="5229200"/>
            <a:ext cx="8111465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 kosočtverci jsou úhlopříčky na sebe kolmé a půlí se.</a:t>
            </a:r>
          </a:p>
        </p:txBody>
      </p:sp>
      <p:cxnSp>
        <p:nvCxnSpPr>
          <p:cNvPr id="26" name="Přímá spojnice 25"/>
          <p:cNvCxnSpPr/>
          <p:nvPr/>
        </p:nvCxnSpPr>
        <p:spPr>
          <a:xfrm>
            <a:off x="1200969" y="2229887"/>
            <a:ext cx="1538605" cy="1857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1179690" y="2229887"/>
            <a:ext cx="1520102" cy="183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 pole 100"/>
          <p:cNvSpPr txBox="1"/>
          <p:nvPr/>
        </p:nvSpPr>
        <p:spPr>
          <a:xfrm>
            <a:off x="1547664" y="4068177"/>
            <a:ext cx="395605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a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3" name="Textové pole 31"/>
          <p:cNvSpPr txBox="1"/>
          <p:nvPr/>
        </p:nvSpPr>
        <p:spPr>
          <a:xfrm>
            <a:off x="1402363" y="2367022"/>
            <a:ext cx="1081405" cy="307340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f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6,4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463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build="p"/>
      <p:bldP spid="53" grpId="0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délník 43"/>
          <p:cNvSpPr/>
          <p:nvPr/>
        </p:nvSpPr>
        <p:spPr>
          <a:xfrm>
            <a:off x="909757" y="1923782"/>
            <a:ext cx="2082800" cy="2082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Čtverec má úhlopříčku dlouhou 18,2 cm. Vypočítejte obvod čtverce .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ové pole 100"/>
          <p:cNvSpPr txBox="1"/>
          <p:nvPr/>
        </p:nvSpPr>
        <p:spPr>
          <a:xfrm>
            <a:off x="1815267" y="3989437"/>
            <a:ext cx="395605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a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6" name="Textové pole 102"/>
          <p:cNvSpPr txBox="1"/>
          <p:nvPr/>
        </p:nvSpPr>
        <p:spPr>
          <a:xfrm>
            <a:off x="679252" y="4085957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7" name="Textové pole 101"/>
          <p:cNvSpPr txBox="1"/>
          <p:nvPr/>
        </p:nvSpPr>
        <p:spPr>
          <a:xfrm>
            <a:off x="2901752" y="4014202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8" name="Textové pole 90"/>
          <p:cNvSpPr txBox="1"/>
          <p:nvPr/>
        </p:nvSpPr>
        <p:spPr>
          <a:xfrm>
            <a:off x="2180605" y="2196197"/>
            <a:ext cx="1311275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e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18,2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909757" y="1923782"/>
            <a:ext cx="2082800" cy="208280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0" name="Pravá složená závorka 49"/>
          <p:cNvSpPr/>
          <p:nvPr/>
        </p:nvSpPr>
        <p:spPr>
          <a:xfrm rot="13555755">
            <a:off x="1213287" y="2657207"/>
            <a:ext cx="248285" cy="1477645"/>
          </a:xfrm>
          <a:prstGeom prst="rightBrace">
            <a:avLst>
              <a:gd name="adj1" fmla="val 52876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1" name="Textové pole 97"/>
          <p:cNvSpPr txBox="1"/>
          <p:nvPr/>
        </p:nvSpPr>
        <p:spPr>
          <a:xfrm>
            <a:off x="539552" y="3004552"/>
            <a:ext cx="1195070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e/2 =9,1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52" name="Přímá spojnice 51"/>
          <p:cNvCxnSpPr/>
          <p:nvPr/>
        </p:nvCxnSpPr>
        <p:spPr>
          <a:xfrm>
            <a:off x="1956237" y="2961372"/>
            <a:ext cx="1028065" cy="1036955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53" name="Pravá složená závorka 52"/>
          <p:cNvSpPr/>
          <p:nvPr/>
        </p:nvSpPr>
        <p:spPr>
          <a:xfrm rot="18930626">
            <a:off x="2440742" y="2661017"/>
            <a:ext cx="248285" cy="1477645"/>
          </a:xfrm>
          <a:prstGeom prst="rightBrace">
            <a:avLst>
              <a:gd name="adj1" fmla="val 52876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4" name="Textové pole 94"/>
          <p:cNvSpPr txBox="1"/>
          <p:nvPr/>
        </p:nvSpPr>
        <p:spPr>
          <a:xfrm>
            <a:off x="2477190" y="3003917"/>
            <a:ext cx="1302722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latin typeface="Times New Roman"/>
                <a:ea typeface="Times New Roman"/>
                <a:cs typeface="Times New Roman"/>
              </a:rPr>
              <a:t>f/2 = </a:t>
            </a:r>
            <a:r>
              <a:rPr lang="cs-CZ" sz="1600" dirty="0">
                <a:latin typeface="Times New Roman"/>
                <a:ea typeface="Times New Roman"/>
                <a:cs typeface="Times New Roman"/>
              </a:rPr>
              <a:t>9,1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55" name="Přímá spojnice 54"/>
          <p:cNvCxnSpPr/>
          <p:nvPr/>
        </p:nvCxnSpPr>
        <p:spPr>
          <a:xfrm flipH="1">
            <a:off x="905659" y="1923782"/>
            <a:ext cx="2082165" cy="209169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6" name="Pravoúhlý trojúhelník 55"/>
          <p:cNvSpPr/>
          <p:nvPr/>
        </p:nvSpPr>
        <p:spPr>
          <a:xfrm rot="8135018">
            <a:off x="1241896" y="3288353"/>
            <a:ext cx="1420495" cy="1408430"/>
          </a:xfrm>
          <a:prstGeom prst="rt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7" name="Oblouk 56"/>
          <p:cNvSpPr/>
          <p:nvPr/>
        </p:nvSpPr>
        <p:spPr>
          <a:xfrm rot="8247561">
            <a:off x="1523167" y="2485122"/>
            <a:ext cx="796925" cy="904240"/>
          </a:xfrm>
          <a:prstGeom prst="arc">
            <a:avLst>
              <a:gd name="adj1" fmla="val 15974545"/>
              <a:gd name="adj2" fmla="val 2095514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8" name="Ovál 57"/>
          <p:cNvSpPr/>
          <p:nvPr/>
        </p:nvSpPr>
        <p:spPr>
          <a:xfrm flipH="1">
            <a:off x="1938457" y="3195052"/>
            <a:ext cx="45720" cy="45720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4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50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ové pole 101"/>
          <p:cNvSpPr txBox="1"/>
          <p:nvPr/>
        </p:nvSpPr>
        <p:spPr>
          <a:xfrm>
            <a:off x="2843808" y="1565677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Times New Roman"/>
                <a:ea typeface="Times New Roman"/>
                <a:cs typeface="Times New Roman"/>
              </a:rPr>
              <a:t>C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64" name="Textové pole 101"/>
          <p:cNvSpPr txBox="1"/>
          <p:nvPr/>
        </p:nvSpPr>
        <p:spPr>
          <a:xfrm>
            <a:off x="683568" y="1572627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D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8" name="Zástupný symbol pro obsah 4"/>
          <p:cNvSpPr>
            <a:spLocks noGrp="1"/>
          </p:cNvSpPr>
          <p:nvPr>
            <p:ph idx="1"/>
          </p:nvPr>
        </p:nvSpPr>
        <p:spPr>
          <a:xfrm>
            <a:off x="420975" y="5445224"/>
            <a:ext cx="8111465" cy="9361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Čtverec má úhlopříčky stejně dlouhé, </a:t>
            </a:r>
            <a:r>
              <a:rPr lang="cs-CZ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na sebe </a:t>
            </a:r>
            <a:r>
              <a:rPr lang="cs-CZ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kolmé a půlí se.</a:t>
            </a:r>
            <a:endParaRPr lang="cs-CZ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283968" y="1412776"/>
                <a:ext cx="2232248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bSup>
                        <m:sSubSupPr>
                          <m:ctrlPr>
                            <a:rPr lang="cs-CZ" i="1">
                              <a:latin typeface="Cambria Math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/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12776"/>
                <a:ext cx="2232248" cy="7693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4139952" y="2276872"/>
                <a:ext cx="2304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9,1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9,2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276872"/>
                <a:ext cx="230425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211960" y="2780928"/>
                <a:ext cx="2376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82,81+82,81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80928"/>
                <a:ext cx="23762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4355976" y="3212976"/>
                <a:ext cx="1512168" cy="427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165,62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212976"/>
                <a:ext cx="1512168" cy="4277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4211960" y="378904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12,9 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789040"/>
                <a:ext cx="17281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6876256" y="2780928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2780928"/>
                <a:ext cx="129614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948264" y="3284984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=4∙12,9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284984"/>
                <a:ext cx="151216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7020272" y="3789040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𝑜</m:t>
                      </m:r>
                      <m:r>
                        <a:rPr lang="cs-CZ" b="0" i="1" u="sng" smtClean="0">
                          <a:latin typeface="Cambria Math"/>
                        </a:rPr>
                        <m:t>=51,6 </m:t>
                      </m:r>
                      <m:r>
                        <a:rPr lang="cs-CZ" b="0" i="1" u="sng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3789040"/>
                <a:ext cx="1512168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ové pole 90"/>
          <p:cNvSpPr txBox="1"/>
          <p:nvPr/>
        </p:nvSpPr>
        <p:spPr>
          <a:xfrm>
            <a:off x="884461" y="2338128"/>
            <a:ext cx="1311275" cy="37782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f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18,2 </a:t>
            </a:r>
            <a:r>
              <a:rPr lang="cs-CZ" sz="1600" dirty="0">
                <a:effectLst/>
                <a:latin typeface="Times New Roman"/>
                <a:ea typeface="Times New Roman"/>
                <a:cs typeface="Times New Roman"/>
              </a:rPr>
              <a:t>cm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45" name="Přímá spojnice 44"/>
          <p:cNvCxnSpPr/>
          <p:nvPr/>
        </p:nvCxnSpPr>
        <p:spPr>
          <a:xfrm flipV="1">
            <a:off x="931676" y="2969627"/>
            <a:ext cx="1029641" cy="1028077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60934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/>
      <p:bldP spid="46" grpId="0" animBg="1"/>
      <p:bldP spid="47" grpId="0" animBg="1"/>
      <p:bldP spid="48" grpId="0" animBg="1"/>
      <p:bldP spid="50" grpId="0" animBg="1"/>
      <p:bldP spid="51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63" grpId="0" animBg="1"/>
      <p:bldP spid="64" grpId="0" animBg="1"/>
      <p:bldP spid="28" grpId="0" build="p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délník 43"/>
          <p:cNvSpPr/>
          <p:nvPr/>
        </p:nvSpPr>
        <p:spPr>
          <a:xfrm>
            <a:off x="909757" y="1923782"/>
            <a:ext cx="2082800" cy="20828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6" name="Pravoúhlý trojúhelník 55"/>
          <p:cNvSpPr/>
          <p:nvPr/>
        </p:nvSpPr>
        <p:spPr>
          <a:xfrm rot="16200000">
            <a:off x="904277" y="1920100"/>
            <a:ext cx="2091689" cy="2101058"/>
          </a:xfrm>
          <a:prstGeom prst="rt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0665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Čtverec má obvod 24 cm. Vypočítejte délku úhlopříčky.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Přímá spojnice 44"/>
          <p:cNvCxnSpPr/>
          <p:nvPr/>
        </p:nvCxnSpPr>
        <p:spPr>
          <a:xfrm flipV="1">
            <a:off x="899593" y="4007595"/>
            <a:ext cx="2101058" cy="1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46" name="Textové pole 102"/>
          <p:cNvSpPr txBox="1"/>
          <p:nvPr/>
        </p:nvSpPr>
        <p:spPr>
          <a:xfrm>
            <a:off x="679252" y="4085957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A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47" name="Textové pole 101"/>
          <p:cNvSpPr txBox="1"/>
          <p:nvPr/>
        </p:nvSpPr>
        <p:spPr>
          <a:xfrm>
            <a:off x="2901752" y="4014202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/>
                <a:ea typeface="Times New Roman"/>
                <a:cs typeface="Times New Roman"/>
              </a:rPr>
              <a:t>B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7" name="Oblouk 56"/>
          <p:cNvSpPr/>
          <p:nvPr/>
        </p:nvSpPr>
        <p:spPr>
          <a:xfrm rot="15757685">
            <a:off x="2729046" y="3459803"/>
            <a:ext cx="796925" cy="904240"/>
          </a:xfrm>
          <a:prstGeom prst="arc">
            <a:avLst>
              <a:gd name="adj1" fmla="val 15974545"/>
              <a:gd name="adj2" fmla="val 2095514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8" name="Ovál 57"/>
          <p:cNvSpPr/>
          <p:nvPr/>
        </p:nvSpPr>
        <p:spPr>
          <a:xfrm flipH="1">
            <a:off x="2858666" y="3789040"/>
            <a:ext cx="45720" cy="45720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0" name="Rectangle 4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50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cs-CZ" alt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ové pole 101"/>
          <p:cNvSpPr txBox="1"/>
          <p:nvPr/>
        </p:nvSpPr>
        <p:spPr>
          <a:xfrm>
            <a:off x="2843808" y="1565677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Times New Roman"/>
                <a:ea typeface="Times New Roman"/>
                <a:cs typeface="Times New Roman"/>
              </a:rPr>
              <a:t>C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64" name="Textové pole 101"/>
          <p:cNvSpPr txBox="1"/>
          <p:nvPr/>
        </p:nvSpPr>
        <p:spPr>
          <a:xfrm>
            <a:off x="683568" y="1572627"/>
            <a:ext cx="334010" cy="35115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 smtClean="0">
                <a:effectLst/>
                <a:latin typeface="Times New Roman"/>
                <a:ea typeface="Times New Roman"/>
                <a:cs typeface="Times New Roman"/>
              </a:rPr>
              <a:t>D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2992557" y="1924784"/>
            <a:ext cx="0" cy="20646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 pole 100"/>
          <p:cNvSpPr txBox="1"/>
          <p:nvPr/>
        </p:nvSpPr>
        <p:spPr>
          <a:xfrm>
            <a:off x="3077935" y="2708920"/>
            <a:ext cx="990009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a = 6 cm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3" name="Textové pole 100"/>
          <p:cNvSpPr txBox="1"/>
          <p:nvPr/>
        </p:nvSpPr>
        <p:spPr>
          <a:xfrm>
            <a:off x="1492156" y="4085944"/>
            <a:ext cx="343540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a 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29" name="Zástupný symbol pro obsah 4"/>
          <p:cNvSpPr txBox="1">
            <a:spLocks/>
          </p:cNvSpPr>
          <p:nvPr/>
        </p:nvSpPr>
        <p:spPr>
          <a:xfrm>
            <a:off x="420975" y="5445224"/>
            <a:ext cx="8111465" cy="9361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Čtverec má všechny strany stejně dlouhé a jsou na sebe kolmé.</a:t>
            </a:r>
            <a:endParaRPr lang="cs-CZ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13" name="Přímá spojnice 12"/>
          <p:cNvCxnSpPr>
            <a:endCxn id="56" idx="4"/>
          </p:cNvCxnSpPr>
          <p:nvPr/>
        </p:nvCxnSpPr>
        <p:spPr>
          <a:xfrm>
            <a:off x="909757" y="1924784"/>
            <a:ext cx="20908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endCxn id="56" idx="0"/>
          </p:cNvCxnSpPr>
          <p:nvPr/>
        </p:nvCxnSpPr>
        <p:spPr>
          <a:xfrm flipH="1">
            <a:off x="899593" y="1924784"/>
            <a:ext cx="10164" cy="20916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6516216" y="1907540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𝑒</m:t>
                          </m:r>
                        </m:e>
                        <m:sub/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907540"/>
                <a:ext cx="180020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6516216" y="2387129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387129"/>
                <a:ext cx="1800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6588224" y="2924309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 smtClean="0">
                          <a:latin typeface="Cambria Math"/>
                          <a:ea typeface="Cambria Math"/>
                        </a:rPr>
                        <m:t>=3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6+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924309"/>
                <a:ext cx="1656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6588223" y="3363692"/>
                <a:ext cx="1224137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72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3" y="3363692"/>
                <a:ext cx="1224137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6588224" y="3893478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i="1" u="sng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8,5 </m:t>
                      </m:r>
                      <m:r>
                        <a:rPr lang="cs-CZ" b="0" i="1" u="sng" smtClean="0">
                          <a:latin typeface="Cambria Math"/>
                          <a:ea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3893478"/>
                <a:ext cx="151216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3995936" y="2483604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latin typeface="Cambria Math"/>
                        </a:rPr>
                        <m:t>=4∙</m:t>
                      </m:r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483604"/>
                <a:ext cx="144016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3779912" y="3050376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24=4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050376"/>
                <a:ext cx="172819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4067944" y="356372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/>
                        </a:rPr>
                        <m:t>𝑎</m:t>
                      </m:r>
                      <m:r>
                        <a:rPr lang="cs-CZ" b="0" i="1" u="sng" smtClean="0">
                          <a:latin typeface="Cambria Math"/>
                        </a:rPr>
                        <m:t>=6 </m:t>
                      </m:r>
                      <m:r>
                        <a:rPr lang="cs-CZ" b="0" i="1" u="sng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u="sng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563724"/>
                <a:ext cx="129614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4067944" y="1898248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=24 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898248"/>
                <a:ext cx="144016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ové pole 100"/>
          <p:cNvSpPr txBox="1"/>
          <p:nvPr/>
        </p:nvSpPr>
        <p:spPr>
          <a:xfrm>
            <a:off x="1643074" y="2756461"/>
            <a:ext cx="336638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e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3" name="Textové pole 100"/>
          <p:cNvSpPr txBox="1"/>
          <p:nvPr/>
        </p:nvSpPr>
        <p:spPr>
          <a:xfrm>
            <a:off x="1640219" y="4095795"/>
            <a:ext cx="771541" cy="36893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600" dirty="0" smtClean="0">
                <a:latin typeface="Times New Roman"/>
                <a:ea typeface="Times New Roman"/>
                <a:cs typeface="Times New Roman"/>
              </a:rPr>
              <a:t>= </a:t>
            </a:r>
            <a:r>
              <a:rPr lang="cs-CZ" sz="1600" dirty="0" smtClean="0">
                <a:effectLst/>
                <a:latin typeface="Times New Roman"/>
                <a:ea typeface="Times New Roman"/>
                <a:cs typeface="Times New Roman"/>
              </a:rPr>
              <a:t>6 cm </a:t>
            </a:r>
            <a:endParaRPr lang="cs-CZ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cxnSp>
        <p:nvCxnSpPr>
          <p:cNvPr id="4" name="Přímá spojnice 3"/>
          <p:cNvCxnSpPr>
            <a:stCxn id="56" idx="0"/>
          </p:cNvCxnSpPr>
          <p:nvPr/>
        </p:nvCxnSpPr>
        <p:spPr>
          <a:xfrm flipV="1">
            <a:off x="899593" y="1924784"/>
            <a:ext cx="2111220" cy="20916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78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6" grpId="0" animBg="1"/>
      <p:bldP spid="46" grpId="0" animBg="1"/>
      <p:bldP spid="47" grpId="0" animBg="1"/>
      <p:bldP spid="57" grpId="0" animBg="1"/>
      <p:bldP spid="58" grpId="0" animBg="1"/>
      <p:bldP spid="63" grpId="0" animBg="1"/>
      <p:bldP spid="64" grpId="0" animBg="1"/>
      <p:bldP spid="26" grpId="0"/>
      <p:bldP spid="23" grpId="0"/>
      <p:bldP spid="29" grpId="0"/>
      <p:bldP spid="41" grpId="0"/>
      <p:bldP spid="49" grpId="0"/>
      <p:bldP spid="50" grpId="0"/>
      <p:bldP spid="51" grpId="0"/>
      <p:bldP spid="52" grpId="0"/>
      <p:bldP spid="53" grpId="0"/>
      <p:bldP spid="54" grpId="0"/>
      <p:bldP spid="59" grpId="0"/>
      <p:bldP spid="65" grpId="0"/>
      <p:bldP spid="3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1231</Words>
  <Application>Microsoft Office PowerPoint</Application>
  <PresentationFormat>Předvádění na obrazovce (4:3)</PresentationFormat>
  <Paragraphs>237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Prezentace aplikace PowerPoint</vt:lpstr>
      <vt:lpstr>Prezentace aplikace PowerPoint</vt:lpstr>
      <vt:lpstr>1. Vypočítej výšku rovnostranného trojúhelníku ABC se stranou délky a = 8 dm. </vt:lpstr>
      <vt:lpstr>2. Vypočítej obvod rovnoramenného trojúhelníku ABC se základnou c = 16 cm a výškou vc =15 cm. </vt:lpstr>
      <vt:lpstr>3. Vypočítej obsah rovnoramenného trojúhelníku KLM se základnou m = 10 cm a ramenem délky 13 cm. </vt:lpstr>
      <vt:lpstr>4. Kosočtverec má úhlopříčku délky 21 cm a stranu délky 12 cm. Urči délku jeho druhé úhlopříčky. </vt:lpstr>
      <vt:lpstr>5. Kosočtverec má úhlopříčky délky 4,2 cm a 6,4 cm. Urči obvod obrazce. </vt:lpstr>
      <vt:lpstr>6. Čtverec má úhlopříčku dlouhou 18,2 cm. Vypočítejte obvod čtverce .</vt:lpstr>
      <vt:lpstr>7. Čtverec má obvod 24 cm. Vypočítejte délku úhlopříčky.</vt:lpstr>
      <vt:lpstr>8. Obdélník má obvod 20 cm délku jedné strany 38 mm. Vypočítejte délku úhlopříček.</vt:lpstr>
      <vt:lpstr>9. Vypočítej obvod lichoběžníku KLMN se základnou  m = 2,5  m a rameny délky l = 2,72 m a n =2,37 m a výškou v = 22,4 dm.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Pythagorova věta</dc:title>
  <dc:creator>Ehlerová</dc:creator>
  <cp:lastModifiedBy>Ehlerova</cp:lastModifiedBy>
  <cp:revision>125</cp:revision>
  <dcterms:created xsi:type="dcterms:W3CDTF">2013-11-04T19:37:30Z</dcterms:created>
  <dcterms:modified xsi:type="dcterms:W3CDTF">2014-03-31T08:08:55Z</dcterms:modified>
</cp:coreProperties>
</file>