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9" r:id="rId2"/>
    <p:sldId id="270" r:id="rId3"/>
    <p:sldId id="256" r:id="rId4"/>
    <p:sldId id="258" r:id="rId5"/>
    <p:sldId id="267" r:id="rId6"/>
    <p:sldId id="257" r:id="rId7"/>
    <p:sldId id="261" r:id="rId8"/>
    <p:sldId id="259" r:id="rId9"/>
    <p:sldId id="262" r:id="rId10"/>
    <p:sldId id="263" r:id="rId11"/>
    <p:sldId id="264" r:id="rId12"/>
    <p:sldId id="265" r:id="rId13"/>
    <p:sldId id="266" r:id="rId14"/>
    <p:sldId id="268" r:id="rId15"/>
    <p:sldId id="26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BF27"/>
    <a:srgbClr val="4AD02A"/>
    <a:srgbClr val="FCE0C8"/>
    <a:srgbClr val="FFE07D"/>
    <a:srgbClr val="006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1" y="-57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BE8D4-1456-48A4-91DE-6FFFD02AAE4F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AD5CC-F309-4FBA-8C44-C1F23A0AA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823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6DBE55-4C52-4ACE-90E0-32C67402AB9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809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E0C8"/>
            </a:gs>
            <a:gs pos="50000">
              <a:srgbClr val="FFE07D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0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Je trojúhelník pravoúhlý?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418" y="1052736"/>
            <a:ext cx="8229600" cy="1080120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cs-CZ" altLang="cs-CZ" dirty="0" smtClean="0"/>
              <a:t>Urči, </a:t>
            </a:r>
            <a:r>
              <a:rPr lang="cs-CZ" altLang="cs-CZ" dirty="0"/>
              <a:t>zda je </a:t>
            </a:r>
            <a:r>
              <a:rPr lang="cs-CZ" altLang="cs-CZ" dirty="0" smtClean="0"/>
              <a:t>trojúhelník s délkami stran  </a:t>
            </a:r>
            <a:r>
              <a:rPr lang="cs-CZ" altLang="cs-CZ" dirty="0"/>
              <a:t>délek 26 cm, 10 cm a 24 </a:t>
            </a:r>
            <a:r>
              <a:rPr lang="cs-CZ" altLang="cs-CZ" dirty="0" smtClean="0"/>
              <a:t>cm pravoúhlý.</a:t>
            </a:r>
          </a:p>
          <a:p>
            <a:pPr marL="514350" indent="-514350">
              <a:buFont typeface="+mj-lt"/>
              <a:buAutoNum type="arabicPeriod"/>
            </a:pPr>
            <a:endParaRPr lang="cs-CZ" altLang="cs-CZ" b="1" dirty="0" smtClean="0"/>
          </a:p>
          <a:p>
            <a:pPr marL="514350" indent="-514350">
              <a:buFont typeface="+mj-lt"/>
              <a:buAutoNum type="arabicPeriod"/>
            </a:pPr>
            <a:endParaRPr lang="cs-CZ" alt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379165" y="4906615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>
                <a:solidFill>
                  <a:prstClr val="black"/>
                </a:solidFill>
              </a:rPr>
              <a:t>Pokud  </a:t>
            </a:r>
            <a:r>
              <a:rPr lang="cs-CZ" altLang="cs-CZ" sz="3200" b="1" u="sng" dirty="0">
                <a:solidFill>
                  <a:prstClr val="black"/>
                </a:solidFill>
              </a:rPr>
              <a:t>rovnost platí</a:t>
            </a:r>
            <a:r>
              <a:rPr lang="cs-CZ" altLang="cs-CZ" sz="3200" b="1" dirty="0">
                <a:solidFill>
                  <a:prstClr val="black"/>
                </a:solidFill>
              </a:rPr>
              <a:t>, tak se jedná o pravoúhlý trojúhelník</a:t>
            </a:r>
            <a:endParaRPr lang="cs-CZ" sz="3200" b="1" dirty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02035" y="3293694"/>
            <a:ext cx="798638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3200" b="1" dirty="0">
                <a:solidFill>
                  <a:prstClr val="black"/>
                </a:solidFill>
              </a:rPr>
              <a:t>dosadit do vzorce délky stran a vypočítat           </a:t>
            </a:r>
            <a:r>
              <a:rPr lang="cs-CZ" altLang="cs-CZ" sz="3600" b="1" dirty="0">
                <a:solidFill>
                  <a:srgbClr val="FF0000"/>
                </a:solidFill>
              </a:rPr>
              <a:t>c</a:t>
            </a:r>
            <a:r>
              <a:rPr lang="cs-CZ" altLang="cs-CZ" sz="3600" b="1" baseline="30000" dirty="0">
                <a:solidFill>
                  <a:srgbClr val="FF0000"/>
                </a:solidFill>
              </a:rPr>
              <a:t>2</a:t>
            </a:r>
            <a:r>
              <a:rPr lang="cs-CZ" altLang="cs-CZ" sz="3600" dirty="0">
                <a:solidFill>
                  <a:srgbClr val="FF0000"/>
                </a:solidFill>
              </a:rPr>
              <a:t> = a</a:t>
            </a:r>
            <a:r>
              <a:rPr lang="cs-CZ" altLang="cs-CZ" sz="3600" baseline="30000" dirty="0">
                <a:solidFill>
                  <a:srgbClr val="FF0000"/>
                </a:solidFill>
              </a:rPr>
              <a:t>2</a:t>
            </a:r>
            <a:r>
              <a:rPr lang="cs-CZ" altLang="cs-CZ" sz="3600" dirty="0">
                <a:solidFill>
                  <a:srgbClr val="FF0000"/>
                </a:solidFill>
              </a:rPr>
              <a:t> + b</a:t>
            </a:r>
            <a:r>
              <a:rPr lang="cs-CZ" altLang="cs-CZ" sz="3600" baseline="30000" dirty="0">
                <a:solidFill>
                  <a:srgbClr val="FF0000"/>
                </a:solidFill>
              </a:rPr>
              <a:t>2</a:t>
            </a:r>
            <a:endParaRPr lang="cs-CZ" sz="3600" dirty="0"/>
          </a:p>
        </p:txBody>
      </p:sp>
      <p:sp>
        <p:nvSpPr>
          <p:cNvPr id="6" name="Obdélník 5"/>
          <p:cNvSpPr/>
          <p:nvPr/>
        </p:nvSpPr>
        <p:spPr>
          <a:xfrm>
            <a:off x="395536" y="2708920"/>
            <a:ext cx="61206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3200" b="1" dirty="0">
                <a:solidFill>
                  <a:prstClr val="black"/>
                </a:solidFill>
              </a:rPr>
              <a:t>vybrat nejdelší stranu – přeponu 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3528" y="2124145"/>
            <a:ext cx="1471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Postup:</a:t>
            </a:r>
          </a:p>
        </p:txBody>
      </p:sp>
      <p:sp>
        <p:nvSpPr>
          <p:cNvPr id="8" name="Obdélník 7"/>
          <p:cNvSpPr/>
          <p:nvPr/>
        </p:nvSpPr>
        <p:spPr>
          <a:xfrm>
            <a:off x="6732240" y="2708919"/>
            <a:ext cx="12923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altLang="cs-CZ" sz="3200" b="1" dirty="0" smtClean="0">
                <a:solidFill>
                  <a:prstClr val="black"/>
                </a:solidFill>
              </a:rPr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26 cm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27584" y="4350237"/>
            <a:ext cx="3240360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3600" b="1" i="1" dirty="0" smtClean="0">
                <a:solidFill>
                  <a:srgbClr val="990000"/>
                </a:solidFill>
                <a:latin typeface="Arial" charset="0"/>
              </a:rPr>
              <a:t>26</a:t>
            </a:r>
            <a:r>
              <a:rPr lang="cs-CZ" altLang="cs-CZ" sz="3600" b="1" i="1" baseline="30000" dirty="0" smtClean="0">
                <a:solidFill>
                  <a:srgbClr val="990000"/>
                </a:solidFill>
                <a:latin typeface="Arial" charset="0"/>
              </a:rPr>
              <a:t>2</a:t>
            </a:r>
            <a:r>
              <a:rPr lang="cs-CZ" altLang="cs-CZ" sz="3600" b="1" i="1" dirty="0" smtClean="0">
                <a:solidFill>
                  <a:srgbClr val="990000"/>
                </a:solidFill>
                <a:latin typeface="Arial" charset="0"/>
              </a:rPr>
              <a:t>= 10</a:t>
            </a:r>
            <a:r>
              <a:rPr lang="cs-CZ" altLang="cs-CZ" sz="3600" b="1" i="1" baseline="30000" dirty="0" smtClean="0">
                <a:solidFill>
                  <a:srgbClr val="990000"/>
                </a:solidFill>
                <a:latin typeface="Arial" charset="0"/>
              </a:rPr>
              <a:t>2 </a:t>
            </a:r>
            <a:r>
              <a:rPr lang="cs-CZ" altLang="cs-CZ" sz="3600" b="1" i="1" dirty="0">
                <a:solidFill>
                  <a:srgbClr val="990000"/>
                </a:solidFill>
                <a:latin typeface="Arial" charset="0"/>
              </a:rPr>
              <a:t>+ </a:t>
            </a:r>
            <a:r>
              <a:rPr lang="cs-CZ" altLang="cs-CZ" sz="3600" b="1" i="1" dirty="0" smtClean="0">
                <a:solidFill>
                  <a:srgbClr val="990000"/>
                </a:solidFill>
                <a:latin typeface="Arial" charset="0"/>
              </a:rPr>
              <a:t>24</a:t>
            </a:r>
            <a:r>
              <a:rPr lang="cs-CZ" altLang="cs-CZ" sz="3600" b="1" i="1" baseline="30000" dirty="0" smtClean="0">
                <a:solidFill>
                  <a:srgbClr val="990000"/>
                </a:solidFill>
                <a:latin typeface="Arial" charset="0"/>
              </a:rPr>
              <a:t>2</a:t>
            </a:r>
            <a:endParaRPr lang="cs-CZ" altLang="cs-CZ" sz="3600" b="1" i="1" baseline="30000" dirty="0">
              <a:solidFill>
                <a:srgbClr val="99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74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Je trojúhelník pravoúhlý?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5540" y="1124744"/>
            <a:ext cx="7600950" cy="1080120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cs-CZ" altLang="cs-CZ" dirty="0" smtClean="0"/>
              <a:t>Urči, </a:t>
            </a:r>
            <a:r>
              <a:rPr lang="cs-CZ" altLang="cs-CZ" dirty="0"/>
              <a:t>zda je </a:t>
            </a:r>
            <a:r>
              <a:rPr lang="cs-CZ" altLang="cs-CZ" dirty="0" smtClean="0"/>
              <a:t>trojúhelník s délkami stran  </a:t>
            </a:r>
            <a:r>
              <a:rPr lang="cs-CZ" altLang="cs-CZ" dirty="0"/>
              <a:t>délek 26 cm, 10 cm a 24 </a:t>
            </a:r>
            <a:r>
              <a:rPr lang="cs-CZ" altLang="cs-CZ" dirty="0" smtClean="0"/>
              <a:t>cm pravoúhlý.</a:t>
            </a:r>
          </a:p>
          <a:p>
            <a:pPr marL="514350" indent="-514350">
              <a:buFont typeface="+mj-lt"/>
              <a:buAutoNum type="arabicPeriod"/>
            </a:pPr>
            <a:endParaRPr lang="cs-CZ" altLang="cs-CZ" b="1" dirty="0" smtClean="0"/>
          </a:p>
          <a:p>
            <a:pPr marL="514350" indent="-514350">
              <a:buFont typeface="+mj-lt"/>
              <a:buAutoNum type="arabicPeriod"/>
            </a:pPr>
            <a:endParaRPr lang="cs-CZ" alt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07755" y="2647363"/>
            <a:ext cx="34441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600" b="1" i="1" dirty="0">
                <a:solidFill>
                  <a:srgbClr val="990000"/>
                </a:solidFill>
                <a:latin typeface="Arial" charset="0"/>
              </a:rPr>
              <a:t>c</a:t>
            </a:r>
            <a:r>
              <a:rPr lang="cs-CZ" altLang="cs-CZ" sz="3600" b="1" i="1" baseline="30000" dirty="0">
                <a:solidFill>
                  <a:srgbClr val="990000"/>
                </a:solidFill>
                <a:latin typeface="Arial" charset="0"/>
              </a:rPr>
              <a:t>2</a:t>
            </a:r>
            <a:r>
              <a:rPr lang="cs-CZ" altLang="cs-CZ" sz="3600" b="1" i="1" dirty="0">
                <a:solidFill>
                  <a:srgbClr val="990000"/>
                </a:solidFill>
                <a:latin typeface="Arial" charset="0"/>
              </a:rPr>
              <a:t> = a</a:t>
            </a:r>
            <a:r>
              <a:rPr lang="cs-CZ" altLang="cs-CZ" sz="3600" b="1" i="1" baseline="30000" dirty="0">
                <a:solidFill>
                  <a:srgbClr val="990000"/>
                </a:solidFill>
                <a:latin typeface="Arial" charset="0"/>
              </a:rPr>
              <a:t>2</a:t>
            </a:r>
            <a:r>
              <a:rPr lang="cs-CZ" altLang="cs-CZ" sz="3600" b="1" i="1" dirty="0">
                <a:solidFill>
                  <a:srgbClr val="990000"/>
                </a:solidFill>
                <a:latin typeface="Arial" charset="0"/>
              </a:rPr>
              <a:t> + b</a:t>
            </a:r>
            <a:r>
              <a:rPr lang="cs-CZ" altLang="cs-CZ" sz="3600" b="1" i="1" baseline="30000" dirty="0">
                <a:solidFill>
                  <a:srgbClr val="990000"/>
                </a:solidFill>
                <a:latin typeface="Arial" charset="0"/>
              </a:rPr>
              <a:t>2</a:t>
            </a:r>
            <a:endParaRPr lang="cs-CZ" sz="3600" b="1" i="1" baseline="30000" dirty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35826" y="2124145"/>
            <a:ext cx="1471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Postup: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07755" y="3342125"/>
            <a:ext cx="3240360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3600" b="1" i="1" dirty="0" smtClean="0">
                <a:solidFill>
                  <a:srgbClr val="990000"/>
                </a:solidFill>
                <a:latin typeface="Arial" charset="0"/>
              </a:rPr>
              <a:t>26</a:t>
            </a:r>
            <a:r>
              <a:rPr lang="cs-CZ" altLang="cs-CZ" sz="3600" b="1" i="1" baseline="30000" dirty="0" smtClean="0">
                <a:solidFill>
                  <a:srgbClr val="990000"/>
                </a:solidFill>
                <a:latin typeface="Arial" charset="0"/>
              </a:rPr>
              <a:t>2</a:t>
            </a:r>
            <a:r>
              <a:rPr lang="cs-CZ" altLang="cs-CZ" sz="3600" b="1" i="1" dirty="0" smtClean="0">
                <a:solidFill>
                  <a:srgbClr val="990000"/>
                </a:solidFill>
                <a:latin typeface="Arial" charset="0"/>
              </a:rPr>
              <a:t>= 10</a:t>
            </a:r>
            <a:r>
              <a:rPr lang="cs-CZ" altLang="cs-CZ" sz="3600" b="1" i="1" baseline="30000" dirty="0" smtClean="0">
                <a:solidFill>
                  <a:srgbClr val="990000"/>
                </a:solidFill>
                <a:latin typeface="Arial" charset="0"/>
              </a:rPr>
              <a:t>2 </a:t>
            </a:r>
            <a:r>
              <a:rPr lang="cs-CZ" altLang="cs-CZ" sz="3600" b="1" i="1" dirty="0">
                <a:solidFill>
                  <a:srgbClr val="990000"/>
                </a:solidFill>
                <a:latin typeface="Arial" charset="0"/>
              </a:rPr>
              <a:t>+ </a:t>
            </a:r>
            <a:r>
              <a:rPr lang="cs-CZ" altLang="cs-CZ" sz="3600" b="1" i="1" dirty="0" smtClean="0">
                <a:solidFill>
                  <a:srgbClr val="990000"/>
                </a:solidFill>
                <a:latin typeface="Arial" charset="0"/>
              </a:rPr>
              <a:t>24</a:t>
            </a:r>
            <a:r>
              <a:rPr lang="cs-CZ" altLang="cs-CZ" sz="3600" b="1" i="1" baseline="30000" dirty="0" smtClean="0">
                <a:solidFill>
                  <a:srgbClr val="990000"/>
                </a:solidFill>
                <a:latin typeface="Arial" charset="0"/>
              </a:rPr>
              <a:t>2</a:t>
            </a:r>
            <a:endParaRPr lang="cs-CZ" altLang="cs-CZ" sz="3600" b="1" i="1" baseline="30000" dirty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07754" y="4077072"/>
            <a:ext cx="4308261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3600" b="1" i="1" dirty="0" smtClean="0">
                <a:solidFill>
                  <a:srgbClr val="990000"/>
                </a:solidFill>
                <a:latin typeface="Arial" charset="0"/>
              </a:rPr>
              <a:t>676 = 100+ 576</a:t>
            </a:r>
            <a:endParaRPr lang="cs-CZ" altLang="cs-CZ" sz="3600" b="1" i="1" baseline="30000" dirty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08651" y="4797152"/>
            <a:ext cx="4308261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3600" b="1" i="1" dirty="0" smtClean="0">
                <a:solidFill>
                  <a:srgbClr val="990000"/>
                </a:solidFill>
                <a:latin typeface="Arial" charset="0"/>
              </a:rPr>
              <a:t>676 = 676</a:t>
            </a:r>
            <a:endParaRPr lang="cs-CZ" altLang="cs-CZ" sz="3600" b="1" i="1" baseline="30000" dirty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07754" y="5432627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cs-CZ" altLang="cs-CZ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Rovnost </a:t>
            </a:r>
            <a:r>
              <a:rPr lang="cs-CZ" altLang="cs-CZ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platí</a:t>
            </a:r>
            <a:r>
              <a:rPr lang="cs-CZ" altLang="cs-CZ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3600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trojúhelník </a:t>
            </a:r>
            <a:r>
              <a:rPr lang="cs-CZ" altLang="cs-CZ" sz="3600" u="sng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pravoúhlý</a:t>
            </a:r>
            <a:r>
              <a:rPr lang="cs-CZ" altLang="cs-CZ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784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2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Je trojúhelník pravoúhlý?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1700" y="1056631"/>
            <a:ext cx="7672958" cy="1080120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cs-CZ" altLang="cs-CZ" dirty="0" smtClean="0"/>
              <a:t>Urči, </a:t>
            </a:r>
            <a:r>
              <a:rPr lang="cs-CZ" altLang="cs-CZ" dirty="0"/>
              <a:t>zda je </a:t>
            </a:r>
            <a:r>
              <a:rPr lang="cs-CZ" altLang="cs-CZ" dirty="0" smtClean="0"/>
              <a:t>trojúhelník s délkami stran  </a:t>
            </a:r>
            <a:r>
              <a:rPr lang="cs-CZ" altLang="cs-CZ" dirty="0"/>
              <a:t>délek </a:t>
            </a:r>
            <a:r>
              <a:rPr lang="cs-CZ" altLang="cs-CZ" dirty="0" smtClean="0"/>
              <a:t>9 m</a:t>
            </a:r>
            <a:r>
              <a:rPr lang="cs-CZ" altLang="cs-CZ" dirty="0"/>
              <a:t>, </a:t>
            </a:r>
            <a:r>
              <a:rPr lang="cs-CZ" altLang="cs-CZ" dirty="0" smtClean="0"/>
              <a:t>11 m </a:t>
            </a:r>
            <a:r>
              <a:rPr lang="cs-CZ" altLang="cs-CZ" dirty="0"/>
              <a:t>a </a:t>
            </a:r>
            <a:r>
              <a:rPr lang="cs-CZ" altLang="cs-CZ" dirty="0" smtClean="0"/>
              <a:t>7 m pravoúhlý.</a:t>
            </a:r>
          </a:p>
          <a:p>
            <a:pPr marL="514350" indent="-514350">
              <a:buFont typeface="+mj-lt"/>
              <a:buAutoNum type="arabicPeriod"/>
            </a:pPr>
            <a:endParaRPr lang="cs-CZ" altLang="cs-CZ" b="1" dirty="0" smtClean="0"/>
          </a:p>
          <a:p>
            <a:pPr marL="514350" indent="-514350">
              <a:buFont typeface="+mj-lt"/>
              <a:buAutoNum type="arabicPeriod"/>
            </a:pPr>
            <a:endParaRPr lang="cs-CZ" alt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35826" y="2647363"/>
            <a:ext cx="34441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600" b="1" i="1" dirty="0">
                <a:solidFill>
                  <a:srgbClr val="990000"/>
                </a:solidFill>
                <a:latin typeface="Arial" charset="0"/>
              </a:rPr>
              <a:t>c</a:t>
            </a:r>
            <a:r>
              <a:rPr lang="cs-CZ" altLang="cs-CZ" sz="3600" b="1" i="1" baseline="30000" dirty="0">
                <a:solidFill>
                  <a:srgbClr val="990000"/>
                </a:solidFill>
                <a:latin typeface="Arial" charset="0"/>
              </a:rPr>
              <a:t>2</a:t>
            </a:r>
            <a:r>
              <a:rPr lang="cs-CZ" altLang="cs-CZ" sz="3600" b="1" i="1" dirty="0">
                <a:solidFill>
                  <a:srgbClr val="990000"/>
                </a:solidFill>
                <a:latin typeface="Arial" charset="0"/>
              </a:rPr>
              <a:t> = a</a:t>
            </a:r>
            <a:r>
              <a:rPr lang="cs-CZ" altLang="cs-CZ" sz="3600" b="1" i="1" baseline="30000" dirty="0">
                <a:solidFill>
                  <a:srgbClr val="990000"/>
                </a:solidFill>
                <a:latin typeface="Arial" charset="0"/>
              </a:rPr>
              <a:t>2</a:t>
            </a:r>
            <a:r>
              <a:rPr lang="cs-CZ" altLang="cs-CZ" sz="3600" b="1" i="1" dirty="0">
                <a:solidFill>
                  <a:srgbClr val="990000"/>
                </a:solidFill>
                <a:latin typeface="Arial" charset="0"/>
              </a:rPr>
              <a:t> + b</a:t>
            </a:r>
            <a:r>
              <a:rPr lang="cs-CZ" altLang="cs-CZ" sz="3600" b="1" i="1" baseline="30000" dirty="0">
                <a:solidFill>
                  <a:srgbClr val="990000"/>
                </a:solidFill>
                <a:latin typeface="Arial" charset="0"/>
              </a:rPr>
              <a:t>2</a:t>
            </a:r>
            <a:endParaRPr lang="cs-CZ" sz="3600" b="1" i="1" baseline="30000" dirty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35826" y="2124145"/>
            <a:ext cx="1471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Postup: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07755" y="3342125"/>
            <a:ext cx="3240360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3600" b="1" i="1" dirty="0" smtClean="0">
                <a:solidFill>
                  <a:srgbClr val="990000"/>
                </a:solidFill>
                <a:latin typeface="Arial" charset="0"/>
              </a:rPr>
              <a:t>11</a:t>
            </a:r>
            <a:r>
              <a:rPr lang="cs-CZ" altLang="cs-CZ" sz="3600" b="1" i="1" baseline="30000" dirty="0" smtClean="0">
                <a:solidFill>
                  <a:srgbClr val="990000"/>
                </a:solidFill>
                <a:latin typeface="Arial" charset="0"/>
              </a:rPr>
              <a:t>2</a:t>
            </a:r>
            <a:r>
              <a:rPr lang="cs-CZ" altLang="cs-CZ" sz="3600" b="1" i="1" dirty="0" smtClean="0">
                <a:solidFill>
                  <a:srgbClr val="990000"/>
                </a:solidFill>
                <a:latin typeface="Arial" charset="0"/>
              </a:rPr>
              <a:t>= 9</a:t>
            </a:r>
            <a:r>
              <a:rPr lang="cs-CZ" altLang="cs-CZ" sz="3600" b="1" i="1" baseline="30000" dirty="0" smtClean="0">
                <a:solidFill>
                  <a:srgbClr val="990000"/>
                </a:solidFill>
                <a:latin typeface="Arial" charset="0"/>
              </a:rPr>
              <a:t>2 </a:t>
            </a:r>
            <a:r>
              <a:rPr lang="cs-CZ" altLang="cs-CZ" sz="3600" b="1" i="1" dirty="0">
                <a:solidFill>
                  <a:srgbClr val="990000"/>
                </a:solidFill>
                <a:latin typeface="Arial" charset="0"/>
              </a:rPr>
              <a:t>+ </a:t>
            </a:r>
            <a:r>
              <a:rPr lang="cs-CZ" altLang="cs-CZ" sz="3600" b="1" i="1" dirty="0" smtClean="0">
                <a:solidFill>
                  <a:srgbClr val="990000"/>
                </a:solidFill>
                <a:latin typeface="Arial" charset="0"/>
              </a:rPr>
              <a:t>7</a:t>
            </a:r>
            <a:r>
              <a:rPr lang="cs-CZ" altLang="cs-CZ" sz="3600" b="1" i="1" baseline="30000" dirty="0" smtClean="0">
                <a:solidFill>
                  <a:srgbClr val="990000"/>
                </a:solidFill>
                <a:latin typeface="Arial" charset="0"/>
              </a:rPr>
              <a:t>2</a:t>
            </a:r>
            <a:endParaRPr lang="cs-CZ" altLang="cs-CZ" sz="3600" b="1" i="1" baseline="30000" dirty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07754" y="4077072"/>
            <a:ext cx="4308261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3600" b="1" i="1" dirty="0" smtClean="0">
                <a:solidFill>
                  <a:srgbClr val="990000"/>
                </a:solidFill>
                <a:latin typeface="Arial" charset="0"/>
              </a:rPr>
              <a:t>121 = 81+ 49</a:t>
            </a:r>
            <a:endParaRPr lang="cs-CZ" altLang="cs-CZ" sz="3600" b="1" i="1" baseline="30000" dirty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08651" y="4797152"/>
            <a:ext cx="4308261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3600" b="1" i="1" dirty="0" smtClean="0">
                <a:solidFill>
                  <a:srgbClr val="990000"/>
                </a:solidFill>
                <a:latin typeface="Arial" charset="0"/>
              </a:rPr>
              <a:t>121   130</a:t>
            </a:r>
            <a:endParaRPr lang="cs-CZ" altLang="cs-CZ" sz="3600" b="1" i="1" baseline="30000" dirty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07754" y="5432627"/>
            <a:ext cx="84847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cs-CZ" altLang="cs-CZ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Rovnost </a:t>
            </a:r>
            <a:r>
              <a:rPr lang="cs-CZ" altLang="cs-CZ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neplatí</a:t>
            </a:r>
            <a:r>
              <a:rPr lang="cs-CZ" altLang="cs-CZ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3600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trojúhelník </a:t>
            </a:r>
            <a:r>
              <a:rPr lang="cs-CZ" altLang="cs-CZ" sz="3600" u="sng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není pravoúhlý</a:t>
            </a:r>
            <a:r>
              <a:rPr lang="cs-CZ" altLang="cs-CZ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Není rovno 3"/>
          <p:cNvSpPr/>
          <p:nvPr/>
        </p:nvSpPr>
        <p:spPr>
          <a:xfrm>
            <a:off x="1331640" y="4949530"/>
            <a:ext cx="360040" cy="286174"/>
          </a:xfrm>
          <a:prstGeom prst="mathNotEqual">
            <a:avLst>
              <a:gd name="adj1" fmla="val 11982"/>
              <a:gd name="adj2" fmla="val 6600000"/>
              <a:gd name="adj3" fmla="val 1176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68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2" grpId="0"/>
      <p:bldP spid="9" grpId="0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</a:rPr>
              <a:t>Výpočet přepony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71809" y="1196752"/>
            <a:ext cx="88366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cs-CZ" altLang="cs-CZ" sz="3200" dirty="0"/>
              <a:t>Vypočítej délku přepony pravoúhlého trojúhelníku ABC, s pravým úhlem při vrcholu C. Délka odvěsen </a:t>
            </a:r>
            <a:r>
              <a:rPr lang="cs-CZ" altLang="cs-CZ" sz="3200" dirty="0" smtClean="0"/>
              <a:t>  a = 5 </a:t>
            </a:r>
            <a:r>
              <a:rPr lang="cs-CZ" altLang="cs-CZ" sz="3200" dirty="0"/>
              <a:t>cm, b = </a:t>
            </a:r>
            <a:r>
              <a:rPr lang="cs-CZ" altLang="cs-CZ" sz="3200" dirty="0" smtClean="0"/>
              <a:t>12 </a:t>
            </a:r>
            <a:r>
              <a:rPr lang="cs-CZ" altLang="cs-CZ" sz="3200" dirty="0"/>
              <a:t>cm.</a:t>
            </a:r>
          </a:p>
        </p:txBody>
      </p:sp>
      <p:sp>
        <p:nvSpPr>
          <p:cNvPr id="5" name="Pravoúhlý trojúhelník 4"/>
          <p:cNvSpPr/>
          <p:nvPr/>
        </p:nvSpPr>
        <p:spPr>
          <a:xfrm>
            <a:off x="902339" y="3284984"/>
            <a:ext cx="5256584" cy="2376264"/>
          </a:xfrm>
          <a:prstGeom prst="rtTriangle">
            <a:avLst/>
          </a:prstGeom>
          <a:solidFill>
            <a:srgbClr val="FFFF00">
              <a:alpha val="6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807518" y="572396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982476" y="573325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71417" y="292494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9" name="Oblouk 8"/>
          <p:cNvSpPr/>
          <p:nvPr/>
        </p:nvSpPr>
        <p:spPr>
          <a:xfrm>
            <a:off x="455393" y="5191482"/>
            <a:ext cx="914400" cy="9144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1031457" y="5456654"/>
            <a:ext cx="61174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3812343" y="4242283"/>
            <a:ext cx="1713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c = přepona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-36512" y="4365104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 = 5 cm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516199" y="573655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 = 12 cm</a:t>
            </a:r>
            <a:endParaRPr lang="cs-CZ" dirty="0"/>
          </a:p>
        </p:txBody>
      </p:sp>
      <p:cxnSp>
        <p:nvCxnSpPr>
          <p:cNvPr id="15" name="Přímá spojnice 14"/>
          <p:cNvCxnSpPr>
            <a:stCxn id="5" idx="0"/>
            <a:endCxn id="5" idx="2"/>
          </p:cNvCxnSpPr>
          <p:nvPr/>
        </p:nvCxnSpPr>
        <p:spPr>
          <a:xfrm>
            <a:off x="902339" y="3284984"/>
            <a:ext cx="0" cy="23762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stCxn id="5" idx="2"/>
          </p:cNvCxnSpPr>
          <p:nvPr/>
        </p:nvCxnSpPr>
        <p:spPr>
          <a:xfrm>
            <a:off x="902339" y="5661248"/>
            <a:ext cx="525658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2915816" y="3088710"/>
            <a:ext cx="22558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b="1" i="1" dirty="0">
                <a:solidFill>
                  <a:srgbClr val="FF0000"/>
                </a:solidFill>
                <a:latin typeface="Arial" charset="0"/>
              </a:rPr>
              <a:t>c</a:t>
            </a:r>
            <a:r>
              <a:rPr lang="cs-CZ" altLang="cs-CZ" sz="2800" b="1" i="1" baseline="30000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cs-CZ" altLang="cs-CZ" sz="2800" b="1" i="1" dirty="0">
                <a:solidFill>
                  <a:srgbClr val="FF0000"/>
                </a:solidFill>
                <a:latin typeface="Arial" charset="0"/>
              </a:rPr>
              <a:t> = a</a:t>
            </a:r>
            <a:r>
              <a:rPr lang="cs-CZ" altLang="cs-CZ" sz="2800" b="1" i="1" baseline="30000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cs-CZ" altLang="cs-CZ" sz="2800" b="1" i="1" dirty="0">
                <a:solidFill>
                  <a:srgbClr val="FF0000"/>
                </a:solidFill>
                <a:latin typeface="Arial" charset="0"/>
              </a:rPr>
              <a:t> + b</a:t>
            </a:r>
            <a:r>
              <a:rPr lang="cs-CZ" altLang="cs-CZ" sz="2800" b="1" i="1" baseline="30000" dirty="0">
                <a:solidFill>
                  <a:srgbClr val="FF0000"/>
                </a:solidFill>
                <a:latin typeface="Arial" charset="0"/>
              </a:rPr>
              <a:t>2</a:t>
            </a:r>
            <a:endParaRPr lang="cs-CZ" sz="2800" b="1" i="1" baseline="30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300192" y="2636912"/>
            <a:ext cx="22558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b="1" i="1" dirty="0">
                <a:latin typeface="Arial" charset="0"/>
              </a:rPr>
              <a:t>c</a:t>
            </a:r>
            <a:r>
              <a:rPr lang="cs-CZ" altLang="cs-CZ" sz="2800" b="1" i="1" baseline="30000" dirty="0">
                <a:latin typeface="Arial" charset="0"/>
              </a:rPr>
              <a:t>2</a:t>
            </a:r>
            <a:r>
              <a:rPr lang="cs-CZ" altLang="cs-CZ" sz="2800" b="1" i="1" dirty="0">
                <a:latin typeface="Arial" charset="0"/>
              </a:rPr>
              <a:t> = </a:t>
            </a:r>
            <a:r>
              <a:rPr lang="cs-CZ" altLang="cs-CZ" sz="2800" b="1" i="1" dirty="0" smtClean="0">
                <a:latin typeface="Arial" charset="0"/>
              </a:rPr>
              <a:t>5</a:t>
            </a:r>
            <a:r>
              <a:rPr lang="cs-CZ" altLang="cs-CZ" sz="2800" b="1" i="1" baseline="30000" dirty="0" smtClean="0">
                <a:latin typeface="Arial" charset="0"/>
              </a:rPr>
              <a:t>2</a:t>
            </a:r>
            <a:r>
              <a:rPr lang="cs-CZ" altLang="cs-CZ" sz="2800" b="1" i="1" dirty="0" smtClean="0">
                <a:latin typeface="Arial" charset="0"/>
              </a:rPr>
              <a:t> </a:t>
            </a:r>
            <a:r>
              <a:rPr lang="cs-CZ" altLang="cs-CZ" sz="2800" b="1" i="1" dirty="0">
                <a:latin typeface="Arial" charset="0"/>
              </a:rPr>
              <a:t>+ </a:t>
            </a:r>
            <a:r>
              <a:rPr lang="cs-CZ" altLang="cs-CZ" sz="2800" b="1" i="1" dirty="0" smtClean="0">
                <a:latin typeface="Arial" charset="0"/>
              </a:rPr>
              <a:t>12</a:t>
            </a:r>
            <a:r>
              <a:rPr lang="cs-CZ" altLang="cs-CZ" sz="2800" b="1" i="1" baseline="30000" dirty="0" smtClean="0">
                <a:latin typeface="Arial" charset="0"/>
              </a:rPr>
              <a:t>2</a:t>
            </a:r>
            <a:endParaRPr lang="cs-CZ" sz="2800" b="1" i="1" baseline="30000" dirty="0">
              <a:latin typeface="Arial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6346182" y="3160132"/>
            <a:ext cx="25347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b="1" i="1" dirty="0">
                <a:latin typeface="Arial" charset="0"/>
              </a:rPr>
              <a:t>c</a:t>
            </a:r>
            <a:r>
              <a:rPr lang="cs-CZ" altLang="cs-CZ" sz="2800" b="1" i="1" baseline="30000" dirty="0">
                <a:latin typeface="Arial" charset="0"/>
              </a:rPr>
              <a:t>2</a:t>
            </a:r>
            <a:r>
              <a:rPr lang="cs-CZ" altLang="cs-CZ" sz="2800" b="1" i="1" dirty="0">
                <a:latin typeface="Arial" charset="0"/>
              </a:rPr>
              <a:t> = </a:t>
            </a:r>
            <a:r>
              <a:rPr lang="cs-CZ" altLang="cs-CZ" sz="2800" b="1" i="1" dirty="0" smtClean="0">
                <a:latin typeface="Arial" charset="0"/>
              </a:rPr>
              <a:t>25 </a:t>
            </a:r>
            <a:r>
              <a:rPr lang="cs-CZ" altLang="cs-CZ" sz="2800" b="1" i="1" dirty="0">
                <a:latin typeface="Arial" charset="0"/>
              </a:rPr>
              <a:t>+ </a:t>
            </a:r>
            <a:r>
              <a:rPr lang="cs-CZ" altLang="cs-CZ" sz="2800" b="1" i="1" dirty="0" smtClean="0">
                <a:latin typeface="Arial" charset="0"/>
              </a:rPr>
              <a:t>144</a:t>
            </a:r>
            <a:endParaRPr lang="cs-CZ" sz="2800" b="1" i="1" baseline="30000" dirty="0">
              <a:latin typeface="Arial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6370218" y="3684012"/>
            <a:ext cx="25347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b="1" i="1" dirty="0">
                <a:latin typeface="Arial" charset="0"/>
              </a:rPr>
              <a:t>c</a:t>
            </a:r>
            <a:r>
              <a:rPr lang="cs-CZ" altLang="cs-CZ" sz="2800" b="1" i="1" baseline="30000" dirty="0">
                <a:latin typeface="Arial" charset="0"/>
              </a:rPr>
              <a:t>2</a:t>
            </a:r>
            <a:r>
              <a:rPr lang="cs-CZ" altLang="cs-CZ" sz="2800" b="1" i="1" dirty="0">
                <a:latin typeface="Arial" charset="0"/>
              </a:rPr>
              <a:t> = </a:t>
            </a:r>
            <a:r>
              <a:rPr lang="cs-CZ" altLang="cs-CZ" sz="2800" b="1" i="1" dirty="0" smtClean="0">
                <a:latin typeface="Arial" charset="0"/>
              </a:rPr>
              <a:t>169</a:t>
            </a:r>
            <a:endParaRPr lang="cs-CZ" sz="2800" b="1" i="1" baseline="30000" dirty="0"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 flipH="1">
                <a:off x="6228184" y="4158036"/>
                <a:ext cx="2016224" cy="57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𝒄</m:t>
                      </m:r>
                      <m:r>
                        <a:rPr lang="cs-CZ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𝟏𝟔𝟗</m:t>
                          </m:r>
                        </m:e>
                      </m:rad>
                    </m:oMath>
                  </m:oMathPara>
                </a14:m>
                <a:endParaRPr lang="cs-CZ" sz="2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228184" y="4158036"/>
                <a:ext cx="2016224" cy="57394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 flipH="1">
                <a:off x="6228184" y="4797152"/>
                <a:ext cx="208823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𝐜</m:t>
                      </m:r>
                      <m:r>
                        <a:rPr lang="cs-CZ" sz="2800" b="1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800" b="1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𝟏𝟑</m:t>
                      </m:r>
                      <m:r>
                        <a:rPr lang="cs-CZ" sz="2800" b="1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sz="2800" b="1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𝐜𝐦</m:t>
                      </m:r>
                    </m:oMath>
                  </m:oMathPara>
                </a14:m>
                <a:endParaRPr lang="cs-CZ" sz="2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228184" y="4797152"/>
                <a:ext cx="2088231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988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10" grpId="0" animBg="1"/>
      <p:bldP spid="11" grpId="0"/>
      <p:bldP spid="12" grpId="0"/>
      <p:bldP spid="13" grpId="0"/>
      <p:bldP spid="19" grpId="0"/>
      <p:bldP spid="20" grpId="0"/>
      <p:bldP spid="21" grpId="0"/>
      <p:bldP spid="23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</a:rPr>
              <a:t>Výpočet </a:t>
            </a:r>
            <a:r>
              <a:rPr lang="cs-CZ" altLang="cs-CZ" dirty="0" smtClean="0">
                <a:solidFill>
                  <a:srgbClr val="FF0000"/>
                </a:solidFill>
              </a:rPr>
              <a:t>odvěsny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71809" y="1196752"/>
            <a:ext cx="88366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cs-CZ" altLang="cs-CZ" sz="3200" dirty="0"/>
              <a:t>Vypočítej délku </a:t>
            </a:r>
            <a:r>
              <a:rPr lang="cs-CZ" altLang="cs-CZ" sz="3200" dirty="0" smtClean="0"/>
              <a:t>odvěsny </a:t>
            </a:r>
            <a:r>
              <a:rPr lang="cs-CZ" altLang="cs-CZ" sz="3200" dirty="0"/>
              <a:t>pravoúhlého trojúhelníku ABC, s pravým úhlem při vrcholu C. Délka </a:t>
            </a:r>
            <a:r>
              <a:rPr lang="cs-CZ" altLang="cs-CZ" sz="3200" dirty="0" smtClean="0"/>
              <a:t>odvěsny   a = 4 cm a délka přepony c </a:t>
            </a:r>
            <a:r>
              <a:rPr lang="cs-CZ" altLang="cs-CZ" sz="3200" dirty="0"/>
              <a:t>= </a:t>
            </a:r>
            <a:r>
              <a:rPr lang="cs-CZ" altLang="cs-CZ" sz="3200" dirty="0" smtClean="0"/>
              <a:t>8,5 </a:t>
            </a:r>
            <a:r>
              <a:rPr lang="cs-CZ" altLang="cs-CZ" sz="3200" dirty="0"/>
              <a:t>cm.</a:t>
            </a:r>
          </a:p>
        </p:txBody>
      </p:sp>
      <p:sp>
        <p:nvSpPr>
          <p:cNvPr id="5" name="Pravoúhlý trojúhelník 4"/>
          <p:cNvSpPr/>
          <p:nvPr/>
        </p:nvSpPr>
        <p:spPr>
          <a:xfrm>
            <a:off x="1382820" y="3284984"/>
            <a:ext cx="3885685" cy="2363698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259632" y="572396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220072" y="56612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93948" y="292494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9" name="Oblouk 8"/>
          <p:cNvSpPr/>
          <p:nvPr/>
        </p:nvSpPr>
        <p:spPr>
          <a:xfrm>
            <a:off x="935874" y="5191482"/>
            <a:ext cx="914400" cy="9144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1511938" y="5456654"/>
            <a:ext cx="61174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2277570" y="5733256"/>
            <a:ext cx="171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b = odvěsna</a:t>
            </a:r>
            <a:endParaRPr lang="cs-CZ" sz="2400" b="1" dirty="0">
              <a:solidFill>
                <a:srgbClr val="FFFF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35113" y="4365104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 = 4 cm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134407" y="3924578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 = 8,5 cm</a:t>
            </a:r>
            <a:endParaRPr lang="cs-CZ" dirty="0"/>
          </a:p>
        </p:txBody>
      </p:sp>
      <p:cxnSp>
        <p:nvCxnSpPr>
          <p:cNvPr id="15" name="Přímá spojnice 14"/>
          <p:cNvCxnSpPr>
            <a:stCxn id="5" idx="0"/>
            <a:endCxn id="5" idx="2"/>
          </p:cNvCxnSpPr>
          <p:nvPr/>
        </p:nvCxnSpPr>
        <p:spPr>
          <a:xfrm>
            <a:off x="1382820" y="3284984"/>
            <a:ext cx="0" cy="23636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endCxn id="5" idx="4"/>
          </p:cNvCxnSpPr>
          <p:nvPr/>
        </p:nvCxnSpPr>
        <p:spPr>
          <a:xfrm>
            <a:off x="1393074" y="3275816"/>
            <a:ext cx="3875431" cy="237286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6158428" y="2752596"/>
            <a:ext cx="22558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b="1" i="1" dirty="0" smtClean="0">
                <a:solidFill>
                  <a:srgbClr val="FF0000"/>
                </a:solidFill>
                <a:latin typeface="Arial" charset="0"/>
              </a:rPr>
              <a:t>b</a:t>
            </a:r>
            <a:r>
              <a:rPr lang="cs-CZ" altLang="cs-CZ" sz="2800" b="1" i="1" baseline="30000" dirty="0" smtClean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cs-CZ" altLang="cs-CZ" sz="2800" b="1" i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cs-CZ" altLang="cs-CZ" sz="2800" b="1" i="1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cs-CZ" altLang="cs-CZ" sz="2800" b="1" i="1" dirty="0" smtClean="0">
                <a:solidFill>
                  <a:srgbClr val="FF0000"/>
                </a:solidFill>
                <a:latin typeface="Arial" charset="0"/>
              </a:rPr>
              <a:t>c</a:t>
            </a:r>
            <a:r>
              <a:rPr lang="cs-CZ" altLang="cs-CZ" sz="2800" b="1" i="1" baseline="30000" dirty="0" smtClean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cs-CZ" altLang="cs-CZ" sz="2800" b="1" i="1" dirty="0" smtClean="0">
                <a:solidFill>
                  <a:srgbClr val="FF0000"/>
                </a:solidFill>
                <a:latin typeface="Arial" charset="0"/>
              </a:rPr>
              <a:t> - a</a:t>
            </a:r>
            <a:r>
              <a:rPr lang="cs-CZ" altLang="cs-CZ" sz="2800" b="1" i="1" baseline="30000" dirty="0" smtClean="0">
                <a:solidFill>
                  <a:srgbClr val="FF0000"/>
                </a:solidFill>
                <a:latin typeface="Arial" charset="0"/>
              </a:rPr>
              <a:t>2</a:t>
            </a:r>
            <a:endParaRPr lang="cs-CZ" sz="2800" b="1" i="1" baseline="30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140172" y="3265820"/>
            <a:ext cx="2592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b="1" i="1" dirty="0" smtClean="0">
                <a:latin typeface="Arial" charset="0"/>
              </a:rPr>
              <a:t>b</a:t>
            </a:r>
            <a:r>
              <a:rPr lang="cs-CZ" altLang="cs-CZ" sz="2800" b="1" i="1" baseline="30000" dirty="0" smtClean="0">
                <a:latin typeface="Arial" charset="0"/>
              </a:rPr>
              <a:t>2</a:t>
            </a:r>
            <a:r>
              <a:rPr lang="cs-CZ" altLang="cs-CZ" sz="2800" b="1" i="1" dirty="0" smtClean="0">
                <a:latin typeface="Arial" charset="0"/>
              </a:rPr>
              <a:t> </a:t>
            </a:r>
            <a:r>
              <a:rPr lang="cs-CZ" altLang="cs-CZ" sz="2800" b="1" i="1" dirty="0">
                <a:latin typeface="Arial" charset="0"/>
              </a:rPr>
              <a:t>= </a:t>
            </a:r>
            <a:r>
              <a:rPr lang="cs-CZ" altLang="cs-CZ" sz="2800" b="1" i="1" dirty="0" smtClean="0">
                <a:latin typeface="Arial" charset="0"/>
              </a:rPr>
              <a:t>8,5</a:t>
            </a:r>
            <a:r>
              <a:rPr lang="cs-CZ" altLang="cs-CZ" sz="2800" b="1" i="1" baseline="30000" dirty="0" smtClean="0">
                <a:latin typeface="Arial" charset="0"/>
              </a:rPr>
              <a:t>2</a:t>
            </a:r>
            <a:r>
              <a:rPr lang="cs-CZ" altLang="cs-CZ" sz="2800" b="1" i="1" dirty="0" smtClean="0">
                <a:latin typeface="Arial" charset="0"/>
              </a:rPr>
              <a:t> - 4</a:t>
            </a:r>
            <a:r>
              <a:rPr lang="cs-CZ" altLang="cs-CZ" sz="2800" b="1" i="1" baseline="30000" dirty="0" smtClean="0">
                <a:latin typeface="Arial" charset="0"/>
              </a:rPr>
              <a:t>2</a:t>
            </a:r>
            <a:endParaRPr lang="cs-CZ" sz="2800" b="1" i="1" baseline="30000" dirty="0">
              <a:latin typeface="Arial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6125314" y="3720728"/>
            <a:ext cx="2822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b="1" i="1" dirty="0" smtClean="0">
                <a:latin typeface="Arial" charset="0"/>
              </a:rPr>
              <a:t>b</a:t>
            </a:r>
            <a:r>
              <a:rPr lang="cs-CZ" altLang="cs-CZ" sz="2800" b="1" i="1" baseline="30000" dirty="0" smtClean="0">
                <a:latin typeface="Arial" charset="0"/>
              </a:rPr>
              <a:t>2</a:t>
            </a:r>
            <a:r>
              <a:rPr lang="cs-CZ" altLang="cs-CZ" sz="2800" b="1" i="1" dirty="0" smtClean="0">
                <a:latin typeface="Arial" charset="0"/>
              </a:rPr>
              <a:t> </a:t>
            </a:r>
            <a:r>
              <a:rPr lang="cs-CZ" altLang="cs-CZ" sz="2800" b="1" i="1" dirty="0">
                <a:latin typeface="Arial" charset="0"/>
              </a:rPr>
              <a:t>= </a:t>
            </a:r>
            <a:r>
              <a:rPr lang="cs-CZ" altLang="cs-CZ" sz="2800" b="1" i="1" dirty="0" smtClean="0">
                <a:latin typeface="Arial" charset="0"/>
              </a:rPr>
              <a:t>72,25 - 16</a:t>
            </a:r>
            <a:endParaRPr lang="cs-CZ" sz="2800" b="1" i="1" baseline="30000" dirty="0">
              <a:latin typeface="Arial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6129082" y="4209658"/>
            <a:ext cx="25347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b="1" i="1" dirty="0" smtClean="0">
                <a:latin typeface="Arial" charset="0"/>
              </a:rPr>
              <a:t>b</a:t>
            </a:r>
            <a:r>
              <a:rPr lang="cs-CZ" altLang="cs-CZ" sz="2800" b="1" i="1" baseline="30000" dirty="0" smtClean="0">
                <a:latin typeface="Arial" charset="0"/>
              </a:rPr>
              <a:t>2</a:t>
            </a:r>
            <a:r>
              <a:rPr lang="cs-CZ" altLang="cs-CZ" sz="2800" b="1" i="1" dirty="0" smtClean="0">
                <a:latin typeface="Arial" charset="0"/>
              </a:rPr>
              <a:t> </a:t>
            </a:r>
            <a:r>
              <a:rPr lang="cs-CZ" altLang="cs-CZ" sz="2800" b="1" i="1" dirty="0">
                <a:latin typeface="Arial" charset="0"/>
              </a:rPr>
              <a:t>= </a:t>
            </a:r>
            <a:r>
              <a:rPr lang="cs-CZ" altLang="cs-CZ" sz="2800" b="1" i="1" dirty="0" smtClean="0">
                <a:latin typeface="Arial" charset="0"/>
              </a:rPr>
              <a:t>56,25</a:t>
            </a:r>
            <a:endParaRPr lang="cs-CZ" sz="2800" b="1" i="1" baseline="30000" dirty="0"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 flipH="1">
                <a:off x="5981314" y="4636147"/>
                <a:ext cx="2448272" cy="6141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𝒃</m:t>
                      </m:r>
                      <m:r>
                        <a:rPr lang="cs-CZ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𝟓𝟔</m:t>
                          </m:r>
                          <m:r>
                            <a:rPr lang="cs-CZ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cs-CZ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𝟐𝟓</m:t>
                          </m:r>
                        </m:e>
                      </m:rad>
                    </m:oMath>
                  </m:oMathPara>
                </a14:m>
                <a:endParaRPr lang="cs-CZ" sz="28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981314" y="4636147"/>
                <a:ext cx="2448272" cy="61414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 flipH="1">
                <a:off x="6136744" y="5282044"/>
                <a:ext cx="208823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𝒃</m:t>
                      </m:r>
                      <m:r>
                        <a:rPr lang="cs-CZ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𝟕</m:t>
                      </m:r>
                      <m:r>
                        <a:rPr lang="cs-CZ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cs-CZ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cs-CZ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𝒄𝒎</m:t>
                      </m:r>
                    </m:oMath>
                  </m:oMathPara>
                </a14:m>
                <a:endParaRPr lang="cs-CZ" sz="28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136744" y="5282044"/>
                <a:ext cx="2088231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596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10" grpId="0" animBg="1"/>
      <p:bldP spid="11" grpId="0"/>
      <p:bldP spid="12" grpId="0"/>
      <p:bldP spid="13" grpId="0"/>
      <p:bldP spid="19" grpId="0"/>
      <p:bldP spid="20" grpId="0"/>
      <p:bldP spid="21" grpId="0"/>
      <p:bldP spid="23" grpId="0"/>
      <p:bldP spid="2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1844824"/>
            <a:ext cx="7992888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ODVÁRKO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O.; KADLEČEK, J. MATEMATIKA pro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8.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ročník základní školy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1: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Prometheus,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2008, ISBN 978-80-7196-148-2. s. 23-27.</a:t>
            </a:r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4</a:t>
            </a:r>
          </a:p>
          <a:p>
            <a:pPr>
              <a:lnSpc>
                <a:spcPct val="80000"/>
              </a:lnSpc>
            </a:pPr>
            <a:r>
              <a:rPr lang="cs-CZ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[OBR.1]</a:t>
            </a:r>
            <a:r>
              <a:rPr lang="cs-CZ" i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i="1" dirty="0" err="1">
                <a:latin typeface="Courier New" pitchFamily="49" charset="0"/>
                <a:cs typeface="Courier New" pitchFamily="49" charset="0"/>
              </a:rPr>
              <a:t>DrL</a:t>
            </a:r>
            <a:r>
              <a:rPr lang="cs-CZ" i="1" dirty="0">
                <a:latin typeface="Courier New" pitchFamily="49" charset="0"/>
                <a:cs typeface="Courier New" pitchFamily="49" charset="0"/>
              </a:rPr>
              <a:t>. [</a:t>
            </a:r>
            <a:r>
              <a:rPr lang="cs-CZ" i="1" dirty="0" smtClean="0">
                <a:latin typeface="Courier New" pitchFamily="49" charset="0"/>
                <a:cs typeface="Courier New" pitchFamily="49" charset="0"/>
              </a:rPr>
              <a:t>cit.2013-10-20</a:t>
            </a:r>
            <a:r>
              <a:rPr lang="cs-CZ" i="1" dirty="0">
                <a:latin typeface="Courier New" pitchFamily="49" charset="0"/>
                <a:cs typeface="Courier New" pitchFamily="49" charset="0"/>
              </a:rPr>
              <a:t>]. Dostupný pod licencí </a:t>
            </a:r>
            <a:r>
              <a:rPr lang="cs-CZ" i="1" dirty="0" err="1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i="1" dirty="0" err="1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i="1" dirty="0">
                <a:latin typeface="Courier New" pitchFamily="49" charset="0"/>
                <a:cs typeface="Courier New" pitchFamily="49" charset="0"/>
              </a:rPr>
              <a:t> na WWW:</a:t>
            </a:r>
          </a:p>
          <a:p>
            <a:pPr>
              <a:lnSpc>
                <a:spcPct val="80000"/>
              </a:lnSpc>
            </a:pPr>
            <a:r>
              <a:rPr lang="cs-CZ" i="1" dirty="0">
                <a:latin typeface="Courier New" pitchFamily="49" charset="0"/>
                <a:cs typeface="Courier New" pitchFamily="49" charset="0"/>
              </a:rPr>
              <a:t>http://commons.wikimedia.org/wiki/Category:Busts_of_Pythagoras</a:t>
            </a:r>
          </a:p>
        </p:txBody>
      </p:sp>
    </p:spTree>
    <p:extLst>
      <p:ext uri="{BB962C8B-B14F-4D97-AF65-F5344CB8AC3E}">
        <p14:creationId xmlns:p14="http://schemas.microsoft.com/office/powerpoint/2010/main" val="339037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728709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smtClean="0">
                          <a:latin typeface="Courier New" pitchFamily="49" charset="0"/>
                          <a:cs typeface="Courier New" pitchFamily="49" charset="0"/>
                        </a:rPr>
                        <a:t>Vyučovací 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Pythagorova věta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VY_32_INOVACE_23.01.EHL.MA.8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22.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10. 2013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72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Pythagorova věta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8660">
            <a:off x="5483166" y="2525162"/>
            <a:ext cx="2064538" cy="20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391" y="3716040"/>
            <a:ext cx="1235075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ravoúhlý trojúhelník 5"/>
          <p:cNvSpPr/>
          <p:nvPr/>
        </p:nvSpPr>
        <p:spPr>
          <a:xfrm>
            <a:off x="5101466" y="3716040"/>
            <a:ext cx="1660525" cy="1235075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466" y="4951115"/>
            <a:ext cx="1660525" cy="16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4845259" y="494414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780597" y="489934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855292" y="328796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4508">
            <a:off x="5495340" y="2491850"/>
            <a:ext cx="2057400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3837147" y="4013556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S</a:t>
            </a:r>
            <a:r>
              <a:rPr lang="cs-CZ" sz="3600" b="1" baseline="-25000" dirty="0" smtClean="0"/>
              <a:t>1</a:t>
            </a:r>
            <a:r>
              <a:rPr lang="cs-CZ" sz="3600" b="1" dirty="0" smtClean="0"/>
              <a:t>= a</a:t>
            </a:r>
            <a:r>
              <a:rPr lang="cs-CZ" sz="3600" b="1" baseline="30000" dirty="0" smtClean="0"/>
              <a:t>2</a:t>
            </a:r>
            <a:endParaRPr lang="cs-CZ" sz="3600" b="1" baseline="30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061283" y="414891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762901" y="464682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714937" y="4214774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277904" y="5448202"/>
            <a:ext cx="1295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S</a:t>
            </a:r>
            <a:r>
              <a:rPr lang="cs-CZ" sz="3600" b="1" baseline="-25000" dirty="0" smtClean="0"/>
              <a:t>2</a:t>
            </a:r>
            <a:r>
              <a:rPr lang="cs-CZ" sz="3600" b="1" dirty="0" smtClean="0"/>
              <a:t>= b</a:t>
            </a:r>
            <a:r>
              <a:rPr lang="cs-CZ" sz="3600" b="1" baseline="30000" dirty="0" smtClean="0"/>
              <a:t>2</a:t>
            </a:r>
            <a:endParaRPr lang="cs-CZ" sz="3600" b="1" baseline="30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039808" y="3069709"/>
            <a:ext cx="1241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S</a:t>
            </a:r>
            <a:r>
              <a:rPr lang="cs-CZ" sz="3600" b="1" baseline="-25000" dirty="0" smtClean="0"/>
              <a:t>3</a:t>
            </a:r>
            <a:r>
              <a:rPr lang="cs-CZ" sz="3600" b="1" dirty="0" smtClean="0"/>
              <a:t>= c</a:t>
            </a:r>
            <a:r>
              <a:rPr lang="cs-CZ" sz="3600" b="1" baseline="30000" dirty="0" smtClean="0"/>
              <a:t>2</a:t>
            </a:r>
            <a:endParaRPr lang="cs-CZ" sz="3600" b="1" baseline="30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548349" y="4023652"/>
            <a:ext cx="567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a</a:t>
            </a:r>
            <a:r>
              <a:rPr lang="cs-CZ" sz="3600" b="1" baseline="30000" dirty="0" smtClean="0"/>
              <a:t>2</a:t>
            </a:r>
            <a:endParaRPr lang="cs-CZ" sz="3600" b="1" baseline="300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984828" y="5451067"/>
            <a:ext cx="588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b</a:t>
            </a:r>
            <a:r>
              <a:rPr lang="cs-CZ" sz="3600" b="1" baseline="30000" dirty="0" smtClean="0"/>
              <a:t>2</a:t>
            </a:r>
            <a:endParaRPr lang="cs-CZ" sz="3600" b="1" baseline="30000" dirty="0"/>
          </a:p>
        </p:txBody>
      </p:sp>
      <p:sp>
        <p:nvSpPr>
          <p:cNvPr id="20" name="Obdélník 17"/>
          <p:cNvSpPr>
            <a:spLocks noChangeArrowheads="1"/>
          </p:cNvSpPr>
          <p:nvPr/>
        </p:nvSpPr>
        <p:spPr bwMode="auto">
          <a:xfrm>
            <a:off x="971600" y="2301359"/>
            <a:ext cx="30765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4400" b="1" dirty="0"/>
              <a:t>c</a:t>
            </a:r>
            <a:r>
              <a:rPr lang="cs-CZ" altLang="cs-CZ" sz="4400" b="1" baseline="30000" dirty="0"/>
              <a:t>2</a:t>
            </a:r>
            <a:r>
              <a:rPr lang="cs-CZ" altLang="cs-CZ" sz="4400" b="1" dirty="0"/>
              <a:t> = a</a:t>
            </a:r>
            <a:r>
              <a:rPr lang="cs-CZ" altLang="cs-CZ" sz="4400" b="1" baseline="30000" dirty="0"/>
              <a:t>2</a:t>
            </a:r>
            <a:r>
              <a:rPr lang="cs-CZ" altLang="cs-CZ" sz="4400" b="1" dirty="0"/>
              <a:t> + b</a:t>
            </a:r>
            <a:r>
              <a:rPr lang="cs-CZ" altLang="cs-CZ" sz="4400" b="1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7610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Pythagoras ze Samu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r>
              <a:rPr lang="cs-CZ" dirty="0" smtClean="0"/>
              <a:t>Antický řecký filosof a matematik</a:t>
            </a:r>
          </a:p>
          <a:p>
            <a:r>
              <a:rPr lang="cs-CZ" dirty="0" smtClean="0"/>
              <a:t>Založil filozofickou školu</a:t>
            </a:r>
          </a:p>
          <a:p>
            <a:r>
              <a:rPr lang="cs-CZ" dirty="0" smtClean="0"/>
              <a:t>Učení pythagorejců bylo tajné,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předávalo se ústně</a:t>
            </a:r>
            <a:r>
              <a:rPr lang="cs-CZ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lang="cs-CZ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r>
              <a:rPr lang="cs-CZ" dirty="0" smtClean="0"/>
              <a:t>Pythagorova věta byla známá už v Číně, Mezopotámii a Babylonii pro konkrétní čísla, ale pythagorejci provedli obecnější důkaz</a:t>
            </a:r>
          </a:p>
          <a:p>
            <a:endParaRPr lang="cs-CZ" dirty="0"/>
          </a:p>
        </p:txBody>
      </p:sp>
      <p:pic>
        <p:nvPicPr>
          <p:cNvPr id="2050" name="Picture 2" descr="C:\Users\Ehlerová\Desktop\Kapitolinischer_Pythagoras_adjust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196752"/>
            <a:ext cx="2016344" cy="2689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876256" y="3933056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[OBR.1]</a:t>
            </a:r>
            <a:r>
              <a:rPr lang="cs-CZ" i="1" dirty="0">
                <a:latin typeface="Courier New" pitchFamily="49" charset="0"/>
                <a:cs typeface="Courier New" pitchFamily="49" charset="0"/>
              </a:rPr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20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Pravoúhlý trojúhelník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Pravoúhlý trojúhelník 3"/>
          <p:cNvSpPr/>
          <p:nvPr/>
        </p:nvSpPr>
        <p:spPr>
          <a:xfrm rot="9463725">
            <a:off x="1594610" y="4238820"/>
            <a:ext cx="6192688" cy="2664296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037851" y="562059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897594" y="580526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948264" y="277163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8" name="Oblouk 7"/>
          <p:cNvSpPr/>
          <p:nvPr/>
        </p:nvSpPr>
        <p:spPr>
          <a:xfrm rot="9691241">
            <a:off x="6637558" y="2697676"/>
            <a:ext cx="914400" cy="9144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6936834" y="3356992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7089802" y="2771636"/>
            <a:ext cx="578542" cy="7293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7008842" y="2204864"/>
            <a:ext cx="20746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pravý úhel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Přímá spojnice 13"/>
          <p:cNvCxnSpPr/>
          <p:nvPr/>
        </p:nvCxnSpPr>
        <p:spPr>
          <a:xfrm>
            <a:off x="1320724" y="5509689"/>
            <a:ext cx="6740460" cy="1185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3923928" y="5651111"/>
            <a:ext cx="504056" cy="52348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1320724" y="3152398"/>
            <a:ext cx="5730714" cy="2346978"/>
          </a:xfrm>
          <a:prstGeom prst="line">
            <a:avLst/>
          </a:prstGeom>
          <a:ln w="28575">
            <a:solidFill>
              <a:srgbClr val="4AD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7051438" y="3185571"/>
            <a:ext cx="1009746" cy="2465540"/>
          </a:xfrm>
          <a:prstGeom prst="line">
            <a:avLst/>
          </a:prstGeom>
          <a:ln w="28575">
            <a:solidFill>
              <a:srgbClr val="4AD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 flipV="1">
            <a:off x="4540016" y="3573016"/>
            <a:ext cx="2912304" cy="648072"/>
          </a:xfrm>
          <a:prstGeom prst="straightConnector1">
            <a:avLst/>
          </a:prstGeom>
          <a:ln w="19050">
            <a:solidFill>
              <a:srgbClr val="4AD02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 flipV="1">
            <a:off x="4301970" y="3681028"/>
            <a:ext cx="126014" cy="540060"/>
          </a:xfrm>
          <a:prstGeom prst="straightConnector1">
            <a:avLst/>
          </a:prstGeom>
          <a:ln w="28575">
            <a:solidFill>
              <a:srgbClr val="4AD02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717259" y="3212976"/>
            <a:ext cx="1710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>
                <a:solidFill>
                  <a:srgbClr val="44BF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odvěsny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3131840" y="6021288"/>
            <a:ext cx="16866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přepona</a:t>
            </a:r>
            <a:endParaRPr lang="cs-CZ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140940" y="2420888"/>
            <a:ext cx="5920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44BF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Odvěsny jsou na sebe kolmé.</a:t>
            </a:r>
            <a:endParaRPr lang="cs-CZ" sz="3200" b="1" dirty="0">
              <a:solidFill>
                <a:srgbClr val="44BF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07063" y="1239595"/>
            <a:ext cx="86659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Přepona leží proti pravému úhlu a je v pravoúhlém trojúhelníku nejdelší. </a:t>
            </a:r>
            <a:endParaRPr lang="cs-CZ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7668344" y="428380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770681" y="406778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860032" y="5589240"/>
            <a:ext cx="27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49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2" grpId="0"/>
      <p:bldP spid="25" grpId="0"/>
      <p:bldP spid="26" grpId="0"/>
      <p:bldP spid="28" grpId="0"/>
      <p:bldP spid="29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29600" cy="1143000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FF0000"/>
                </a:solidFill>
              </a:rPr>
              <a:t>Pozorně sleduj</a:t>
            </a:r>
          </a:p>
        </p:txBody>
      </p:sp>
      <p:sp>
        <p:nvSpPr>
          <p:cNvPr id="4" name="Obdélník 3"/>
          <p:cNvSpPr/>
          <p:nvPr/>
        </p:nvSpPr>
        <p:spPr>
          <a:xfrm>
            <a:off x="4716463" y="2708275"/>
            <a:ext cx="3168650" cy="31686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Pravoúhlý trojúhelník 8"/>
          <p:cNvSpPr/>
          <p:nvPr/>
        </p:nvSpPr>
        <p:spPr>
          <a:xfrm rot="5400000" flipH="1">
            <a:off x="5133181" y="4303382"/>
            <a:ext cx="1152525" cy="1985962"/>
          </a:xfrm>
          <a:prstGeom prst="rt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Pravoúhlý trojúhelník 9"/>
          <p:cNvSpPr/>
          <p:nvPr/>
        </p:nvSpPr>
        <p:spPr>
          <a:xfrm flipH="1">
            <a:off x="6721475" y="3886663"/>
            <a:ext cx="1152525" cy="1985962"/>
          </a:xfrm>
          <a:prstGeom prst="rt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Pravoúhlý trojúhelník 10"/>
          <p:cNvSpPr/>
          <p:nvPr/>
        </p:nvSpPr>
        <p:spPr>
          <a:xfrm rot="16200000" flipH="1">
            <a:off x="6304756" y="2294270"/>
            <a:ext cx="1152525" cy="1985962"/>
          </a:xfrm>
          <a:prstGeom prst="rt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Pravoúhlý trojúhelník 11"/>
          <p:cNvSpPr/>
          <p:nvPr/>
        </p:nvSpPr>
        <p:spPr>
          <a:xfrm rot="10800000" flipH="1">
            <a:off x="4716463" y="2710988"/>
            <a:ext cx="1152525" cy="1985962"/>
          </a:xfrm>
          <a:prstGeom prst="rtTriangle">
            <a:avLst/>
          </a:prstGeom>
          <a:solidFill>
            <a:srgbClr val="72FA7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4" name="Přímá spojnice 13"/>
          <p:cNvCxnSpPr>
            <a:stCxn id="12" idx="0"/>
          </p:cNvCxnSpPr>
          <p:nvPr/>
        </p:nvCxnSpPr>
        <p:spPr>
          <a:xfrm flipV="1">
            <a:off x="4716463" y="2710988"/>
            <a:ext cx="1152525" cy="19859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Obdélník 14"/>
          <p:cNvSpPr>
            <a:spLocks noChangeArrowheads="1"/>
          </p:cNvSpPr>
          <p:nvPr/>
        </p:nvSpPr>
        <p:spPr bwMode="auto">
          <a:xfrm>
            <a:off x="359848" y="1401763"/>
            <a:ext cx="62055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800" dirty="0"/>
              <a:t>Obsah čtverce nad </a:t>
            </a:r>
            <a:r>
              <a:rPr lang="cs-CZ" altLang="cs-CZ" sz="2800" dirty="0" smtClean="0"/>
              <a:t>přeponou je roven</a:t>
            </a:r>
            <a:endParaRPr lang="cs-CZ" altLang="cs-CZ" sz="2800" dirty="0"/>
          </a:p>
        </p:txBody>
      </p:sp>
      <p:sp>
        <p:nvSpPr>
          <p:cNvPr id="9227" name="Obdélník 16"/>
          <p:cNvSpPr>
            <a:spLocks noChangeArrowheads="1"/>
          </p:cNvSpPr>
          <p:nvPr/>
        </p:nvSpPr>
        <p:spPr bwMode="auto">
          <a:xfrm>
            <a:off x="450850" y="1924050"/>
            <a:ext cx="75841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800" dirty="0" smtClean="0"/>
              <a:t>součtu obsahů čtverců </a:t>
            </a:r>
            <a:r>
              <a:rPr lang="cs-CZ" altLang="cs-CZ" sz="2800" dirty="0"/>
              <a:t>nad </a:t>
            </a:r>
            <a:r>
              <a:rPr lang="cs-CZ" altLang="cs-CZ" sz="2800" dirty="0" smtClean="0"/>
              <a:t>oběma odvěsnami.</a:t>
            </a:r>
            <a:endParaRPr lang="cs-CZ" altLang="cs-CZ" sz="2800" dirty="0"/>
          </a:p>
        </p:txBody>
      </p:sp>
      <p:sp>
        <p:nvSpPr>
          <p:cNvPr id="9228" name="Obdélník 17"/>
          <p:cNvSpPr>
            <a:spLocks noChangeArrowheads="1"/>
          </p:cNvSpPr>
          <p:nvPr/>
        </p:nvSpPr>
        <p:spPr bwMode="auto">
          <a:xfrm>
            <a:off x="539750" y="3736975"/>
            <a:ext cx="30765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4400" b="1" dirty="0"/>
              <a:t>c</a:t>
            </a:r>
            <a:r>
              <a:rPr lang="cs-CZ" altLang="cs-CZ" sz="4400" b="1" baseline="30000" dirty="0"/>
              <a:t>2</a:t>
            </a:r>
            <a:r>
              <a:rPr lang="cs-CZ" altLang="cs-CZ" sz="4400" b="1" dirty="0"/>
              <a:t> = a</a:t>
            </a:r>
            <a:r>
              <a:rPr lang="cs-CZ" altLang="cs-CZ" sz="4400" b="1" baseline="30000" dirty="0"/>
              <a:t>2</a:t>
            </a:r>
            <a:r>
              <a:rPr lang="cs-CZ" altLang="cs-CZ" sz="4400" b="1" dirty="0"/>
              <a:t> + b</a:t>
            </a:r>
            <a:r>
              <a:rPr lang="cs-CZ" altLang="cs-CZ" sz="4400" b="1" baseline="30000" dirty="0"/>
              <a:t>2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004048" y="3212976"/>
            <a:ext cx="359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c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5868988" y="3875088"/>
            <a:ext cx="8169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4400" b="1" dirty="0" smtClean="0"/>
              <a:t>c</a:t>
            </a:r>
            <a:r>
              <a:rPr lang="cs-CZ" altLang="cs-CZ" sz="4400" b="1" baseline="30000" dirty="0" smtClean="0"/>
              <a:t>2</a:t>
            </a:r>
            <a:endParaRPr lang="cs-CZ" sz="4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092280" y="3717032"/>
            <a:ext cx="359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a</a:t>
            </a:r>
            <a:endParaRPr lang="cs-CZ" sz="3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732439" y="4510865"/>
            <a:ext cx="359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b</a:t>
            </a:r>
            <a:endParaRPr lang="cs-CZ" sz="3200" dirty="0"/>
          </a:p>
        </p:txBody>
      </p:sp>
      <p:sp>
        <p:nvSpPr>
          <p:cNvPr id="5" name="Obdélník 4"/>
          <p:cNvSpPr/>
          <p:nvPr/>
        </p:nvSpPr>
        <p:spPr>
          <a:xfrm>
            <a:off x="7079594" y="2937138"/>
            <a:ext cx="6607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000" b="1" dirty="0" smtClean="0"/>
              <a:t>a</a:t>
            </a:r>
            <a:r>
              <a:rPr lang="cs-CZ" altLang="cs-CZ" sz="4000" b="1" baseline="30000" dirty="0" smtClean="0"/>
              <a:t>2</a:t>
            </a:r>
            <a:endParaRPr lang="cs-CZ" sz="4000" dirty="0"/>
          </a:p>
        </p:txBody>
      </p:sp>
      <p:sp>
        <p:nvSpPr>
          <p:cNvPr id="6" name="Obdélník 5"/>
          <p:cNvSpPr/>
          <p:nvPr/>
        </p:nvSpPr>
        <p:spPr>
          <a:xfrm>
            <a:off x="5580112" y="4365104"/>
            <a:ext cx="6880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4000" b="1" dirty="0" smtClean="0"/>
              <a:t>b</a:t>
            </a:r>
            <a:r>
              <a:rPr lang="cs-CZ" altLang="cs-CZ" sz="4000" b="1" baseline="30000" dirty="0" smtClean="0"/>
              <a:t>2</a:t>
            </a:r>
            <a:endParaRPr lang="cs-CZ" altLang="cs-CZ" sz="4000" b="1" baseline="30000" dirty="0"/>
          </a:p>
        </p:txBody>
      </p:sp>
      <p:cxnSp>
        <p:nvCxnSpPr>
          <p:cNvPr id="13" name="Přímá spojnice 12"/>
          <p:cNvCxnSpPr/>
          <p:nvPr/>
        </p:nvCxnSpPr>
        <p:spPr>
          <a:xfrm>
            <a:off x="6720864" y="3861048"/>
            <a:ext cx="1141561" cy="246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H="1">
            <a:off x="6718107" y="3876922"/>
            <a:ext cx="11113" cy="200000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89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4736E-6 L 0.22049 0.1679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24" y="83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4089E-6 L -0.12639 -0.0020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19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0.00069 L 0.00173 -0.29302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9" grpId="1" animBg="1"/>
      <p:bldP spid="10" grpId="0" animBg="1"/>
      <p:bldP spid="11" grpId="0" animBg="1"/>
      <p:bldP spid="11" grpId="1" animBg="1"/>
      <p:bldP spid="12" grpId="0" animBg="1"/>
      <p:bldP spid="12" grpId="1" animBg="1"/>
      <p:bldP spid="9225" grpId="0"/>
      <p:bldP spid="9227" grpId="0"/>
      <p:bldP spid="9228" grpId="0"/>
      <p:bldP spid="2" grpId="0"/>
      <p:bldP spid="2" grpId="1"/>
      <p:bldP spid="3" grpId="0"/>
      <p:bldP spid="3" grpId="1"/>
      <p:bldP spid="15" grpId="0"/>
      <p:bldP spid="16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16024"/>
            <a:ext cx="8229600" cy="1556792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solidFill>
                  <a:srgbClr val="FF0000"/>
                </a:solidFill>
                <a:latin typeface="Arial" charset="0"/>
              </a:rPr>
              <a:t>Pythagorova </a:t>
            </a:r>
            <a:r>
              <a:rPr lang="cs-CZ" altLang="cs-CZ" sz="3600" b="1" dirty="0" smtClean="0">
                <a:solidFill>
                  <a:srgbClr val="FF0000"/>
                </a:solidFill>
                <a:latin typeface="Arial" charset="0"/>
              </a:rPr>
              <a:t>věta</a:t>
            </a:r>
            <a:br>
              <a:rPr lang="cs-CZ" altLang="cs-CZ" sz="3600" b="1" dirty="0" smtClean="0">
                <a:solidFill>
                  <a:srgbClr val="FF0000"/>
                </a:solidFill>
                <a:latin typeface="Arial" charset="0"/>
              </a:rPr>
            </a:br>
            <a:r>
              <a:rPr lang="cs-CZ" altLang="cs-CZ" sz="2800" b="1" dirty="0" smtClean="0">
                <a:solidFill>
                  <a:srgbClr val="C00000"/>
                </a:solidFill>
                <a:latin typeface="Arial" charset="0"/>
              </a:rPr>
              <a:t>V </a:t>
            </a:r>
            <a:r>
              <a:rPr lang="cs-CZ" altLang="cs-CZ" sz="2800" b="1" dirty="0">
                <a:solidFill>
                  <a:srgbClr val="C00000"/>
                </a:solidFill>
                <a:latin typeface="Arial" charset="0"/>
              </a:rPr>
              <a:t>pravoúhlém trojúhelníku je obsah čtverce nad přeponou roven součtu obsahů čtverců nad oběma odvěsnami</a:t>
            </a:r>
            <a:r>
              <a:rPr lang="cs-CZ" altLang="cs-CZ" sz="2800" b="1" dirty="0" smtClean="0">
                <a:solidFill>
                  <a:srgbClr val="C00000"/>
                </a:solidFill>
                <a:latin typeface="Arial" charset="0"/>
              </a:rPr>
              <a:t>.</a:t>
            </a:r>
            <a:endParaRPr lang="cs-CZ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8660">
            <a:off x="4561835" y="2525162"/>
            <a:ext cx="2064538" cy="20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60" y="3716040"/>
            <a:ext cx="1235075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ravoúhlý trojúhelník 3"/>
          <p:cNvSpPr/>
          <p:nvPr/>
        </p:nvSpPr>
        <p:spPr>
          <a:xfrm>
            <a:off x="4180135" y="3716040"/>
            <a:ext cx="1660525" cy="1235075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135" y="4951115"/>
            <a:ext cx="1660525" cy="16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923928" y="494414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859266" y="489934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33961" y="328796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4508">
            <a:off x="4574009" y="2491850"/>
            <a:ext cx="2057400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915816" y="4013556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S</a:t>
            </a:r>
            <a:r>
              <a:rPr lang="cs-CZ" sz="3600" b="1" baseline="-25000" dirty="0" smtClean="0"/>
              <a:t>1</a:t>
            </a:r>
            <a:r>
              <a:rPr lang="cs-CZ" sz="3600" b="1" dirty="0" smtClean="0"/>
              <a:t>= a</a:t>
            </a:r>
            <a:r>
              <a:rPr lang="cs-CZ" sz="3600" b="1" baseline="30000" dirty="0" smtClean="0"/>
              <a:t>2</a:t>
            </a:r>
            <a:endParaRPr lang="cs-CZ" sz="3600" b="1" baseline="30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139952" y="414891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841570" y="464682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93606" y="4214774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356573" y="5448202"/>
            <a:ext cx="1295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S</a:t>
            </a:r>
            <a:r>
              <a:rPr lang="cs-CZ" sz="3600" b="1" baseline="-25000" dirty="0" smtClean="0"/>
              <a:t>2</a:t>
            </a:r>
            <a:r>
              <a:rPr lang="cs-CZ" sz="3600" b="1" dirty="0" smtClean="0"/>
              <a:t>= b</a:t>
            </a:r>
            <a:r>
              <a:rPr lang="cs-CZ" sz="3600" b="1" baseline="30000" dirty="0" smtClean="0"/>
              <a:t>2</a:t>
            </a:r>
            <a:endParaRPr lang="cs-CZ" sz="3600" b="1" baseline="300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118477" y="3069709"/>
            <a:ext cx="1241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S</a:t>
            </a:r>
            <a:r>
              <a:rPr lang="cs-CZ" sz="3600" b="1" baseline="-25000" dirty="0" smtClean="0"/>
              <a:t>3</a:t>
            </a:r>
            <a:r>
              <a:rPr lang="cs-CZ" sz="3600" b="1" dirty="0" smtClean="0"/>
              <a:t>= c</a:t>
            </a:r>
            <a:r>
              <a:rPr lang="cs-CZ" sz="3600" b="1" baseline="30000" dirty="0" smtClean="0"/>
              <a:t>2</a:t>
            </a:r>
            <a:endParaRPr lang="cs-CZ" sz="3600" b="1" baseline="30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627018" y="4023652"/>
            <a:ext cx="567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a</a:t>
            </a:r>
            <a:r>
              <a:rPr lang="cs-CZ" sz="3600" b="1" baseline="30000" dirty="0" smtClean="0"/>
              <a:t>2</a:t>
            </a:r>
            <a:endParaRPr lang="cs-CZ" sz="3600" b="1" baseline="30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063497" y="5451067"/>
            <a:ext cx="588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b</a:t>
            </a:r>
            <a:r>
              <a:rPr lang="cs-CZ" sz="3600" b="1" baseline="30000" dirty="0" smtClean="0"/>
              <a:t>2</a:t>
            </a:r>
            <a:endParaRPr lang="cs-CZ" sz="3600" b="1" baseline="300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11560" y="2222432"/>
            <a:ext cx="763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c</a:t>
            </a:r>
            <a:r>
              <a:rPr lang="cs-CZ" sz="3600" b="1" baseline="30000" dirty="0" smtClean="0"/>
              <a:t>2</a:t>
            </a:r>
            <a:r>
              <a:rPr lang="cs-CZ" sz="3600" b="1" dirty="0" smtClean="0"/>
              <a:t>=</a:t>
            </a:r>
            <a:endParaRPr lang="cs-CZ" sz="36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835696" y="2222431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+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9962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30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608 -0.26579 L 2.77778E-7 -2.10039E-6 " pathEditMode="relative" rAng="0" ptsTypes="AA">
                                      <p:cBhvr>
                                        <p:cTn id="77" dur="20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95" y="13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862 -0.46495 L 5E-6 -1.04094E-7 " pathEditMode="relative" rAng="0" ptsTypes="AA">
                                      <p:cBhvr>
                                        <p:cTn id="88" dur="2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31" y="232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8" grpId="0"/>
      <p:bldP spid="19" grpId="0"/>
      <p:bldP spid="12" grpId="0"/>
      <p:bldP spid="12" grpId="1"/>
      <p:bldP spid="21" grpId="0"/>
      <p:bldP spid="21" grpId="1"/>
      <p:bldP spid="2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  <a:latin typeface="Arial" charset="0"/>
              </a:rPr>
              <a:t>Pythagorova věta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3600" b="1" dirty="0">
                <a:solidFill>
                  <a:srgbClr val="C00000"/>
                </a:solidFill>
                <a:latin typeface="Arial" charset="0"/>
              </a:rPr>
              <a:t>V pravoúhlém trojúhelníku je obsah čtverce nad přeponou roven součtu obsahů čtverců nad oběma odvěsnami.</a:t>
            </a:r>
          </a:p>
          <a:p>
            <a:pPr algn="ctr">
              <a:buNone/>
            </a:pPr>
            <a:endParaRPr lang="cs-CZ" altLang="cs-CZ" sz="1800" b="1" i="1" dirty="0">
              <a:latin typeface="Arial" charset="0"/>
            </a:endParaRPr>
          </a:p>
          <a:p>
            <a:pPr algn="ctr">
              <a:buNone/>
            </a:pPr>
            <a:r>
              <a:rPr lang="cs-CZ" altLang="cs-CZ" sz="5400" b="1" i="1" dirty="0">
                <a:solidFill>
                  <a:srgbClr val="00642D"/>
                </a:solidFill>
                <a:latin typeface="Arial" charset="0"/>
              </a:rPr>
              <a:t>c</a:t>
            </a:r>
            <a:r>
              <a:rPr lang="cs-CZ" altLang="cs-CZ" sz="5400" b="1" i="1" baseline="30000" dirty="0">
                <a:solidFill>
                  <a:srgbClr val="00642D"/>
                </a:solidFill>
                <a:latin typeface="Arial" charset="0"/>
              </a:rPr>
              <a:t>2 </a:t>
            </a:r>
            <a:r>
              <a:rPr lang="cs-CZ" altLang="cs-CZ" sz="5400" b="1" i="1" dirty="0">
                <a:solidFill>
                  <a:srgbClr val="00642D"/>
                </a:solidFill>
                <a:latin typeface="Arial" charset="0"/>
              </a:rPr>
              <a:t>= a</a:t>
            </a:r>
            <a:r>
              <a:rPr lang="cs-CZ" altLang="cs-CZ" sz="5400" b="1" i="1" baseline="30000" dirty="0">
                <a:solidFill>
                  <a:srgbClr val="00642D"/>
                </a:solidFill>
                <a:latin typeface="Arial" charset="0"/>
              </a:rPr>
              <a:t>2 </a:t>
            </a:r>
            <a:r>
              <a:rPr lang="cs-CZ" altLang="cs-CZ" sz="5400" b="1" i="1" dirty="0">
                <a:solidFill>
                  <a:srgbClr val="00642D"/>
                </a:solidFill>
                <a:latin typeface="Arial" charset="0"/>
              </a:rPr>
              <a:t>+ b</a:t>
            </a:r>
            <a:r>
              <a:rPr lang="cs-CZ" altLang="cs-CZ" sz="5400" b="1" i="1" baseline="30000" dirty="0">
                <a:solidFill>
                  <a:srgbClr val="00642D"/>
                </a:solidFill>
                <a:latin typeface="Arial" charset="0"/>
              </a:rPr>
              <a:t>2</a:t>
            </a:r>
            <a:endParaRPr lang="cs-CZ" altLang="cs-CZ" sz="5400" dirty="0">
              <a:solidFill>
                <a:srgbClr val="00642D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978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  <a:latin typeface="Arial" charset="0"/>
              </a:rPr>
              <a:t>Obrácená Pythagorova věta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altLang="cs-CZ" dirty="0" smtClean="0">
                <a:latin typeface="Arial" charset="0"/>
              </a:rPr>
              <a:t>Jak zjistit (bez rýsování), jestli </a:t>
            </a:r>
            <a:r>
              <a:rPr lang="cs-CZ" altLang="cs-CZ" dirty="0">
                <a:latin typeface="Arial" charset="0"/>
              </a:rPr>
              <a:t>je trojúhelník </a:t>
            </a:r>
            <a:r>
              <a:rPr lang="cs-CZ" altLang="cs-CZ" dirty="0" smtClean="0">
                <a:latin typeface="Arial" charset="0"/>
              </a:rPr>
              <a:t>pravoúhlý? </a:t>
            </a:r>
            <a:endParaRPr lang="cs-CZ" altLang="cs-CZ" dirty="0">
              <a:latin typeface="Arial" charset="0"/>
            </a:endParaRPr>
          </a:p>
          <a:p>
            <a:pPr marL="0" indent="0">
              <a:buNone/>
            </a:pPr>
            <a:r>
              <a:rPr lang="cs-CZ" altLang="cs-CZ" b="1" dirty="0">
                <a:solidFill>
                  <a:srgbClr val="990000"/>
                </a:solidFill>
                <a:latin typeface="Arial" charset="0"/>
              </a:rPr>
              <a:t>Jestliže v trojúhelníku platí, že součet druhých mocnin délek dvou kratších stran je roven druhé mocnině délky nejdelší strany, potom je tento trojúhelník pravoúhlý.</a:t>
            </a:r>
          </a:p>
          <a:p>
            <a:pPr marL="0" indent="0" algn="ctr">
              <a:buNone/>
            </a:pPr>
            <a:r>
              <a:rPr lang="cs-CZ" altLang="cs-CZ" b="1" i="1" dirty="0" smtClean="0">
                <a:solidFill>
                  <a:srgbClr val="990000"/>
                </a:solidFill>
                <a:latin typeface="Arial" charset="0"/>
              </a:rPr>
              <a:t>a</a:t>
            </a:r>
            <a:r>
              <a:rPr lang="cs-CZ" altLang="cs-CZ" b="1" i="1" baseline="30000" dirty="0" smtClean="0">
                <a:solidFill>
                  <a:srgbClr val="990000"/>
                </a:solidFill>
                <a:latin typeface="Arial" charset="0"/>
              </a:rPr>
              <a:t>2 </a:t>
            </a:r>
            <a:r>
              <a:rPr lang="cs-CZ" altLang="cs-CZ" b="1" i="1" dirty="0">
                <a:solidFill>
                  <a:srgbClr val="990000"/>
                </a:solidFill>
                <a:latin typeface="Arial" charset="0"/>
              </a:rPr>
              <a:t>+ b</a:t>
            </a:r>
            <a:r>
              <a:rPr lang="cs-CZ" altLang="cs-CZ" b="1" i="1" baseline="30000" dirty="0">
                <a:solidFill>
                  <a:srgbClr val="990000"/>
                </a:solidFill>
                <a:latin typeface="Arial" charset="0"/>
              </a:rPr>
              <a:t>2 </a:t>
            </a:r>
            <a:r>
              <a:rPr lang="cs-CZ" altLang="cs-CZ" b="1" i="1" dirty="0">
                <a:solidFill>
                  <a:srgbClr val="990000"/>
                </a:solidFill>
                <a:latin typeface="Arial" charset="0"/>
              </a:rPr>
              <a:t>= c</a:t>
            </a:r>
            <a:r>
              <a:rPr lang="cs-CZ" altLang="cs-CZ" b="1" i="1" baseline="30000" dirty="0">
                <a:solidFill>
                  <a:srgbClr val="990000"/>
                </a:solidFill>
                <a:latin typeface="Arial" charset="0"/>
              </a:rPr>
              <a:t>2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38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652</Words>
  <Application>Microsoft Office PowerPoint</Application>
  <PresentationFormat>Předvádění na obrazovce (4:3)</PresentationFormat>
  <Paragraphs>157</Paragraphs>
  <Slides>15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Prezentace aplikace PowerPoint</vt:lpstr>
      <vt:lpstr>Prezentace aplikace PowerPoint</vt:lpstr>
      <vt:lpstr>Pythagorova věta</vt:lpstr>
      <vt:lpstr>Pythagoras ze Samu</vt:lpstr>
      <vt:lpstr>Pravoúhlý trojúhelník</vt:lpstr>
      <vt:lpstr>Pozorně sleduj</vt:lpstr>
      <vt:lpstr>Pythagorova věta V pravoúhlém trojúhelníku je obsah čtverce nad přeponou roven součtu obsahů čtverců nad oběma odvěsnami.</vt:lpstr>
      <vt:lpstr>Pythagorova věta</vt:lpstr>
      <vt:lpstr>Obrácená Pythagorova věta</vt:lpstr>
      <vt:lpstr>Je trojúhelník pravoúhlý?</vt:lpstr>
      <vt:lpstr>Je trojúhelník pravoúhlý?</vt:lpstr>
      <vt:lpstr>Je trojúhelník pravoúhlý?</vt:lpstr>
      <vt:lpstr>Výpočet přepony</vt:lpstr>
      <vt:lpstr>Výpočet odvěsny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Pythagorova věta</dc:title>
  <dc:creator>Ehlerová</dc:creator>
  <cp:lastModifiedBy>Ehlerova</cp:lastModifiedBy>
  <cp:revision>58</cp:revision>
  <dcterms:created xsi:type="dcterms:W3CDTF">2013-11-04T19:37:30Z</dcterms:created>
  <dcterms:modified xsi:type="dcterms:W3CDTF">2014-03-30T21:05:10Z</dcterms:modified>
</cp:coreProperties>
</file>