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9" r:id="rId2"/>
    <p:sldId id="280" r:id="rId3"/>
    <p:sldId id="290" r:id="rId4"/>
    <p:sldId id="311" r:id="rId5"/>
    <p:sldId id="310" r:id="rId6"/>
    <p:sldId id="312" r:id="rId7"/>
    <p:sldId id="313" r:id="rId8"/>
    <p:sldId id="314" r:id="rId9"/>
    <p:sldId id="28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E412FA"/>
    <a:srgbClr val="E428C9"/>
    <a:srgbClr val="44F913"/>
    <a:srgbClr val="E1522B"/>
    <a:srgbClr val="FFFFFF"/>
    <a:srgbClr val="16F6D1"/>
    <a:srgbClr val="EB45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4" autoAdjust="0"/>
    <p:restoredTop sz="94660"/>
  </p:normalViewPr>
  <p:slideViewPr>
    <p:cSldViewPr>
      <p:cViewPr varScale="1">
        <p:scale>
          <a:sx n="76" d="100"/>
          <a:sy n="76" d="100"/>
        </p:scale>
        <p:origin x="-91" y="-1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757ACC-53E5-4498-B492-D934E7A3C3BA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D3C2E-8E94-4079-B5A5-8F099737BA0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182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E1F5-5992-469D-A3D9-FA5F4B25989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4E1F5-5992-469D-A3D9-FA5F4B259893}" type="datetimeFigureOut">
              <a:rPr lang="cs-CZ" smtClean="0"/>
              <a:pPr/>
              <a:t>25.3.2014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94C03-29D3-46A0-920F-3A8309F6F5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3" Type="http://schemas.openxmlformats.org/officeDocument/2006/relationships/image" Target="../media/image15.png"/><Relationship Id="rId21" Type="http://schemas.openxmlformats.org/officeDocument/2006/relationships/image" Target="../media/image33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23" Type="http://schemas.openxmlformats.org/officeDocument/2006/relationships/image" Target="../media/image35.png"/><Relationship Id="rId10" Type="http://schemas.openxmlformats.org/officeDocument/2006/relationships/image" Target="../media/image22.png"/><Relationship Id="rId19" Type="http://schemas.openxmlformats.org/officeDocument/2006/relationships/image" Target="../media/image31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Relationship Id="rId22" Type="http://schemas.openxmlformats.org/officeDocument/2006/relationships/image" Target="../media/image3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5" Type="http://schemas.openxmlformats.org/officeDocument/2006/relationships/image" Target="../media/image4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9.png"/><Relationship Id="rId18" Type="http://schemas.openxmlformats.org/officeDocument/2006/relationships/image" Target="../media/image64.png"/><Relationship Id="rId3" Type="http://schemas.openxmlformats.org/officeDocument/2006/relationships/image" Target="../media/image49.png"/><Relationship Id="rId21" Type="http://schemas.openxmlformats.org/officeDocument/2006/relationships/image" Target="../media/image67.png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17" Type="http://schemas.openxmlformats.org/officeDocument/2006/relationships/image" Target="../media/image6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2.png"/><Relationship Id="rId20" Type="http://schemas.openxmlformats.org/officeDocument/2006/relationships/image" Target="../media/image66.png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52.png"/><Relationship Id="rId11" Type="http://schemas.openxmlformats.org/officeDocument/2006/relationships/image" Target="../media/image57.png"/><Relationship Id="rId5" Type="http://schemas.openxmlformats.org/officeDocument/2006/relationships/image" Target="../media/image51.png"/><Relationship Id="rId15" Type="http://schemas.openxmlformats.org/officeDocument/2006/relationships/image" Target="../media/image61.png"/><Relationship Id="rId23" Type="http://schemas.openxmlformats.org/officeDocument/2006/relationships/image" Target="../media/image69.png"/><Relationship Id="rId10" Type="http://schemas.openxmlformats.org/officeDocument/2006/relationships/image" Target="../media/image56.png"/><Relationship Id="rId19" Type="http://schemas.openxmlformats.org/officeDocument/2006/relationships/image" Target="../media/image65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Relationship Id="rId14" Type="http://schemas.openxmlformats.org/officeDocument/2006/relationships/image" Target="../media/image60.png"/><Relationship Id="rId22" Type="http://schemas.openxmlformats.org/officeDocument/2006/relationships/image" Target="../media/image6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13" Type="http://schemas.openxmlformats.org/officeDocument/2006/relationships/image" Target="../media/image80.png"/><Relationship Id="rId18" Type="http://schemas.openxmlformats.org/officeDocument/2006/relationships/image" Target="../media/image85.png"/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12" Type="http://schemas.openxmlformats.org/officeDocument/2006/relationships/image" Target="../media/image79.png"/><Relationship Id="rId17" Type="http://schemas.openxmlformats.org/officeDocument/2006/relationships/image" Target="../media/image8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3.png"/><Relationship Id="rId1" Type="http://schemas.openxmlformats.org/officeDocument/2006/relationships/themeOverride" Target="../theme/themeOverride4.xml"/><Relationship Id="rId6" Type="http://schemas.openxmlformats.org/officeDocument/2006/relationships/image" Target="../media/image73.png"/><Relationship Id="rId11" Type="http://schemas.openxmlformats.org/officeDocument/2006/relationships/image" Target="../media/image78.png"/><Relationship Id="rId5" Type="http://schemas.openxmlformats.org/officeDocument/2006/relationships/image" Target="../media/image72.png"/><Relationship Id="rId15" Type="http://schemas.openxmlformats.org/officeDocument/2006/relationships/image" Target="../media/image82.png"/><Relationship Id="rId10" Type="http://schemas.openxmlformats.org/officeDocument/2006/relationships/image" Target="../media/image77.png"/><Relationship Id="rId4" Type="http://schemas.openxmlformats.org/officeDocument/2006/relationships/image" Target="../media/image71.png"/><Relationship Id="rId9" Type="http://schemas.openxmlformats.org/officeDocument/2006/relationships/image" Target="../media/image76.png"/><Relationship Id="rId14" Type="http://schemas.openxmlformats.org/officeDocument/2006/relationships/image" Target="../media/image8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13" Type="http://schemas.openxmlformats.org/officeDocument/2006/relationships/image" Target="../media/image96.png"/><Relationship Id="rId18" Type="http://schemas.openxmlformats.org/officeDocument/2006/relationships/image" Target="../media/image101.png"/><Relationship Id="rId3" Type="http://schemas.openxmlformats.org/officeDocument/2006/relationships/image" Target="../media/image86.png"/><Relationship Id="rId21" Type="http://schemas.openxmlformats.org/officeDocument/2006/relationships/image" Target="../media/image104.png"/><Relationship Id="rId7" Type="http://schemas.openxmlformats.org/officeDocument/2006/relationships/image" Target="../media/image90.png"/><Relationship Id="rId12" Type="http://schemas.openxmlformats.org/officeDocument/2006/relationships/image" Target="../media/image95.png"/><Relationship Id="rId17" Type="http://schemas.openxmlformats.org/officeDocument/2006/relationships/image" Target="../media/image10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9.png"/><Relationship Id="rId20" Type="http://schemas.openxmlformats.org/officeDocument/2006/relationships/image" Target="../media/image103.png"/><Relationship Id="rId1" Type="http://schemas.openxmlformats.org/officeDocument/2006/relationships/themeOverride" Target="../theme/themeOverride5.xml"/><Relationship Id="rId6" Type="http://schemas.openxmlformats.org/officeDocument/2006/relationships/image" Target="../media/image89.png"/><Relationship Id="rId11" Type="http://schemas.openxmlformats.org/officeDocument/2006/relationships/image" Target="../media/image94.png"/><Relationship Id="rId5" Type="http://schemas.openxmlformats.org/officeDocument/2006/relationships/image" Target="../media/image88.png"/><Relationship Id="rId15" Type="http://schemas.openxmlformats.org/officeDocument/2006/relationships/image" Target="../media/image98.png"/><Relationship Id="rId10" Type="http://schemas.openxmlformats.org/officeDocument/2006/relationships/image" Target="../media/image93.png"/><Relationship Id="rId19" Type="http://schemas.openxmlformats.org/officeDocument/2006/relationships/image" Target="../media/image102.png"/><Relationship Id="rId4" Type="http://schemas.openxmlformats.org/officeDocument/2006/relationships/image" Target="../media/image87.png"/><Relationship Id="rId9" Type="http://schemas.openxmlformats.org/officeDocument/2006/relationships/image" Target="../media/image92.png"/><Relationship Id="rId14" Type="http://schemas.openxmlformats.org/officeDocument/2006/relationships/image" Target="../media/image97.png"/><Relationship Id="rId22" Type="http://schemas.openxmlformats.org/officeDocument/2006/relationships/image" Target="../media/image10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465103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Eva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Ehlerová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Číslo a proměnná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i="1" kern="1200" dirty="0" smtClean="0">
                          <a:solidFill>
                            <a:schemeClr val="dk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Vzorce usnadňující úpravy</a:t>
                      </a:r>
                      <a:endParaRPr lang="cs-CZ" sz="1600" i="1" kern="1200" dirty="0">
                        <a:solidFill>
                          <a:schemeClr val="dk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VY_32_INOVACE_22.20.EHL.MA.8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01. 03. </a:t>
                      </a: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2014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dirty="0" smtClean="0"/>
              <a:t>Druhá mocnina dvojčlenu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74360" y="980728"/>
            <a:ext cx="4906848" cy="5760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 smtClean="0"/>
              <a:t>a) </a:t>
            </a:r>
            <a:r>
              <a:rPr lang="cs-CZ" sz="3600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Druhá mocnina součtu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358070" y="1844824"/>
                <a:ext cx="226971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4</m:t>
                              </m:r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070" y="1844824"/>
                <a:ext cx="2269714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2262879" y="1844824"/>
                <a:ext cx="357147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8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cs-CZ" sz="28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+3</m:t>
                          </m:r>
                        </m:e>
                      </m:d>
                      <m:r>
                        <a:rPr lang="cs-CZ" sz="28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8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+3</m:t>
                          </m:r>
                        </m:e>
                      </m:d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879" y="1844824"/>
                <a:ext cx="3571474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429327" y="2473732"/>
                <a:ext cx="543881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4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∙4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+4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∙3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+3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∙4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+3∙3=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27" y="2473732"/>
                <a:ext cx="5438817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5652120" y="2473732"/>
                <a:ext cx="280928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16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+24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2473732"/>
                <a:ext cx="2809284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349283" y="3016811"/>
                <a:ext cx="226971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4</m:t>
                              </m:r>
                              <m:r>
                                <a:rPr lang="cs-CZ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cs-CZ" sz="2800" b="0" i="1" smtClean="0">
                                  <a:solidFill>
                                    <a:srgbClr val="008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83" y="3016811"/>
                <a:ext cx="2269714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délník 28"/>
              <p:cNvSpPr/>
              <p:nvPr/>
            </p:nvSpPr>
            <p:spPr>
              <a:xfrm>
                <a:off x="2699792" y="3016811"/>
                <a:ext cx="93610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4</m:t>
                              </m:r>
                              <m:r>
                                <a:rPr lang="cs-CZ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3016811"/>
                <a:ext cx="936104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3580564" y="2996952"/>
                <a:ext cx="93610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0564" y="2996952"/>
                <a:ext cx="936104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4516879" y="3016811"/>
                <a:ext cx="156728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2∙</m:t>
                      </m:r>
                      <m:r>
                        <a:rPr lang="cs-CZ" sz="28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4</m:t>
                      </m:r>
                      <m:r>
                        <a:rPr lang="cs-CZ" sz="28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cs-CZ" sz="28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800" b="0" i="1" smtClean="0">
                          <a:solidFill>
                            <a:srgbClr val="008000"/>
                          </a:solidFill>
                          <a:latin typeface="Cambria Math"/>
                          <a:ea typeface="Cambria Math"/>
                        </a:rPr>
                        <m:t>3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6879" y="3016811"/>
                <a:ext cx="1567289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6228184" y="2996952"/>
                <a:ext cx="93610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184" y="2996952"/>
                <a:ext cx="936104" cy="52322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délník 31"/>
              <p:cNvSpPr/>
              <p:nvPr/>
            </p:nvSpPr>
            <p:spPr>
              <a:xfrm>
                <a:off x="7524328" y="3016811"/>
                <a:ext cx="93610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solidFill>
                                    <a:srgbClr val="008000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3016811"/>
                <a:ext cx="936104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 5"/>
          <p:cNvSpPr/>
          <p:nvPr/>
        </p:nvSpPr>
        <p:spPr>
          <a:xfrm>
            <a:off x="349283" y="3736891"/>
            <a:ext cx="17828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7030A0"/>
                </a:solidFill>
              </a:rPr>
              <a:t>Druhá </a:t>
            </a:r>
            <a:r>
              <a:rPr lang="cs-CZ" sz="2000" dirty="0" smtClean="0">
                <a:solidFill>
                  <a:srgbClr val="7030A0"/>
                </a:solidFill>
              </a:rPr>
              <a:t>mocnina</a:t>
            </a:r>
          </a:p>
          <a:p>
            <a:r>
              <a:rPr lang="cs-CZ" sz="2000" dirty="0" smtClean="0"/>
              <a:t> dvojčlenu</a:t>
            </a:r>
            <a:endParaRPr lang="cs-CZ" sz="2000" dirty="0"/>
          </a:p>
        </p:txBody>
      </p:sp>
      <p:sp>
        <p:nvSpPr>
          <p:cNvPr id="33" name="Obdélník 32"/>
          <p:cNvSpPr/>
          <p:nvPr/>
        </p:nvSpPr>
        <p:spPr>
          <a:xfrm>
            <a:off x="2411760" y="3736891"/>
            <a:ext cx="17828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7030A0"/>
                </a:solidFill>
              </a:rPr>
              <a:t>Druhá </a:t>
            </a:r>
            <a:r>
              <a:rPr lang="cs-CZ" sz="2000" dirty="0" smtClean="0">
                <a:solidFill>
                  <a:srgbClr val="7030A0"/>
                </a:solidFill>
              </a:rPr>
              <a:t>mocnina</a:t>
            </a:r>
          </a:p>
          <a:p>
            <a:r>
              <a:rPr lang="cs-CZ" sz="2000" dirty="0" smtClean="0"/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prvního členu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7035154" y="3573680"/>
            <a:ext cx="17828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7030A0"/>
                </a:solidFill>
              </a:rPr>
              <a:t>Druhá </a:t>
            </a:r>
            <a:r>
              <a:rPr lang="cs-CZ" sz="2000" dirty="0" smtClean="0">
                <a:solidFill>
                  <a:srgbClr val="7030A0"/>
                </a:solidFill>
              </a:rPr>
              <a:t>mocnina</a:t>
            </a:r>
          </a:p>
          <a:p>
            <a:r>
              <a:rPr lang="cs-CZ" sz="2000" dirty="0" smtClean="0"/>
              <a:t> </a:t>
            </a:r>
            <a:r>
              <a:rPr lang="cs-CZ" sz="2000" dirty="0" smtClean="0">
                <a:solidFill>
                  <a:srgbClr val="008000"/>
                </a:solidFill>
              </a:rPr>
              <a:t>druhého členu</a:t>
            </a:r>
            <a:endParaRPr lang="cs-CZ" sz="2000" dirty="0">
              <a:solidFill>
                <a:srgbClr val="008000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4409093" y="3744061"/>
            <a:ext cx="193835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/>
              <a:t>Dvojnásobek</a:t>
            </a:r>
          </a:p>
          <a:p>
            <a:r>
              <a:rPr lang="cs-CZ" sz="2000" dirty="0" smtClean="0"/>
              <a:t> součinu </a:t>
            </a:r>
            <a:r>
              <a:rPr lang="cs-CZ" sz="2000" dirty="0" smtClean="0">
                <a:solidFill>
                  <a:srgbClr val="FF0000"/>
                </a:solidFill>
              </a:rPr>
              <a:t>prvního</a:t>
            </a:r>
          </a:p>
          <a:p>
            <a:r>
              <a:rPr lang="cs-CZ" sz="2000" dirty="0" smtClean="0"/>
              <a:t> a </a:t>
            </a:r>
            <a:r>
              <a:rPr lang="cs-CZ" sz="2000" dirty="0" smtClean="0">
                <a:solidFill>
                  <a:srgbClr val="008000"/>
                </a:solidFill>
              </a:rPr>
              <a:t>druhého členu</a:t>
            </a:r>
            <a:endParaRPr lang="cs-CZ" sz="2000" dirty="0">
              <a:solidFill>
                <a:srgbClr val="008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délník 36"/>
              <p:cNvSpPr/>
              <p:nvPr/>
            </p:nvSpPr>
            <p:spPr>
              <a:xfrm>
                <a:off x="349283" y="5230607"/>
                <a:ext cx="226971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32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3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  <m:r>
                                <a:rPr lang="cs-CZ" sz="32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cs-CZ" sz="3200" b="0" i="1" smtClean="0">
                                  <a:solidFill>
                                    <a:srgbClr val="008000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e>
                          </m:d>
                        </m:e>
                        <m:sup>
                          <m:r>
                            <a:rPr lang="cs-CZ" sz="32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37" name="Obdélník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83" y="5230607"/>
                <a:ext cx="2269714" cy="58477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bdélník 37"/>
              <p:cNvSpPr/>
              <p:nvPr/>
            </p:nvSpPr>
            <p:spPr>
              <a:xfrm>
                <a:off x="2494671" y="5229200"/>
                <a:ext cx="28835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p>
                          <m:r>
                            <a:rPr lang="cs-CZ" sz="32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+2</m:t>
                      </m:r>
                      <m:r>
                        <a:rPr lang="cs-CZ" sz="3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𝐴</m:t>
                      </m:r>
                      <m:r>
                        <a:rPr lang="cs-CZ" sz="32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𝐵</m:t>
                      </m:r>
                      <m:r>
                        <a:rPr lang="cs-CZ" sz="3200" b="0" i="0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p>
                          <m:r>
                            <a:rPr lang="cs-CZ" sz="32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38" name="Obdélník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4671" y="5229200"/>
                <a:ext cx="2883597" cy="58477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ahnutá šipka dolů 38"/>
          <p:cNvSpPr/>
          <p:nvPr/>
        </p:nvSpPr>
        <p:spPr>
          <a:xfrm>
            <a:off x="2682452" y="1701065"/>
            <a:ext cx="2393604" cy="261744"/>
          </a:xfrm>
          <a:prstGeom prst="curvedDownArrow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0" name="Zahnutá šipka dolů 39"/>
          <p:cNvSpPr/>
          <p:nvPr/>
        </p:nvSpPr>
        <p:spPr>
          <a:xfrm flipV="1">
            <a:off x="3435951" y="2241467"/>
            <a:ext cx="1712113" cy="232264"/>
          </a:xfrm>
          <a:prstGeom prst="curved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1" name="Zahnutá šipka dolů 40"/>
          <p:cNvSpPr/>
          <p:nvPr/>
        </p:nvSpPr>
        <p:spPr>
          <a:xfrm>
            <a:off x="2701343" y="1727229"/>
            <a:ext cx="1726641" cy="209417"/>
          </a:xfrm>
          <a:prstGeom prst="curved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accent1"/>
              </a:solidFill>
            </a:endParaRPr>
          </a:p>
        </p:txBody>
      </p:sp>
      <p:sp>
        <p:nvSpPr>
          <p:cNvPr id="42" name="Zahnutá šipka dolů 41"/>
          <p:cNvSpPr/>
          <p:nvPr/>
        </p:nvSpPr>
        <p:spPr>
          <a:xfrm flipV="1">
            <a:off x="3435951" y="2252344"/>
            <a:ext cx="992033" cy="115700"/>
          </a:xfrm>
          <a:prstGeom prst="curved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64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7" grpId="0"/>
      <p:bldP spid="28" grpId="0"/>
      <p:bldP spid="29" grpId="0"/>
      <p:bldP spid="30" grpId="0"/>
      <p:bldP spid="3" grpId="0"/>
      <p:bldP spid="31" grpId="0"/>
      <p:bldP spid="32" grpId="0"/>
      <p:bldP spid="6" grpId="0"/>
      <p:bldP spid="33" grpId="0"/>
      <p:bldP spid="34" grpId="0"/>
      <p:bldP spid="35" grpId="0"/>
      <p:bldP spid="37" grpId="0"/>
      <p:bldP spid="38" grpId="0"/>
      <p:bldP spid="39" grpId="0" animBg="1"/>
      <p:bldP spid="40" grpId="0" animBg="1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dirty="0" smtClean="0"/>
              <a:t>Druhá mocnina dvojčlenu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69208" y="980727"/>
            <a:ext cx="6202992" cy="5760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Druhá </a:t>
            </a:r>
            <a:r>
              <a:rPr lang="cs-CZ" sz="3600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mocnina </a:t>
            </a:r>
            <a:r>
              <a:rPr lang="cs-CZ" sz="3600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součtu - vzorec</a:t>
            </a:r>
            <a:endParaRPr lang="cs-CZ" sz="3600" i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-7525" y="2662342"/>
                <a:ext cx="227526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3</m:t>
                              </m:r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+2</m:t>
                              </m:r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525" y="2662342"/>
                <a:ext cx="2275269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Obdélník 35"/>
              <p:cNvSpPr/>
              <p:nvPr/>
            </p:nvSpPr>
            <p:spPr>
              <a:xfrm>
                <a:off x="5868144" y="2708920"/>
                <a:ext cx="336800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=9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+12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𝑥𝑦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+4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6" name="Obdélní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2708920"/>
                <a:ext cx="3368008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2132143" y="2671955"/>
                <a:ext cx="103570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3</m:t>
                              </m:r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2143" y="2671955"/>
                <a:ext cx="1035701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délník 21"/>
              <p:cNvSpPr/>
              <p:nvPr/>
            </p:nvSpPr>
            <p:spPr>
              <a:xfrm>
                <a:off x="3203848" y="2682235"/>
                <a:ext cx="176631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2∙</m:t>
                      </m:r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cs-CZ" sz="28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cs-CZ" sz="28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𝑦</m:t>
                      </m:r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2682235"/>
                <a:ext cx="1766317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délník 22"/>
              <p:cNvSpPr/>
              <p:nvPr/>
            </p:nvSpPr>
            <p:spPr>
              <a:xfrm>
                <a:off x="2857803" y="2713115"/>
                <a:ext cx="61405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803" y="2713115"/>
                <a:ext cx="614056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4716016" y="2713115"/>
                <a:ext cx="52901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2713115"/>
                <a:ext cx="529014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5076056" y="2658298"/>
                <a:ext cx="82809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cs-CZ" sz="28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2658298"/>
                <a:ext cx="828092" cy="523220"/>
              </a:xfrm>
              <a:prstGeom prst="rect">
                <a:avLst/>
              </a:prstGeom>
              <a:blipFill rotWithShape="1">
                <a:blip r:embed="rId9"/>
                <a:stretch>
                  <a:fillRect r="-10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Levá složená závorka 25"/>
          <p:cNvSpPr/>
          <p:nvPr/>
        </p:nvSpPr>
        <p:spPr>
          <a:xfrm rot="16200000">
            <a:off x="2452719" y="2951908"/>
            <a:ext cx="227106" cy="583061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Levá složená závorka 36"/>
          <p:cNvSpPr/>
          <p:nvPr/>
        </p:nvSpPr>
        <p:spPr>
          <a:xfrm rot="16200000">
            <a:off x="3358306" y="3062196"/>
            <a:ext cx="227106" cy="291532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Levá složená závorka 37"/>
          <p:cNvSpPr/>
          <p:nvPr/>
        </p:nvSpPr>
        <p:spPr>
          <a:xfrm rot="16200000">
            <a:off x="3927834" y="3028579"/>
            <a:ext cx="227106" cy="378933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Levá složená závorka 38"/>
          <p:cNvSpPr/>
          <p:nvPr/>
        </p:nvSpPr>
        <p:spPr>
          <a:xfrm rot="16200000">
            <a:off x="4576813" y="3046170"/>
            <a:ext cx="227106" cy="380747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Levá složená závorka 39"/>
          <p:cNvSpPr/>
          <p:nvPr/>
        </p:nvSpPr>
        <p:spPr>
          <a:xfrm rot="16200000">
            <a:off x="5376549" y="2986150"/>
            <a:ext cx="227106" cy="464798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Obdélník 40"/>
              <p:cNvSpPr/>
              <p:nvPr/>
            </p:nvSpPr>
            <p:spPr>
              <a:xfrm>
                <a:off x="349283" y="1630207"/>
                <a:ext cx="226971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32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3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  <m:r>
                                <a:rPr lang="cs-CZ" sz="32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cs-CZ" sz="3200" b="0" i="1" smtClean="0">
                                  <a:solidFill>
                                    <a:srgbClr val="008000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e>
                          </m:d>
                        </m:e>
                        <m:sup>
                          <m:r>
                            <a:rPr lang="cs-CZ" sz="32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83" y="1630207"/>
                <a:ext cx="2269714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bdélník 41"/>
              <p:cNvSpPr/>
              <p:nvPr/>
            </p:nvSpPr>
            <p:spPr>
              <a:xfrm>
                <a:off x="2494671" y="1628800"/>
                <a:ext cx="28835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p>
                          <m:r>
                            <a:rPr lang="cs-CZ" sz="32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+2</m:t>
                      </m:r>
                      <m:r>
                        <a:rPr lang="cs-CZ" sz="3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𝐴</m:t>
                      </m:r>
                      <m:r>
                        <a:rPr lang="cs-CZ" sz="32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𝐵</m:t>
                      </m:r>
                      <m:r>
                        <a:rPr lang="cs-CZ" sz="3200" b="0" i="0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p>
                          <m:r>
                            <a:rPr lang="cs-CZ" sz="32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42" name="Obdélník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4671" y="1628800"/>
                <a:ext cx="2883597" cy="58477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bdélník 42"/>
              <p:cNvSpPr/>
              <p:nvPr/>
            </p:nvSpPr>
            <p:spPr>
              <a:xfrm>
                <a:off x="2310715" y="3331599"/>
                <a:ext cx="51111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43" name="Obdélník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0715" y="3331599"/>
                <a:ext cx="511113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Obdélník 43"/>
              <p:cNvSpPr/>
              <p:nvPr/>
            </p:nvSpPr>
            <p:spPr>
              <a:xfrm>
                <a:off x="3809125" y="3316273"/>
                <a:ext cx="46452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𝐴</m:t>
                    </m:r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 ∙</m:t>
                    </m:r>
                  </m:oMath>
                </a14:m>
                <a:r>
                  <a:rPr lang="cs-CZ" sz="2800" dirty="0" smtClean="0"/>
                  <a:t> </a:t>
                </a:r>
                <a:endParaRPr lang="cs-CZ" sz="2800" dirty="0"/>
              </a:p>
            </p:txBody>
          </p:sp>
        </mc:Choice>
        <mc:Fallback xmlns="">
          <p:sp>
            <p:nvSpPr>
              <p:cNvPr id="44" name="Obdélník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9125" y="3316273"/>
                <a:ext cx="464524" cy="523220"/>
              </a:xfrm>
              <a:prstGeom prst="rect">
                <a:avLst/>
              </a:prstGeom>
              <a:blipFill rotWithShape="1">
                <a:blip r:embed="rId13"/>
                <a:stretch>
                  <a:fillRect r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Obdélník 44"/>
              <p:cNvSpPr/>
              <p:nvPr/>
            </p:nvSpPr>
            <p:spPr>
              <a:xfrm>
                <a:off x="2720801" y="3312190"/>
                <a:ext cx="13653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+ 2 </m:t>
                      </m:r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Obdélník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0801" y="3312190"/>
                <a:ext cx="1365380" cy="52322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Obdélník 45"/>
              <p:cNvSpPr/>
              <p:nvPr/>
            </p:nvSpPr>
            <p:spPr>
              <a:xfrm>
                <a:off x="-36512" y="3321515"/>
                <a:ext cx="226971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  <m:r>
                                <a:rPr lang="cs-CZ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cs-CZ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Obdélník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3321515"/>
                <a:ext cx="2269714" cy="52322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Obdélník 46"/>
              <p:cNvSpPr/>
              <p:nvPr/>
            </p:nvSpPr>
            <p:spPr>
              <a:xfrm>
                <a:off x="5267486" y="3321515"/>
                <a:ext cx="49283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Obdélník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7486" y="3321515"/>
                <a:ext cx="492834" cy="52322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Obdélník 47"/>
              <p:cNvSpPr/>
              <p:nvPr/>
            </p:nvSpPr>
            <p:spPr>
              <a:xfrm>
                <a:off x="4416216" y="3305801"/>
                <a:ext cx="82881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𝐵</m:t>
                      </m:r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+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48" name="Obdélník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6216" y="3305801"/>
                <a:ext cx="828814" cy="52322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Levá složená závorka 48"/>
          <p:cNvSpPr/>
          <p:nvPr/>
        </p:nvSpPr>
        <p:spPr>
          <a:xfrm rot="16200000">
            <a:off x="353071" y="3013253"/>
            <a:ext cx="227106" cy="378933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Levá složená závorka 49"/>
          <p:cNvSpPr/>
          <p:nvPr/>
        </p:nvSpPr>
        <p:spPr>
          <a:xfrm rot="16200000">
            <a:off x="1139558" y="3019278"/>
            <a:ext cx="227106" cy="378933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Obdélník 50"/>
              <p:cNvSpPr/>
              <p:nvPr/>
            </p:nvSpPr>
            <p:spPr>
              <a:xfrm>
                <a:off x="-7234" y="4633972"/>
                <a:ext cx="227526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4+2</m:t>
                              </m:r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51" name="Obdélník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234" y="4633972"/>
                <a:ext cx="2275269" cy="52322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Obdélník 51"/>
              <p:cNvSpPr/>
              <p:nvPr/>
            </p:nvSpPr>
            <p:spPr>
              <a:xfrm>
                <a:off x="2185369" y="4633875"/>
                <a:ext cx="262242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16+16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𝑛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+4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52" name="Obdélník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5369" y="4633875"/>
                <a:ext cx="2622422" cy="523220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Obdélník 52"/>
              <p:cNvSpPr/>
              <p:nvPr/>
            </p:nvSpPr>
            <p:spPr>
              <a:xfrm>
                <a:off x="-36512" y="4005064"/>
                <a:ext cx="211772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53" name="Obdélník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4005064"/>
                <a:ext cx="2117727" cy="523220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Obdélník 53"/>
              <p:cNvSpPr/>
              <p:nvPr/>
            </p:nvSpPr>
            <p:spPr>
              <a:xfrm>
                <a:off x="2084652" y="4005064"/>
                <a:ext cx="248288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+6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54" name="Obdélník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652" y="4005064"/>
                <a:ext cx="2482881" cy="523220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Obdélník 54"/>
              <p:cNvSpPr/>
              <p:nvPr/>
            </p:nvSpPr>
            <p:spPr>
              <a:xfrm>
                <a:off x="115476" y="5301208"/>
                <a:ext cx="227526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5</m:t>
                              </m:r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+7</m:t>
                              </m:r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55" name="Obdélník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76" y="5301208"/>
                <a:ext cx="2275269" cy="523220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Obdélník 55"/>
              <p:cNvSpPr/>
              <p:nvPr/>
            </p:nvSpPr>
            <p:spPr>
              <a:xfrm>
                <a:off x="2347743" y="5301208"/>
                <a:ext cx="336800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25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+70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𝑎𝑏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+49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56" name="Obdélník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7743" y="5301208"/>
                <a:ext cx="3368008" cy="523220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58129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21" grpId="0"/>
      <p:bldP spid="22" grpId="0"/>
      <p:bldP spid="23" grpId="0"/>
      <p:bldP spid="24" grpId="0"/>
      <p:bldP spid="25" grpId="0"/>
      <p:bldP spid="26" grpId="0" animBg="1"/>
      <p:bldP spid="37" grpId="0" animBg="1"/>
      <p:bldP spid="38" grpId="0" animBg="1"/>
      <p:bldP spid="39" grpId="0" animBg="1"/>
      <p:bldP spid="40" grpId="0" animBg="1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0" grpId="0" animBg="1"/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dirty="0" smtClean="0"/>
              <a:t>Druhá mocnina dvojčlenu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69208" y="908720"/>
            <a:ext cx="4906848" cy="5760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 smtClean="0"/>
              <a:t>b) </a:t>
            </a:r>
            <a:r>
              <a:rPr lang="cs-CZ" sz="3600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Druhá mocnina </a:t>
            </a:r>
            <a:r>
              <a:rPr lang="cs-CZ" sz="3600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rozdílu</a:t>
            </a:r>
            <a:endParaRPr lang="cs-CZ" sz="3600" i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358070" y="1556792"/>
                <a:ext cx="198168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070" y="1556792"/>
                <a:ext cx="1981682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2065963" y="1556791"/>
                <a:ext cx="30292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−5</m:t>
                          </m:r>
                        </m:e>
                      </m:d>
                      <m:r>
                        <a:rPr lang="cs-CZ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−5</m:t>
                          </m:r>
                        </m:e>
                      </m:d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5963" y="1556791"/>
                <a:ext cx="3029201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333861" y="2175247"/>
                <a:ext cx="647038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∙2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+2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−5</m:t>
                          </m:r>
                        </m:e>
                      </m:d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∙2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−5</m:t>
                          </m:r>
                        </m:e>
                      </m:d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861" y="2175247"/>
                <a:ext cx="6470387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6554170" y="2175247"/>
                <a:ext cx="258983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4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−20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+25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4170" y="2175247"/>
                <a:ext cx="2589830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349283" y="2872795"/>
                <a:ext cx="226971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cs-CZ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sz="2800" b="0" i="1" smtClean="0">
                                  <a:solidFill>
                                    <a:srgbClr val="008000"/>
                                  </a:solidFill>
                                  <a:latin typeface="Cambria Math"/>
                                </a:rPr>
                                <m:t>5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83" y="2872795"/>
                <a:ext cx="2269714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délník 28"/>
              <p:cNvSpPr/>
              <p:nvPr/>
            </p:nvSpPr>
            <p:spPr>
              <a:xfrm>
                <a:off x="2699792" y="2872795"/>
                <a:ext cx="93610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2</m:t>
                              </m:r>
                              <m:r>
                                <a:rPr lang="cs-CZ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2872795"/>
                <a:ext cx="936104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3580564" y="2852936"/>
                <a:ext cx="93610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0564" y="2852936"/>
                <a:ext cx="936104" cy="5232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4516879" y="2872795"/>
                <a:ext cx="213302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2∙</m:t>
                      </m:r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cs-CZ" sz="280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cs-CZ" sz="28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8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800" b="0" i="1" smtClean="0">
                              <a:solidFill>
                                <a:srgbClr val="008000"/>
                              </a:solidFill>
                              <a:latin typeface="Cambria Math"/>
                              <a:ea typeface="Cambria Math"/>
                            </a:rPr>
                            <m:t>−5</m:t>
                          </m:r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6879" y="2872795"/>
                <a:ext cx="2133020" cy="52322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6444208" y="2897801"/>
                <a:ext cx="93610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2897801"/>
                <a:ext cx="936104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délník 31"/>
              <p:cNvSpPr/>
              <p:nvPr/>
            </p:nvSpPr>
            <p:spPr>
              <a:xfrm>
                <a:off x="7524328" y="2872795"/>
                <a:ext cx="93610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solidFill>
                                    <a:srgbClr val="008000"/>
                                  </a:solidFill>
                                  <a:latin typeface="Cambria Math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2872795"/>
                <a:ext cx="936104" cy="523220"/>
              </a:xfrm>
              <a:prstGeom prst="rect">
                <a:avLst/>
              </a:prstGeom>
              <a:blipFill rotWithShape="1">
                <a:blip r:embed="rId12"/>
                <a:stretch>
                  <a:fillRect r="-38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 5"/>
          <p:cNvSpPr/>
          <p:nvPr/>
        </p:nvSpPr>
        <p:spPr>
          <a:xfrm>
            <a:off x="349283" y="3592875"/>
            <a:ext cx="17828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7030A0"/>
                </a:solidFill>
              </a:rPr>
              <a:t>Druhá </a:t>
            </a:r>
            <a:r>
              <a:rPr lang="cs-CZ" sz="2000" dirty="0" smtClean="0">
                <a:solidFill>
                  <a:srgbClr val="7030A0"/>
                </a:solidFill>
              </a:rPr>
              <a:t>mocnina</a:t>
            </a:r>
          </a:p>
          <a:p>
            <a:r>
              <a:rPr lang="cs-CZ" sz="2000" dirty="0" smtClean="0"/>
              <a:t> dvojčlenu</a:t>
            </a:r>
            <a:endParaRPr lang="cs-CZ" sz="2000" dirty="0"/>
          </a:p>
        </p:txBody>
      </p:sp>
      <p:sp>
        <p:nvSpPr>
          <p:cNvPr id="33" name="Obdélník 32"/>
          <p:cNvSpPr/>
          <p:nvPr/>
        </p:nvSpPr>
        <p:spPr>
          <a:xfrm>
            <a:off x="2411760" y="3592875"/>
            <a:ext cx="17828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7030A0"/>
                </a:solidFill>
              </a:rPr>
              <a:t>Druhá </a:t>
            </a:r>
            <a:r>
              <a:rPr lang="cs-CZ" sz="2000" dirty="0" smtClean="0">
                <a:solidFill>
                  <a:srgbClr val="7030A0"/>
                </a:solidFill>
              </a:rPr>
              <a:t>mocnina</a:t>
            </a:r>
          </a:p>
          <a:p>
            <a:r>
              <a:rPr lang="cs-CZ" sz="2000" dirty="0" smtClean="0"/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prvního členu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7035154" y="3429664"/>
            <a:ext cx="17828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7030A0"/>
                </a:solidFill>
              </a:rPr>
              <a:t>Druhá </a:t>
            </a:r>
            <a:r>
              <a:rPr lang="cs-CZ" sz="2000" dirty="0" smtClean="0">
                <a:solidFill>
                  <a:srgbClr val="7030A0"/>
                </a:solidFill>
              </a:rPr>
              <a:t>mocnina</a:t>
            </a:r>
          </a:p>
          <a:p>
            <a:r>
              <a:rPr lang="cs-CZ" sz="2000" dirty="0" smtClean="0"/>
              <a:t> </a:t>
            </a:r>
            <a:r>
              <a:rPr lang="cs-CZ" sz="2000" dirty="0" smtClean="0">
                <a:solidFill>
                  <a:srgbClr val="008000"/>
                </a:solidFill>
              </a:rPr>
              <a:t>druhého členu</a:t>
            </a:r>
            <a:endParaRPr lang="cs-CZ" sz="2000" dirty="0">
              <a:solidFill>
                <a:srgbClr val="008000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4409093" y="3600045"/>
            <a:ext cx="193835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/>
              <a:t>Dvojnásobek</a:t>
            </a:r>
          </a:p>
          <a:p>
            <a:r>
              <a:rPr lang="cs-CZ" sz="2000" dirty="0" smtClean="0"/>
              <a:t> součinu </a:t>
            </a:r>
            <a:r>
              <a:rPr lang="cs-CZ" sz="2000" dirty="0" smtClean="0">
                <a:solidFill>
                  <a:srgbClr val="FF0000"/>
                </a:solidFill>
              </a:rPr>
              <a:t>prvního</a:t>
            </a:r>
          </a:p>
          <a:p>
            <a:r>
              <a:rPr lang="cs-CZ" sz="2000" dirty="0" smtClean="0"/>
              <a:t> a </a:t>
            </a:r>
            <a:r>
              <a:rPr lang="cs-CZ" sz="2000" dirty="0" smtClean="0">
                <a:solidFill>
                  <a:srgbClr val="008000"/>
                </a:solidFill>
              </a:rPr>
              <a:t>druhého členu</a:t>
            </a:r>
            <a:endParaRPr lang="cs-CZ" sz="2000" dirty="0">
              <a:solidFill>
                <a:srgbClr val="008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Obdélník 35"/>
              <p:cNvSpPr/>
              <p:nvPr/>
            </p:nvSpPr>
            <p:spPr>
              <a:xfrm>
                <a:off x="341758" y="4668458"/>
                <a:ext cx="336800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=4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−20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+25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36" name="Obdélní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58" y="4668458"/>
                <a:ext cx="3368008" cy="52322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611560" y="5664258"/>
                <a:ext cx="226971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32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3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  <m:r>
                                <a:rPr lang="cs-CZ" sz="32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sz="3200" b="0" i="1" smtClean="0">
                                  <a:solidFill>
                                    <a:srgbClr val="008000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e>
                          </m:d>
                        </m:e>
                        <m:sup>
                          <m:r>
                            <a:rPr lang="cs-CZ" sz="32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664258"/>
                <a:ext cx="2269714" cy="58477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délník 21"/>
              <p:cNvSpPr/>
              <p:nvPr/>
            </p:nvSpPr>
            <p:spPr>
              <a:xfrm>
                <a:off x="2699792" y="5661248"/>
                <a:ext cx="28835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p>
                          <m:r>
                            <a:rPr lang="cs-CZ" sz="32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  <m:r>
                        <a:rPr lang="cs-CZ" sz="3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𝐴</m:t>
                      </m:r>
                      <m:r>
                        <a:rPr lang="cs-CZ" sz="32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𝐵</m:t>
                      </m:r>
                      <m:r>
                        <a:rPr lang="cs-CZ" sz="3200" b="0" i="0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p>
                          <m:r>
                            <a:rPr lang="cs-CZ" sz="32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5661248"/>
                <a:ext cx="2883597" cy="58477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Zahnutá šipka dolů 22"/>
          <p:cNvSpPr/>
          <p:nvPr/>
        </p:nvSpPr>
        <p:spPr>
          <a:xfrm>
            <a:off x="2411760" y="1432198"/>
            <a:ext cx="2104908" cy="261744"/>
          </a:xfrm>
          <a:prstGeom prst="curvedDownArrow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Zahnutá šipka dolů 23"/>
          <p:cNvSpPr/>
          <p:nvPr/>
        </p:nvSpPr>
        <p:spPr>
          <a:xfrm flipV="1">
            <a:off x="3059833" y="1972599"/>
            <a:ext cx="1456836" cy="202647"/>
          </a:xfrm>
          <a:prstGeom prst="curved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5" name="Zahnutá šipka dolů 24"/>
          <p:cNvSpPr/>
          <p:nvPr/>
        </p:nvSpPr>
        <p:spPr>
          <a:xfrm>
            <a:off x="2430651" y="1458362"/>
            <a:ext cx="1493277" cy="209417"/>
          </a:xfrm>
          <a:prstGeom prst="curved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accent1"/>
              </a:solidFill>
            </a:endParaRPr>
          </a:p>
        </p:txBody>
      </p:sp>
      <p:sp>
        <p:nvSpPr>
          <p:cNvPr id="26" name="Zahnutá šipka dolů 25"/>
          <p:cNvSpPr/>
          <p:nvPr/>
        </p:nvSpPr>
        <p:spPr>
          <a:xfrm flipV="1">
            <a:off x="3119655" y="1972600"/>
            <a:ext cx="804274" cy="126577"/>
          </a:xfrm>
          <a:prstGeom prst="curved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8677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7" grpId="0"/>
      <p:bldP spid="28" grpId="0"/>
      <p:bldP spid="29" grpId="0"/>
      <p:bldP spid="30" grpId="0"/>
      <p:bldP spid="3" grpId="0"/>
      <p:bldP spid="31" grpId="0"/>
      <p:bldP spid="32" grpId="0"/>
      <p:bldP spid="6" grpId="0"/>
      <p:bldP spid="33" grpId="0"/>
      <p:bldP spid="34" grpId="0"/>
      <p:bldP spid="35" grpId="0"/>
      <p:bldP spid="36" grpId="0"/>
      <p:bldP spid="21" grpId="0"/>
      <p:bldP spid="22" grpId="0"/>
      <p:bldP spid="23" grpId="0" animBg="1"/>
      <p:bldP spid="24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dirty="0" smtClean="0"/>
              <a:t>Druhá mocnina dvojčlenu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69208" y="980727"/>
            <a:ext cx="6006852" cy="5760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Druhá </a:t>
            </a:r>
            <a:r>
              <a:rPr lang="cs-CZ" sz="3600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mocnina </a:t>
            </a:r>
            <a:r>
              <a:rPr lang="cs-CZ" sz="3600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rozdílu - vzorec</a:t>
            </a:r>
            <a:endParaRPr lang="cs-CZ" sz="3600" i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-7525" y="2662342"/>
                <a:ext cx="227526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6</m:t>
                              </m:r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−2</m:t>
                              </m:r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525" y="2662342"/>
                <a:ext cx="2275269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7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Obdélník 35"/>
              <p:cNvSpPr/>
              <p:nvPr/>
            </p:nvSpPr>
            <p:spPr>
              <a:xfrm>
                <a:off x="6176060" y="2708920"/>
                <a:ext cx="307646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=36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−24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𝑥𝑦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+4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6" name="Obdélník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6060" y="2708920"/>
                <a:ext cx="3076460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1907704" y="2671955"/>
                <a:ext cx="10357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6</m:t>
                              </m:r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2671955"/>
                <a:ext cx="1035701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délník 21"/>
              <p:cNvSpPr/>
              <p:nvPr/>
            </p:nvSpPr>
            <p:spPr>
              <a:xfrm>
                <a:off x="2987824" y="2682235"/>
                <a:ext cx="20219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2∙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6</m:t>
                      </m:r>
                      <m:r>
                        <a:rPr lang="cs-CZ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cs-CZ" sz="2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−2</m:t>
                          </m:r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682235"/>
                <a:ext cx="2021964" cy="461665"/>
              </a:xfrm>
              <a:prstGeom prst="rect">
                <a:avLst/>
              </a:prstGeom>
              <a:blipFill rotWithShape="1">
                <a:blip r:embed="rId6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délník 22"/>
              <p:cNvSpPr/>
              <p:nvPr/>
            </p:nvSpPr>
            <p:spPr>
              <a:xfrm>
                <a:off x="2627784" y="2713115"/>
                <a:ext cx="61405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2713115"/>
                <a:ext cx="614056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4860032" y="2695328"/>
                <a:ext cx="52901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695328"/>
                <a:ext cx="529014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5148064" y="2697593"/>
                <a:ext cx="828092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−2</m:t>
                              </m:r>
                              <m:r>
                                <a:rPr lang="cs-CZ" sz="24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</m:e>
                        <m:sup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697593"/>
                <a:ext cx="828092" cy="461665"/>
              </a:xfrm>
              <a:prstGeom prst="rect">
                <a:avLst/>
              </a:prstGeom>
              <a:blipFill rotWithShape="1">
                <a:blip r:embed="rId9"/>
                <a:stretch>
                  <a:fillRect r="-36029" b="-17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Levá složená závorka 25"/>
          <p:cNvSpPr/>
          <p:nvPr/>
        </p:nvSpPr>
        <p:spPr>
          <a:xfrm rot="16200000">
            <a:off x="2301706" y="2951908"/>
            <a:ext cx="227106" cy="583061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Levá složená závorka 36"/>
          <p:cNvSpPr/>
          <p:nvPr/>
        </p:nvSpPr>
        <p:spPr>
          <a:xfrm rot="16200000">
            <a:off x="3075391" y="3062196"/>
            <a:ext cx="227106" cy="291532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Levá složená závorka 37"/>
          <p:cNvSpPr/>
          <p:nvPr/>
        </p:nvSpPr>
        <p:spPr>
          <a:xfrm rot="16200000">
            <a:off x="3567794" y="3028579"/>
            <a:ext cx="227106" cy="378933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Levá složená závorka 38"/>
          <p:cNvSpPr/>
          <p:nvPr/>
        </p:nvSpPr>
        <p:spPr>
          <a:xfrm rot="16200000">
            <a:off x="4350436" y="2912507"/>
            <a:ext cx="227106" cy="648073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Levá složená závorka 39"/>
          <p:cNvSpPr/>
          <p:nvPr/>
        </p:nvSpPr>
        <p:spPr>
          <a:xfrm rot="16200000">
            <a:off x="5554942" y="2842134"/>
            <a:ext cx="227106" cy="752830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Obdélník 40"/>
              <p:cNvSpPr/>
              <p:nvPr/>
            </p:nvSpPr>
            <p:spPr>
              <a:xfrm>
                <a:off x="349283" y="1630207"/>
                <a:ext cx="226971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32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32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  <m:r>
                                <a:rPr lang="cs-CZ" sz="32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sz="3200" b="0" i="1" smtClean="0">
                                  <a:solidFill>
                                    <a:srgbClr val="008000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e>
                          </m:d>
                        </m:e>
                        <m:sup>
                          <m:r>
                            <a:rPr lang="cs-CZ" sz="32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83" y="1630207"/>
                <a:ext cx="2269714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bdélník 41"/>
              <p:cNvSpPr/>
              <p:nvPr/>
            </p:nvSpPr>
            <p:spPr>
              <a:xfrm>
                <a:off x="2494671" y="1628800"/>
                <a:ext cx="2883597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p>
                          <m:r>
                            <a:rPr lang="cs-CZ" sz="32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  <m:r>
                        <a:rPr lang="cs-CZ" sz="32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𝐴</m:t>
                      </m:r>
                      <m:r>
                        <a:rPr lang="cs-CZ" sz="3200" b="0" i="1" smtClean="0">
                          <a:solidFill>
                            <a:srgbClr val="008000"/>
                          </a:solidFill>
                          <a:latin typeface="Cambria Math"/>
                        </a:rPr>
                        <m:t>𝐵</m:t>
                      </m:r>
                      <m:r>
                        <a:rPr lang="cs-CZ" sz="3200" b="0" i="0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p>
                          <m:r>
                            <a:rPr lang="cs-CZ" sz="32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42" name="Obdélník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4671" y="1628800"/>
                <a:ext cx="2883597" cy="58477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bdélník 42"/>
              <p:cNvSpPr/>
              <p:nvPr/>
            </p:nvSpPr>
            <p:spPr>
              <a:xfrm>
                <a:off x="2123728" y="3331599"/>
                <a:ext cx="51111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43" name="Obdélník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3331599"/>
                <a:ext cx="511113" cy="52322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Obdélník 43"/>
              <p:cNvSpPr/>
              <p:nvPr/>
            </p:nvSpPr>
            <p:spPr>
              <a:xfrm>
                <a:off x="3491880" y="3316273"/>
                <a:ext cx="46452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𝐴</m:t>
                    </m:r>
                    <m:r>
                      <a:rPr lang="cs-CZ" sz="2800" b="0" i="1" smtClean="0">
                        <a:solidFill>
                          <a:srgbClr val="FF0000"/>
                        </a:solidFill>
                        <a:latin typeface="Cambria Math"/>
                      </a:rPr>
                      <m:t> ∙</m:t>
                    </m:r>
                  </m:oMath>
                </a14:m>
                <a:r>
                  <a:rPr lang="cs-CZ" sz="2800" dirty="0" smtClean="0"/>
                  <a:t> </a:t>
                </a:r>
                <a:endParaRPr lang="cs-CZ" sz="2800" dirty="0"/>
              </a:p>
            </p:txBody>
          </p:sp>
        </mc:Choice>
        <mc:Fallback xmlns="">
          <p:sp>
            <p:nvSpPr>
              <p:cNvPr id="44" name="Obdélník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3316273"/>
                <a:ext cx="464524" cy="523220"/>
              </a:xfrm>
              <a:prstGeom prst="rect">
                <a:avLst/>
              </a:prstGeom>
              <a:blipFill rotWithShape="1">
                <a:blip r:embed="rId13"/>
                <a:stretch>
                  <a:fillRect r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Obdélník 44"/>
              <p:cNvSpPr/>
              <p:nvPr/>
            </p:nvSpPr>
            <p:spPr>
              <a:xfrm>
                <a:off x="2483768" y="3312190"/>
                <a:ext cx="13653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− 2 </m:t>
                      </m:r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</m:oMath>
                  </m:oMathPara>
                </a14:m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Obdélník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3312190"/>
                <a:ext cx="1365380" cy="52322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Obdélník 45"/>
              <p:cNvSpPr/>
              <p:nvPr/>
            </p:nvSpPr>
            <p:spPr>
              <a:xfrm>
                <a:off x="-36512" y="3321515"/>
                <a:ext cx="226971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𝐴</m:t>
                              </m:r>
                              <m:r>
                                <a:rPr lang="cs-CZ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𝐵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Obdélník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3321515"/>
                <a:ext cx="2269714" cy="52322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Obdélník 46"/>
              <p:cNvSpPr/>
              <p:nvPr/>
            </p:nvSpPr>
            <p:spPr>
              <a:xfrm>
                <a:off x="5436096" y="3321515"/>
                <a:ext cx="49283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Obdélník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3321515"/>
                <a:ext cx="492834" cy="52322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Obdélník 47"/>
              <p:cNvSpPr/>
              <p:nvPr/>
            </p:nvSpPr>
            <p:spPr>
              <a:xfrm>
                <a:off x="4211960" y="3305801"/>
                <a:ext cx="105560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𝐵</m:t>
                      </m:r>
                      <m:r>
                        <a:rPr lang="cs-CZ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  +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48" name="Obdélník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305801"/>
                <a:ext cx="1055602" cy="52322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Levá složená závorka 48"/>
          <p:cNvSpPr/>
          <p:nvPr/>
        </p:nvSpPr>
        <p:spPr>
          <a:xfrm rot="16200000">
            <a:off x="353071" y="3013253"/>
            <a:ext cx="227106" cy="378933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Levá složená závorka 49"/>
          <p:cNvSpPr/>
          <p:nvPr/>
        </p:nvSpPr>
        <p:spPr>
          <a:xfrm rot="16200000">
            <a:off x="1139558" y="3019278"/>
            <a:ext cx="227106" cy="378933"/>
          </a:xfrm>
          <a:prstGeom prst="leftBrace">
            <a:avLst>
              <a:gd name="adj1" fmla="val 24886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Obdélník 50"/>
              <p:cNvSpPr/>
              <p:nvPr/>
            </p:nvSpPr>
            <p:spPr>
              <a:xfrm>
                <a:off x="-7234" y="4633972"/>
                <a:ext cx="227526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3−2</m:t>
                              </m:r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51" name="Obdélník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234" y="4633972"/>
                <a:ext cx="2275269" cy="523220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Obdélník 51"/>
              <p:cNvSpPr/>
              <p:nvPr/>
            </p:nvSpPr>
            <p:spPr>
              <a:xfrm>
                <a:off x="2051720" y="4633875"/>
                <a:ext cx="262242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9−12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𝑧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+4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52" name="Obdélník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4633875"/>
                <a:ext cx="2622422" cy="523220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Obdélník 52"/>
              <p:cNvSpPr/>
              <p:nvPr/>
            </p:nvSpPr>
            <p:spPr>
              <a:xfrm>
                <a:off x="-36512" y="4005064"/>
                <a:ext cx="211772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53" name="Obdélník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4005064"/>
                <a:ext cx="2117727" cy="523220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Obdélník 53"/>
              <p:cNvSpPr/>
              <p:nvPr/>
            </p:nvSpPr>
            <p:spPr>
              <a:xfrm>
                <a:off x="2084652" y="4005064"/>
                <a:ext cx="2559356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−10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+25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54" name="Obdélník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652" y="4005064"/>
                <a:ext cx="2559356" cy="523220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Obdélník 54"/>
              <p:cNvSpPr/>
              <p:nvPr/>
            </p:nvSpPr>
            <p:spPr>
              <a:xfrm>
                <a:off x="35496" y="5301208"/>
                <a:ext cx="227526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4</m:t>
                              </m:r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sz="28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55" name="Obdélník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5301208"/>
                <a:ext cx="2275269" cy="523220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Obdélník 55"/>
              <p:cNvSpPr/>
              <p:nvPr/>
            </p:nvSpPr>
            <p:spPr>
              <a:xfrm>
                <a:off x="2195736" y="5301208"/>
                <a:ext cx="280032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16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−8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𝑎𝑏</m:t>
                      </m:r>
                      <m:r>
                        <a:rPr lang="cs-CZ" sz="28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cs-CZ" sz="28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800" dirty="0"/>
              </a:p>
            </p:txBody>
          </p:sp>
        </mc:Choice>
        <mc:Fallback xmlns="">
          <p:sp>
            <p:nvSpPr>
              <p:cNvPr id="56" name="Obdélník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5301208"/>
                <a:ext cx="2800321" cy="523220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3909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6" grpId="0"/>
      <p:bldP spid="21" grpId="0"/>
      <p:bldP spid="22" grpId="0"/>
      <p:bldP spid="23" grpId="0"/>
      <p:bldP spid="24" grpId="0"/>
      <p:bldP spid="25" grpId="0"/>
      <p:bldP spid="26" grpId="0" animBg="1"/>
      <p:bldP spid="37" grpId="0" animBg="1"/>
      <p:bldP spid="38" grpId="0" animBg="1"/>
      <p:bldP spid="39" grpId="0" animBg="1"/>
      <p:bldP spid="40" grpId="0" animBg="1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0" grpId="0" animBg="1"/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cs-CZ" dirty="0" smtClean="0"/>
              <a:t>Rozdíl druhých mocnin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476859" y="3645024"/>
                <a:ext cx="30292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−5</m:t>
                          </m:r>
                        </m:e>
                      </m:d>
                      <m:r>
                        <a:rPr lang="cs-CZ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+5</m:t>
                          </m:r>
                        </m:e>
                      </m:d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859" y="3645024"/>
                <a:ext cx="3029201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3327857" y="3645023"/>
                <a:ext cx="134581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−25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857" y="3645023"/>
                <a:ext cx="1345810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3972824" y="2772217"/>
                <a:ext cx="1728192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p>
                          <m: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32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sup>
                          <m: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824" y="2772217"/>
                <a:ext cx="1728192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Zahnutá šipka dolů 22"/>
          <p:cNvSpPr/>
          <p:nvPr/>
        </p:nvSpPr>
        <p:spPr>
          <a:xfrm>
            <a:off x="764362" y="1052736"/>
            <a:ext cx="1791414" cy="353174"/>
          </a:xfrm>
          <a:prstGeom prst="curvedDownArrow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Zahnutá šipka dolů 23"/>
          <p:cNvSpPr/>
          <p:nvPr/>
        </p:nvSpPr>
        <p:spPr>
          <a:xfrm flipV="1">
            <a:off x="1244953" y="1701108"/>
            <a:ext cx="1238378" cy="287732"/>
          </a:xfrm>
          <a:prstGeom prst="curved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5" name="Zahnutá šipka dolů 24"/>
          <p:cNvSpPr/>
          <p:nvPr/>
        </p:nvSpPr>
        <p:spPr>
          <a:xfrm>
            <a:off x="793211" y="1196493"/>
            <a:ext cx="1232551" cy="209417"/>
          </a:xfrm>
          <a:prstGeom prst="curved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accent1"/>
              </a:solidFill>
            </a:endParaRPr>
          </a:p>
        </p:txBody>
      </p:sp>
      <p:sp>
        <p:nvSpPr>
          <p:cNvPr id="26" name="Zahnutá šipka dolů 25"/>
          <p:cNvSpPr/>
          <p:nvPr/>
        </p:nvSpPr>
        <p:spPr>
          <a:xfrm flipV="1">
            <a:off x="1263042" y="1701110"/>
            <a:ext cx="728418" cy="202646"/>
          </a:xfrm>
          <a:prstGeom prst="curvedDown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Obdélník 36"/>
              <p:cNvSpPr/>
              <p:nvPr/>
            </p:nvSpPr>
            <p:spPr>
              <a:xfrm>
                <a:off x="273989" y="1340768"/>
                <a:ext cx="30292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</m:d>
                      <m:r>
                        <a:rPr lang="cs-CZ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</m:d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7" name="Obdélník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89" y="1340768"/>
                <a:ext cx="3029201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Obdélník 37"/>
              <p:cNvSpPr/>
              <p:nvPr/>
            </p:nvSpPr>
            <p:spPr>
              <a:xfrm>
                <a:off x="2980937" y="1340767"/>
                <a:ext cx="296932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𝑎𝑏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8" name="Obdélník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0937" y="1340767"/>
                <a:ext cx="2969329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Obdélník 38"/>
              <p:cNvSpPr/>
              <p:nvPr/>
            </p:nvSpPr>
            <p:spPr>
              <a:xfrm>
                <a:off x="273989" y="2772217"/>
                <a:ext cx="392604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32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𝐴</m:t>
                          </m:r>
                          <m: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cs-CZ" sz="3200" b="0" i="1" smtClean="0">
                              <a:solidFill>
                                <a:srgbClr val="008000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3200" b="0" i="1" smtClean="0">
                              <a:solidFill>
                                <a:srgbClr val="FF0000"/>
                              </a:solidFill>
                              <a:latin typeface="Cambria Math"/>
                              <a:ea typeface="Cambria Math"/>
                            </a:rPr>
                            <m:t>𝐴</m:t>
                          </m:r>
                          <m:r>
                            <a:rPr lang="cs-CZ" sz="32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cs-CZ" sz="3200" b="0" i="1" smtClean="0">
                              <a:solidFill>
                                <a:srgbClr val="008000"/>
                              </a:solidFill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  <m:r>
                        <a:rPr lang="cs-CZ" sz="32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39" name="Obdélní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89" y="2772217"/>
                <a:ext cx="3926049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Zástupný symbol pro obsah 4"/>
          <p:cNvSpPr>
            <a:spLocks noGrp="1"/>
          </p:cNvSpPr>
          <p:nvPr>
            <p:ph idx="1"/>
          </p:nvPr>
        </p:nvSpPr>
        <p:spPr>
          <a:xfrm>
            <a:off x="425638" y="2060847"/>
            <a:ext cx="6202992" cy="5760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i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Rozdíl druhých mocnin - vzorec</a:t>
            </a:r>
            <a:endParaRPr lang="cs-CZ" sz="3600" i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Obdélník 40"/>
              <p:cNvSpPr/>
              <p:nvPr/>
            </p:nvSpPr>
            <p:spPr>
              <a:xfrm>
                <a:off x="611560" y="4149080"/>
                <a:ext cx="30292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−3</m:t>
                          </m:r>
                        </m:e>
                      </m:d>
                      <m:r>
                        <a:rPr lang="cs-CZ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+3</m:t>
                          </m:r>
                        </m:e>
                      </m:d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1" name="Obdélní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149080"/>
                <a:ext cx="3029201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Obdélník 41"/>
              <p:cNvSpPr/>
              <p:nvPr/>
            </p:nvSpPr>
            <p:spPr>
              <a:xfrm>
                <a:off x="3486617" y="4149080"/>
                <a:ext cx="130140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−9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2" name="Obdélník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6617" y="4149080"/>
                <a:ext cx="1301407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Obdélník 42"/>
              <p:cNvSpPr/>
              <p:nvPr/>
            </p:nvSpPr>
            <p:spPr>
              <a:xfrm>
                <a:off x="467544" y="4653136"/>
                <a:ext cx="385890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𝑚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−2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d>
                      <m:r>
                        <a:rPr lang="cs-CZ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+2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d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3" name="Obdélník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653136"/>
                <a:ext cx="3858906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Obdélník 43"/>
              <p:cNvSpPr/>
              <p:nvPr/>
            </p:nvSpPr>
            <p:spPr>
              <a:xfrm>
                <a:off x="4067944" y="4632060"/>
                <a:ext cx="165618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9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−4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4" name="Obdélník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632060"/>
                <a:ext cx="1656184" cy="4616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Obdélník 44"/>
              <p:cNvSpPr/>
              <p:nvPr/>
            </p:nvSpPr>
            <p:spPr>
              <a:xfrm>
                <a:off x="625846" y="5127575"/>
                <a:ext cx="301491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𝑥𝑦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−5</m:t>
                          </m:r>
                        </m:e>
                      </m:d>
                      <m:r>
                        <a:rPr lang="cs-CZ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𝑥𝑦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+5</m:t>
                          </m:r>
                        </m:e>
                      </m:d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5" name="Obdélník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846" y="5127575"/>
                <a:ext cx="3014916" cy="461665"/>
              </a:xfrm>
              <a:prstGeom prst="rect">
                <a:avLst/>
              </a:prstGeom>
              <a:blipFill rotWithShape="1">
                <a:blip r:embed="rId13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Obdélník 45"/>
              <p:cNvSpPr/>
              <p:nvPr/>
            </p:nvSpPr>
            <p:spPr>
              <a:xfrm>
                <a:off x="3640762" y="5127814"/>
                <a:ext cx="179533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−25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6" name="Obdélník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0762" y="5127814"/>
                <a:ext cx="1795334" cy="461665"/>
              </a:xfrm>
              <a:prstGeom prst="rect">
                <a:avLst/>
              </a:prstGeom>
              <a:blipFill rotWithShape="1">
                <a:blip r:embed="rId14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Obdélník 46"/>
              <p:cNvSpPr/>
              <p:nvPr/>
            </p:nvSpPr>
            <p:spPr>
              <a:xfrm>
                <a:off x="539552" y="5589240"/>
                <a:ext cx="374441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−5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  <m:r>
                        <a:rPr lang="cs-CZ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+5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7" name="Obdélník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589240"/>
                <a:ext cx="3744417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Obdélník 47"/>
              <p:cNvSpPr/>
              <p:nvPr/>
            </p:nvSpPr>
            <p:spPr>
              <a:xfrm>
                <a:off x="4067944" y="5585110"/>
                <a:ext cx="179533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9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−25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8" name="Obdélník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585110"/>
                <a:ext cx="1795334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délník 21"/>
              <p:cNvSpPr/>
              <p:nvPr/>
            </p:nvSpPr>
            <p:spPr>
              <a:xfrm>
                <a:off x="5724129" y="1340768"/>
                <a:ext cx="148466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 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9" y="1340768"/>
                <a:ext cx="1484664" cy="46166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650305" y="6088468"/>
                <a:ext cx="655848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3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𝐴</m:t>
                        </m:r>
                      </m:e>
                      <m:sup>
                        <m:r>
                          <a:rPr lang="cs-CZ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sz="3200" b="0" i="1" smtClean="0">
                        <a:solidFill>
                          <a:prstClr val="black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cs-CZ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3200" b="0" i="1" smtClean="0">
                            <a:solidFill>
                              <a:srgbClr val="008000"/>
                            </a:solidFill>
                            <a:latin typeface="Cambria Math"/>
                          </a:rPr>
                          <m:t>𝐵</m:t>
                        </m:r>
                      </m:e>
                      <m:sup>
                        <m:r>
                          <a:rPr lang="cs-CZ" sz="32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sz="3200" dirty="0" smtClean="0"/>
                  <a:t> - </a:t>
                </a:r>
                <a:r>
                  <a:rPr lang="cs-CZ" sz="3200" i="1" dirty="0" smtClean="0">
                    <a:solidFill>
                      <a:srgbClr val="FF0000"/>
                    </a:solidFill>
                  </a:rPr>
                  <a:t>nelze rozložit  !!!Pozor!!!!</a:t>
                </a:r>
                <a:endParaRPr lang="cs-CZ" sz="3200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305" y="6088468"/>
                <a:ext cx="6558488" cy="584775"/>
              </a:xfrm>
              <a:prstGeom prst="rect">
                <a:avLst/>
              </a:prstGeom>
              <a:blipFill rotWithShape="1">
                <a:blip r:embed="rId18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Přímá spojnice 2"/>
          <p:cNvCxnSpPr/>
          <p:nvPr/>
        </p:nvCxnSpPr>
        <p:spPr>
          <a:xfrm flipV="1">
            <a:off x="539552" y="6088468"/>
            <a:ext cx="1857445" cy="5847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476859" y="6088468"/>
            <a:ext cx="2078917" cy="5847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1019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 animBg="1"/>
      <p:bldP spid="24" grpId="0" animBg="1"/>
      <p:bldP spid="25" grpId="0" animBg="1"/>
      <p:bldP spid="26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22" grpId="0"/>
      <p:bldP spid="27" grpId="0"/>
      <p:bldP spid="2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rmAutofit/>
          </a:bodyPr>
          <a:lstStyle/>
          <a:p>
            <a:pPr algn="l"/>
            <a:r>
              <a:rPr lang="cs-CZ" sz="2800" i="1" dirty="0" smtClean="0"/>
              <a:t>Uprav podle vzorců:</a:t>
            </a:r>
            <a:endParaRPr lang="cs-CZ" sz="28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467544" y="3975447"/>
                <a:ext cx="358607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6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d>
                      <m:r>
                        <a:rPr lang="cs-CZ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6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</m:d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975447"/>
                <a:ext cx="3586075" cy="46166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3851920" y="3975447"/>
                <a:ext cx="18002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72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3975447"/>
                <a:ext cx="1800200" cy="4616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5796136" y="2276872"/>
                <a:ext cx="15365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  <m:d>
                            <m:dPr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𝑎</m:t>
                              </m:r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2276872"/>
                <a:ext cx="1536574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467544" y="2276872"/>
                <a:ext cx="270035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−30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+75=</m:t>
                      </m:r>
                    </m:oMath>
                  </m:oMathPara>
                </a14:m>
                <a:endParaRPr lang="cs-CZ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276872"/>
                <a:ext cx="2700355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2987824" y="2276872"/>
                <a:ext cx="290714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3(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−10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+25)=</m:t>
                      </m:r>
                    </m:oMath>
                  </m:oMathPara>
                </a14:m>
                <a:endParaRPr lang="cs-CZ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276872"/>
                <a:ext cx="2907142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502165" y="2852936"/>
                <a:ext cx="14294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𝑏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65" y="2852936"/>
                <a:ext cx="1429429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1895323" y="2852936"/>
                <a:ext cx="185326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𝑏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−1)=</m:t>
                      </m:r>
                    </m:oMath>
                  </m:oMathPara>
                </a14:m>
                <a:endParaRPr lang="cs-CZ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5323" y="2852936"/>
                <a:ext cx="1853264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3639246" y="2852936"/>
                <a:ext cx="259228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𝑏</m:t>
                      </m:r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𝑏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−1</m:t>
                          </m:r>
                        </m:e>
                      </m:d>
                      <m:r>
                        <a:rPr lang="cs-CZ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9246" y="2852936"/>
                <a:ext cx="2592288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délník 13"/>
              <p:cNvSpPr/>
              <p:nvPr/>
            </p:nvSpPr>
            <p:spPr>
              <a:xfrm>
                <a:off x="539552" y="3399383"/>
                <a:ext cx="205680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−25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6 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4" name="Obdélní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399383"/>
                <a:ext cx="2056807" cy="46166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Obdélník 14"/>
              <p:cNvSpPr/>
              <p:nvPr/>
            </p:nvSpPr>
            <p:spPr>
              <a:xfrm>
                <a:off x="2386123" y="3399383"/>
                <a:ext cx="355402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sz="2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−5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cs-CZ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sz="240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+5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5" name="Obdélník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6123" y="3399383"/>
                <a:ext cx="3554029" cy="4616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délník 15"/>
              <p:cNvSpPr/>
              <p:nvPr/>
            </p:nvSpPr>
            <p:spPr>
              <a:xfrm>
                <a:off x="484636" y="4623519"/>
                <a:ext cx="34281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−8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𝑥𝑦𝑧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+16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cs-CZ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36" y="4623519"/>
                <a:ext cx="3428182" cy="461665"/>
              </a:xfrm>
              <a:prstGeom prst="rect">
                <a:avLst/>
              </a:prstGeom>
              <a:blipFill rotWithShape="1">
                <a:blip r:embed="rId13"/>
                <a:stretch>
                  <a:fillRect b="-157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3707904" y="4623519"/>
                <a:ext cx="184794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cs-CZ" sz="24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−4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𝑥𝑦𝑧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4623519"/>
                <a:ext cx="1847942" cy="461665"/>
              </a:xfrm>
              <a:prstGeom prst="rect">
                <a:avLst/>
              </a:prstGeom>
              <a:blipFill rotWithShape="1">
                <a:blip r:embed="rId14"/>
                <a:stretch>
                  <a:fillRect l="-330" b="-171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513914" y="5229200"/>
                <a:ext cx="260609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−24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𝑟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+36=</m:t>
                      </m:r>
                    </m:oMath>
                  </m:oMathPara>
                </a14:m>
                <a:endParaRPr lang="cs-CZ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914" y="5229200"/>
                <a:ext cx="2606098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2915816" y="5229199"/>
                <a:ext cx="15365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  <m:d>
                            <m:dPr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𝑟</m:t>
                              </m:r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5229199"/>
                <a:ext cx="1536574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570977" y="5877272"/>
                <a:ext cx="292208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− 2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−16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−32=</m:t>
                      </m:r>
                    </m:oMath>
                  </m:oMathPara>
                </a14:m>
                <a:endParaRPr lang="cs-CZ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77" y="5877272"/>
                <a:ext cx="2922082" cy="46166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3347864" y="5877272"/>
                <a:ext cx="182691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− 2</m:t>
                          </m:r>
                          <m:d>
                            <m:dPr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5877272"/>
                <a:ext cx="1826910" cy="461665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délník 21"/>
              <p:cNvSpPr/>
              <p:nvPr/>
            </p:nvSpPr>
            <p:spPr>
              <a:xfrm>
                <a:off x="467544" y="1700808"/>
                <a:ext cx="3425059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−7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</m:d>
                      <m:r>
                        <a:rPr lang="cs-CZ" sz="240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+7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</m:d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700808"/>
                <a:ext cx="3425059" cy="46166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délník 22"/>
              <p:cNvSpPr/>
              <p:nvPr/>
            </p:nvSpPr>
            <p:spPr>
              <a:xfrm>
                <a:off x="3707904" y="1701047"/>
                <a:ext cx="179767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9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−4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9</m:t>
                          </m:r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3" name="Obdélník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1701047"/>
                <a:ext cx="1797678" cy="461665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510057" y="1133290"/>
                <a:ext cx="211772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− </m:t>
                              </m:r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cs-CZ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  <m:r>
                                <a:rPr lang="cs-CZ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e>
                          </m:d>
                        </m:e>
                        <m:sup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i="1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cs-CZ" sz="2400" i="1" dirty="0">
                  <a:solidFill>
                    <a:prstClr val="black"/>
                  </a:solidFill>
                  <a:latin typeface="Cambria Math"/>
                  <a:ea typeface="Cambria Math"/>
                </a:endParaRPr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057" y="1133290"/>
                <a:ext cx="2117727" cy="461665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2483768" y="1133289"/>
                <a:ext cx="231121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spcBef>
                    <a:spcPct val="2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240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cs-CZ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+6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𝑎𝑏</m:t>
                      </m:r>
                      <m:r>
                        <a:rPr lang="cs-CZ" sz="2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+9</m:t>
                      </m:r>
                      <m:sSup>
                        <m:sSupPr>
                          <m:ctrlP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cs-CZ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1133289"/>
                <a:ext cx="2311210" cy="461665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041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11560" y="2318683"/>
            <a:ext cx="813690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KINDL, K. Sbírka úloh z algebry. Praha: SPN, 1974. Publikace č. 45-12-47. s. 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76 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90 </a:t>
            </a:r>
            <a:endParaRPr lang="cs-CZ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7097</TotalTime>
  <Words>1150</Words>
  <Application>Microsoft Office PowerPoint</Application>
  <PresentationFormat>Předvádění na obrazovce (4:3)</PresentationFormat>
  <Paragraphs>171</Paragraphs>
  <Slides>9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Prezentace aplikace PowerPoint</vt:lpstr>
      <vt:lpstr>Prezentace aplikace PowerPoint</vt:lpstr>
      <vt:lpstr>Druhá mocnina dvojčlenu</vt:lpstr>
      <vt:lpstr>Druhá mocnina dvojčlenu</vt:lpstr>
      <vt:lpstr>Druhá mocnina dvojčlenu</vt:lpstr>
      <vt:lpstr>Druhá mocnina dvojčlenu</vt:lpstr>
      <vt:lpstr>Rozdíl druhých mocnin</vt:lpstr>
      <vt:lpstr>Uprav podle vzorců: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Zlomky</dc:title>
  <dc:creator>Ehlerová</dc:creator>
  <cp:lastModifiedBy>Ehlerova</cp:lastModifiedBy>
  <cp:revision>580</cp:revision>
  <dcterms:created xsi:type="dcterms:W3CDTF">2012-10-20T17:50:45Z</dcterms:created>
  <dcterms:modified xsi:type="dcterms:W3CDTF">2014-03-25T09:58:49Z</dcterms:modified>
</cp:coreProperties>
</file>