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9" r:id="rId2"/>
    <p:sldId id="280" r:id="rId3"/>
    <p:sldId id="290" r:id="rId4"/>
    <p:sldId id="299" r:id="rId5"/>
    <p:sldId id="303" r:id="rId6"/>
    <p:sldId id="300" r:id="rId7"/>
    <p:sldId id="301" r:id="rId8"/>
    <p:sldId id="293" r:id="rId9"/>
    <p:sldId id="302" r:id="rId10"/>
    <p:sldId id="28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E412FA"/>
    <a:srgbClr val="E428C9"/>
    <a:srgbClr val="44F913"/>
    <a:srgbClr val="E1522B"/>
    <a:srgbClr val="FFFFFF"/>
    <a:srgbClr val="16F6D1"/>
    <a:srgbClr val="EB45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4" autoAdjust="0"/>
    <p:restoredTop sz="94660"/>
  </p:normalViewPr>
  <p:slideViewPr>
    <p:cSldViewPr>
      <p:cViewPr varScale="1">
        <p:scale>
          <a:sx n="57" d="100"/>
          <a:sy n="57" d="100"/>
        </p:scale>
        <p:origin x="-86" y="-3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57ACC-53E5-4498-B492-D934E7A3C3BA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D3C2E-8E94-4079-B5A5-8F099737BA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182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4E1F5-5992-469D-A3D9-FA5F4B259893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0.png"/><Relationship Id="rId1" Type="http://schemas.openxmlformats.org/officeDocument/2006/relationships/themeOverride" Target="../theme/themeOverride5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5" Type="http://schemas.openxmlformats.org/officeDocument/2006/relationships/image" Target="../media/image5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Relationship Id="rId14" Type="http://schemas.openxmlformats.org/officeDocument/2006/relationships/image" Target="../media/image5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13" Type="http://schemas.openxmlformats.org/officeDocument/2006/relationships/image" Target="../media/image71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12" Type="http://schemas.openxmlformats.org/officeDocument/2006/relationships/image" Target="../media/image70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63.png"/><Relationship Id="rId10" Type="http://schemas.openxmlformats.org/officeDocument/2006/relationships/image" Target="../media/image68.png"/><Relationship Id="rId4" Type="http://schemas.openxmlformats.org/officeDocument/2006/relationships/image" Target="../media/image62.png"/><Relationship Id="rId9" Type="http://schemas.openxmlformats.org/officeDocument/2006/relationships/image" Target="../media/image67.png"/><Relationship Id="rId14" Type="http://schemas.openxmlformats.org/officeDocument/2006/relationships/image" Target="../media/image7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11560" y="2318683"/>
            <a:ext cx="813690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KINDL, K. Sbírka úloh z algebry. Praha: SPN, 1974. Publikace č. 45-12-47. s. 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71 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79 </a:t>
            </a:r>
            <a:endParaRPr lang="cs-CZ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573720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Číslo a proměnná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Násobení mnohočlenů 1</a:t>
                      </a:r>
                      <a:endParaRPr lang="cs-CZ" sz="1600" i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VY_32_INOVACE_22.15.EHL.MA.8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24. 01. 2014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Násobení mnohočlenů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41177" y="1291566"/>
            <a:ext cx="8229600" cy="1345346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sz="8600" b="1" dirty="0" smtClean="0">
                <a:solidFill>
                  <a:srgbClr val="008000"/>
                </a:solidFill>
              </a:rPr>
              <a:t>a) Násobení jednočlenu jednočlenem</a:t>
            </a:r>
          </a:p>
          <a:p>
            <a:pPr marL="0" indent="0">
              <a:buNone/>
            </a:pPr>
            <a:r>
              <a:rPr lang="cs-CZ" sz="8600" dirty="0" smtClean="0"/>
              <a:t>Jednočlen násobíme jednočlenem podle pravidel pro násobení mocnin. </a:t>
            </a:r>
            <a:r>
              <a:rPr lang="cs-CZ" sz="8600" dirty="0"/>
              <a:t>Koeficienty mezi sebou </a:t>
            </a:r>
            <a:r>
              <a:rPr lang="cs-CZ" sz="8600" dirty="0" smtClean="0"/>
              <a:t>vynásobíme.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169256" y="2893009"/>
                <a:ext cx="238553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5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∙4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256" y="2893009"/>
                <a:ext cx="2385536" cy="523220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149532" y="3539340"/>
                <a:ext cx="3198332" cy="5280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(−3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𝑥𝑦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)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∙2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32" y="3539340"/>
                <a:ext cx="3198332" cy="528093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139928" y="4269373"/>
                <a:ext cx="4000024" cy="9017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(−</m:t>
                      </m:r>
                      <m:f>
                        <m:f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)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∙(−18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928" y="4269373"/>
                <a:ext cx="4000024" cy="90178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176591" y="5445224"/>
                <a:ext cx="400002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(5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𝑛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)∙(−1,2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591" y="5445224"/>
                <a:ext cx="4000024" cy="523220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2339752" y="2893009"/>
                <a:ext cx="259228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20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2+3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=20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2893009"/>
                <a:ext cx="2592288" cy="523220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3203628" y="3502764"/>
                <a:ext cx="144038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−6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6</m:t>
                          </m:r>
                        </m:sup>
                      </m:sSup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628" y="3502764"/>
                <a:ext cx="1440380" cy="523220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3995936" y="4476152"/>
                <a:ext cx="122661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4</m:t>
                      </m:r>
                      <m:sSup>
                        <m:sSupPr>
                          <m:ctrlPr>
                            <a:rPr lang="cs-CZ" sz="28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cs-CZ" sz="28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8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476152"/>
                <a:ext cx="1226618" cy="523220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3923928" y="5445224"/>
                <a:ext cx="158767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−6</m:t>
                      </m:r>
                      <m:sSup>
                        <m:sSupPr>
                          <m:ctrlPr>
                            <a:rPr lang="cs-CZ" sz="28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7</m:t>
                          </m:r>
                        </m:sup>
                      </m:sSup>
                      <m:sSup>
                        <m:sSupPr>
                          <m:ctrlPr>
                            <a:rPr lang="cs-CZ" sz="28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5445224"/>
                <a:ext cx="1587678" cy="523220"/>
              </a:xfrm>
              <a:prstGeom prst="rect">
                <a:avLst/>
              </a:prstGeom>
              <a:blipFill rotWithShape="1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664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17240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Násobení mnohočlenů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77753" y="1163550"/>
            <a:ext cx="8229600" cy="183340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11100" b="1" dirty="0" smtClean="0">
                <a:solidFill>
                  <a:srgbClr val="008000"/>
                </a:solidFill>
              </a:rPr>
              <a:t>b) Násobení mnohočlenu jednočlenem</a:t>
            </a:r>
          </a:p>
          <a:p>
            <a:pPr marL="0" indent="0">
              <a:buNone/>
            </a:pPr>
            <a:r>
              <a:rPr lang="cs-CZ" sz="9600" dirty="0" smtClean="0"/>
              <a:t>Mnohočlen násobíme jednočlenem tak, že jednočlenem násobíme každý člen mnohočlenu.</a:t>
            </a:r>
            <a:r>
              <a:rPr lang="cs-CZ" sz="9600" dirty="0"/>
              <a:t> </a:t>
            </a:r>
            <a:r>
              <a:rPr lang="cs-CZ" sz="9600" dirty="0" smtClean="0"/>
              <a:t>Koeficienty </a:t>
            </a:r>
            <a:r>
              <a:rPr lang="cs-CZ" sz="9600" dirty="0"/>
              <a:t>mezi sebou násobíme jako normální čísla a proměnné potom podle pravidel násobení výrazů</a:t>
            </a:r>
          </a:p>
          <a:p>
            <a:pPr marL="0" indent="0">
              <a:buNone/>
            </a:pPr>
            <a:endParaRPr lang="cs-CZ" sz="98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1" y="3007510"/>
                <a:ext cx="327585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cs-CZ" sz="28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/>
                        </a:rPr>
                        <m:t>3</m:t>
                      </m:r>
                      <m:r>
                        <a:rPr lang="cs-CZ" sz="28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−5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)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800" b="0" i="1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3007510"/>
                <a:ext cx="3275856" cy="523220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118707" y="4658548"/>
                <a:ext cx="435046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cs-CZ" sz="2800" b="0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)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∙(</m:t>
                      </m:r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−2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srgbClr val="00800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cs-CZ" sz="2800" b="0" i="1" smtClean="0">
                          <a:solidFill>
                            <a:srgbClr val="00800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cs-CZ" sz="28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07" y="4658548"/>
                <a:ext cx="4350460" cy="523220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3177380" y="2992920"/>
                <a:ext cx="146662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/>
                        </a:rPr>
                        <m:t>3</m:t>
                      </m:r>
                      <m:r>
                        <a:rPr lang="cs-CZ" sz="28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28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800" i="1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  <m:sSup>
                        <m:sSupPr>
                          <m:ctrlPr>
                            <a:rPr lang="cs-CZ" sz="2800" i="1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i="1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i="1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sz="28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7380" y="2992920"/>
                <a:ext cx="1466628" cy="523220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179512" y="5445224"/>
                <a:ext cx="267222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</a:rPr>
                      <m:t>−3</m:t>
                    </m:r>
                    <m:sSup>
                      <m:sSupPr>
                        <m:ctrlPr>
                          <a:rPr lang="cs-CZ" sz="2800" i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i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sz="2800" i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800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a:rPr lang="cs-CZ" sz="2800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2</m:t>
                    </m:r>
                    <m:sSup>
                      <m:sSupPr>
                        <m:ctrlPr>
                          <a:rPr lang="cs-CZ" sz="2800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2800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p>
                        <m:r>
                          <a:rPr lang="cs-CZ" sz="2800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cs-CZ" sz="2800" dirty="0" smtClean="0"/>
                  <a:t>)</a:t>
                </a:r>
                <a:endParaRPr lang="cs-CZ" sz="2800" dirty="0"/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5445224"/>
                <a:ext cx="2672220" cy="523220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4331368" y="3007510"/>
                <a:ext cx="232886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−5</m:t>
                      </m:r>
                      <m:sSup>
                        <m:sSupPr>
                          <m:ctrlPr>
                            <a:rPr lang="cs-CZ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800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i="1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cs-CZ" sz="2800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i="1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368" y="3007510"/>
                <a:ext cx="2328864" cy="523220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ahnutá šipka dolů 5"/>
          <p:cNvSpPr/>
          <p:nvPr/>
        </p:nvSpPr>
        <p:spPr>
          <a:xfrm flipH="1">
            <a:off x="539552" y="2848904"/>
            <a:ext cx="2016224" cy="2880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Zahnutá šipka dolů 15"/>
          <p:cNvSpPr/>
          <p:nvPr/>
        </p:nvSpPr>
        <p:spPr>
          <a:xfrm flipH="1">
            <a:off x="1259632" y="2914727"/>
            <a:ext cx="1172951" cy="222209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hnutá šipka dolů 19"/>
          <p:cNvSpPr/>
          <p:nvPr/>
        </p:nvSpPr>
        <p:spPr>
          <a:xfrm>
            <a:off x="755576" y="4599416"/>
            <a:ext cx="1296144" cy="144016"/>
          </a:xfrm>
          <a:prstGeom prst="curved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1" name="Zahnutá šipka dolů 20"/>
          <p:cNvSpPr/>
          <p:nvPr/>
        </p:nvSpPr>
        <p:spPr>
          <a:xfrm>
            <a:off x="703542" y="4516828"/>
            <a:ext cx="2428297" cy="226604"/>
          </a:xfrm>
          <a:prstGeom prst="curvedDownArrow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Zahnutá šipka dolů 21"/>
          <p:cNvSpPr/>
          <p:nvPr/>
        </p:nvSpPr>
        <p:spPr>
          <a:xfrm>
            <a:off x="703542" y="4437112"/>
            <a:ext cx="3040552" cy="288032"/>
          </a:xfrm>
          <a:prstGeom prst="curvedDownArrow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2339752" y="5445508"/>
                <a:ext cx="213058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cs-CZ" sz="2800" i="1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i="1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i="1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i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8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cs-CZ" sz="2800" i="1" smtClean="0">
                          <a:solidFill>
                            <a:srgbClr val="00800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cs-CZ" sz="2800" i="1" smtClean="0">
                          <a:solidFill>
                            <a:srgbClr val="00800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cs-CZ" sz="28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5445508"/>
                <a:ext cx="2130583" cy="523220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délník 22"/>
              <p:cNvSpPr/>
              <p:nvPr/>
            </p:nvSpPr>
            <p:spPr>
              <a:xfrm>
                <a:off x="4211960" y="5465776"/>
                <a:ext cx="173650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</a:rPr>
                      <m:t>−3</m:t>
                    </m:r>
                    <m:sSup>
                      <m:sSupPr>
                        <m:ctrlPr>
                          <a:rPr lang="cs-CZ" sz="2800" i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i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sz="2800" i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800" i="1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sz="2800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3</m:t>
                    </m:r>
                  </m:oMath>
                </a14:m>
                <a:r>
                  <a:rPr lang="cs-CZ" sz="2800" dirty="0" smtClean="0">
                    <a:solidFill>
                      <a:schemeClr val="tx1"/>
                    </a:solidFill>
                  </a:rPr>
                  <a:t> =</a:t>
                </a:r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5465776"/>
                <a:ext cx="1736501" cy="523220"/>
              </a:xfrm>
              <a:prstGeom prst="rect">
                <a:avLst/>
              </a:prstGeom>
              <a:blipFill rotWithShape="1">
                <a:blip r:embed="rId9" cstate="print"/>
                <a:stretch>
                  <a:fillRect t="-10588" r="-5965" b="-341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Levá složená závorka 7"/>
          <p:cNvSpPr/>
          <p:nvPr/>
        </p:nvSpPr>
        <p:spPr>
          <a:xfrm rot="16200000">
            <a:off x="3686195" y="3018661"/>
            <a:ext cx="259443" cy="1080120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Levá složená závorka 26"/>
          <p:cNvSpPr/>
          <p:nvPr/>
        </p:nvSpPr>
        <p:spPr>
          <a:xfrm rot="16200000">
            <a:off x="5093956" y="2833938"/>
            <a:ext cx="259443" cy="1449566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4466838" y="3688443"/>
                <a:ext cx="17614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10</m:t>
                      </m:r>
                      <m:sSup>
                        <m:sSupPr>
                          <m:ctrlPr>
                            <a:rPr lang="cs-CZ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cs-CZ" sz="28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cs-CZ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6838" y="3688443"/>
                <a:ext cx="1761400" cy="523220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délník 28"/>
              <p:cNvSpPr/>
              <p:nvPr/>
            </p:nvSpPr>
            <p:spPr>
              <a:xfrm>
                <a:off x="3351256" y="3688443"/>
                <a:ext cx="86409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6</m:t>
                      </m:r>
                      <m:sSup>
                        <m:sSupPr>
                          <m:ctrlPr>
                            <a:rPr lang="cs-CZ" sz="28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9" name="Obdélní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1256" y="3688443"/>
                <a:ext cx="864096" cy="523220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Levá složená závorka 29"/>
          <p:cNvSpPr/>
          <p:nvPr/>
        </p:nvSpPr>
        <p:spPr>
          <a:xfrm rot="16200000">
            <a:off x="1368306" y="5072437"/>
            <a:ext cx="259443" cy="1869113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1065979" y="6136715"/>
                <a:ext cx="86409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6</m:t>
                      </m:r>
                      <m:sSup>
                        <m:sSupPr>
                          <m:ctrlPr>
                            <a:rPr lang="cs-CZ" sz="28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979" y="6136715"/>
                <a:ext cx="864096" cy="523220"/>
              </a:xfrm>
              <a:prstGeom prst="rect">
                <a:avLst/>
              </a:prstGeom>
              <a:blipFill rotWithShape="1">
                <a:blip r:embed="rId1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Levá složená závorka 31"/>
          <p:cNvSpPr/>
          <p:nvPr/>
        </p:nvSpPr>
        <p:spPr>
          <a:xfrm rot="16200000">
            <a:off x="3225355" y="5157027"/>
            <a:ext cx="259443" cy="1720551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Obdélník 32"/>
              <p:cNvSpPr/>
              <p:nvPr/>
            </p:nvSpPr>
            <p:spPr>
              <a:xfrm>
                <a:off x="2784673" y="6147024"/>
                <a:ext cx="124074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3" name="Obdélní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673" y="6147024"/>
                <a:ext cx="1240740" cy="523220"/>
              </a:xfrm>
              <a:prstGeom prst="rect">
                <a:avLst/>
              </a:prstGeom>
              <a:blipFill rotWithShape="1">
                <a:blip r:embed="rId1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Levá složená závorka 33"/>
          <p:cNvSpPr/>
          <p:nvPr/>
        </p:nvSpPr>
        <p:spPr>
          <a:xfrm rot="16200000">
            <a:off x="4812183" y="5477652"/>
            <a:ext cx="259443" cy="1132399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Obdélník 34"/>
              <p:cNvSpPr/>
              <p:nvPr/>
            </p:nvSpPr>
            <p:spPr>
              <a:xfrm>
                <a:off x="4353032" y="6182717"/>
                <a:ext cx="124074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−9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5" name="Obdélník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3032" y="6182717"/>
                <a:ext cx="1240740" cy="523220"/>
              </a:xfrm>
              <a:prstGeom prst="rect">
                <a:avLst/>
              </a:prstGeom>
              <a:blipFill rotWithShape="1">
                <a:blip r:embed="rId1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92930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07407E-6 L 0.35399 -0.09699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91" y="-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07407E-6 L 0.28542 -0.09699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71" y="-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0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7 L 0.53316 -0.09676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49" y="-4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7.40741E-7 L 0.40329 -0.09838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56" y="-4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000"/>
                            </p:stCondLst>
                            <p:childTnLst>
                              <p:par>
                                <p:cTn id="105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33333E-6 L 0.34202 -0.10347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01" y="-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3" grpId="0" animBg="1"/>
      <p:bldP spid="6" grpId="0" animBg="1"/>
      <p:bldP spid="16" grpId="0" animBg="1"/>
      <p:bldP spid="20" grpId="0" animBg="1"/>
      <p:bldP spid="21" grpId="0" animBg="1"/>
      <p:bldP spid="22" grpId="0" animBg="1"/>
      <p:bldP spid="7" grpId="0" animBg="1"/>
      <p:bldP spid="23" grpId="0" animBg="1"/>
      <p:bldP spid="8" grpId="0" animBg="1"/>
      <p:bldP spid="27" grpId="0" animBg="1"/>
      <p:bldP spid="28" grpId="0" animBg="1"/>
      <p:bldP spid="28" grpId="1" animBg="1"/>
      <p:bldP spid="29" grpId="0" animBg="1"/>
      <p:bldP spid="29" grpId="1" animBg="1"/>
      <p:bldP spid="30" grpId="0" animBg="1"/>
      <p:bldP spid="31" grpId="0" animBg="1"/>
      <p:bldP spid="31" grpId="1" animBg="1"/>
      <p:bldP spid="32" grpId="0" animBg="1"/>
      <p:bldP spid="33" grpId="0" animBg="1"/>
      <p:bldP spid="33" grpId="1" animBg="1"/>
      <p:bldP spid="34" grpId="0" animBg="1"/>
      <p:bldP spid="35" grpId="0" animBg="1"/>
      <p:bldP spid="3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908720"/>
                <a:ext cx="4608512" cy="5688632"/>
              </a:xfrm>
            </p:spPr>
            <p:txBody>
              <a:bodyPr>
                <a:normAutofit fontScale="77500" lnSpcReduction="20000"/>
              </a:bodyPr>
              <a:lstStyle/>
              <a:p>
                <a:endParaRPr lang="cs-CZ" dirty="0" smtClean="0"/>
              </a:p>
              <a:p>
                <a14:m>
                  <m:oMath xmlns:m="http://schemas.openxmlformats.org/officeDocument/2006/math">
                    <m:r>
                      <a:rPr lang="cs-CZ" i="1" dirty="0" smtClean="0">
                        <a:latin typeface="Cambria Math"/>
                      </a:rPr>
                      <m:t>−3</m:t>
                    </m:r>
                    <m:r>
                      <a:rPr lang="cs-CZ" i="1" dirty="0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i="1" dirty="0">
                        <a:latin typeface="Cambria Math"/>
                      </a:rPr>
                      <m:t>(− 5 − 3</m:t>
                    </m:r>
                    <m:r>
                      <a:rPr lang="cs-CZ" i="1" dirty="0">
                        <a:latin typeface="Cambria Math"/>
                      </a:rPr>
                      <m:t>𝑎</m:t>
                    </m:r>
                    <m:r>
                      <a:rPr lang="cs-CZ" i="1" dirty="0" smtClean="0">
                        <a:latin typeface="Cambria Math"/>
                      </a:rPr>
                      <m:t>) = </m:t>
                    </m:r>
                  </m:oMath>
                </a14:m>
                <a:endParaRPr lang="cs-CZ" dirty="0" smtClean="0"/>
              </a:p>
              <a:p>
                <a:endParaRPr lang="cs-CZ" dirty="0"/>
              </a:p>
              <a:p>
                <a14:m>
                  <m:oMath xmlns:m="http://schemas.openxmlformats.org/officeDocument/2006/math">
                    <m:r>
                      <a:rPr lang="cs-CZ" i="1" dirty="0" smtClean="0">
                        <a:latin typeface="Cambria Math"/>
                      </a:rPr>
                      <m:t>5·</m:t>
                    </m:r>
                    <m:d>
                      <m:dPr>
                        <m:ctrlPr>
                          <a:rPr lang="cs-CZ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cs-CZ" i="1" dirty="0">
                            <a:latin typeface="Cambria Math"/>
                          </a:rPr>
                          <m:t>2</m:t>
                        </m:r>
                        <m:r>
                          <a:rPr lang="cs-CZ" i="1" dirty="0">
                            <a:latin typeface="Cambria Math"/>
                          </a:rPr>
                          <m:t>𝑥</m:t>
                        </m:r>
                        <m:r>
                          <a:rPr lang="cs-CZ" i="1" dirty="0">
                            <a:latin typeface="Cambria Math"/>
                          </a:rPr>
                          <m:t> − 4</m:t>
                        </m:r>
                      </m:e>
                    </m:d>
                    <m:r>
                      <a:rPr lang="cs-CZ" i="1" dirty="0" smtClean="0">
                        <a:latin typeface="Cambria Math"/>
                      </a:rPr>
                      <m:t>=</m:t>
                    </m:r>
                  </m:oMath>
                </a14:m>
                <a:endParaRPr lang="cs-CZ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dirty="0" smtClean="0"/>
              </a:p>
              <a:p>
                <a14:m>
                  <m:oMath xmlns:m="http://schemas.openxmlformats.org/officeDocument/2006/math">
                    <m:r>
                      <a:rPr lang="cs-CZ" i="1" dirty="0" smtClean="0">
                        <a:latin typeface="Cambria Math"/>
                      </a:rPr>
                      <m:t>6</m:t>
                    </m:r>
                    <m:r>
                      <a:rPr lang="cs-CZ" i="1" dirty="0" smtClean="0">
                        <a:latin typeface="Cambria Math"/>
                      </a:rPr>
                      <m:t>𝑟𝑠</m:t>
                    </m:r>
                    <m:r>
                      <a:rPr lang="cs-CZ" i="1" dirty="0" smtClean="0">
                        <a:latin typeface="Cambria Math"/>
                      </a:rPr>
                      <m:t>(</m:t>
                    </m:r>
                    <m:r>
                      <a:rPr lang="cs-CZ" i="1" dirty="0" smtClean="0">
                        <a:latin typeface="Cambria Math"/>
                      </a:rPr>
                      <m:t>𝑟</m:t>
                    </m:r>
                    <m:r>
                      <a:rPr lang="cs-CZ" i="1" baseline="30000" dirty="0" smtClean="0">
                        <a:latin typeface="Cambria Math"/>
                      </a:rPr>
                      <m:t>2</m:t>
                    </m:r>
                    <m:r>
                      <a:rPr lang="cs-CZ" i="1" dirty="0" smtClean="0">
                        <a:latin typeface="Cambria Math"/>
                      </a:rPr>
                      <m:t>𝑠</m:t>
                    </m:r>
                    <m:r>
                      <a:rPr lang="cs-CZ" i="1" dirty="0" smtClean="0">
                        <a:latin typeface="Cambria Math"/>
                      </a:rPr>
                      <m:t> – 3) =</m:t>
                    </m:r>
                  </m:oMath>
                </a14:m>
                <a:endParaRPr lang="cs-CZ" dirty="0" smtClean="0"/>
              </a:p>
              <a:p>
                <a:endParaRPr lang="cs-CZ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dirty="0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cs-CZ" b="0" i="1" dirty="0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cs-CZ" b="0" i="1" dirty="0" smtClean="0">
                        <a:latin typeface="Cambria Math"/>
                      </a:rPr>
                      <m:t>𝑥</m:t>
                    </m:r>
                    <m:r>
                      <a:rPr lang="cs-CZ" i="1" dirty="0">
                        <a:latin typeface="Cambria Math"/>
                      </a:rPr>
                      <m:t>·</m:t>
                    </m:r>
                    <m:d>
                      <m:dPr>
                        <m:ctrlPr>
                          <a:rPr lang="cs-CZ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i="1" dirty="0" smtClean="0">
                            <a:latin typeface="Cambria Math"/>
                          </a:rPr>
                          <m:t>8</m:t>
                        </m:r>
                        <m:r>
                          <a:rPr lang="cs-CZ" i="1" dirty="0" smtClean="0">
                            <a:latin typeface="Cambria Math"/>
                          </a:rPr>
                          <m:t>𝑥</m:t>
                        </m:r>
                        <m:r>
                          <a:rPr lang="cs-CZ" i="1" dirty="0" smtClean="0">
                            <a:latin typeface="Cambria Math"/>
                          </a:rPr>
                          <m:t> − 4</m:t>
                        </m:r>
                      </m:e>
                    </m:d>
                    <m:r>
                      <a:rPr lang="cs-CZ" i="1" dirty="0">
                        <a:latin typeface="Cambria Math"/>
                      </a:rPr>
                      <m:t>=</m:t>
                    </m:r>
                  </m:oMath>
                </a14:m>
                <a:endParaRPr lang="cs-CZ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dirty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dirty="0" smtClean="0"/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4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−2</m:t>
                        </m:r>
                        <m:r>
                          <a:rPr lang="cs-CZ" b="0" i="1" smtClean="0">
                            <a:latin typeface="Cambria Math"/>
                          </a:rPr>
                          <m:t>𝑚</m:t>
                        </m:r>
                        <m:r>
                          <a:rPr lang="cs-CZ" b="0" i="1" smtClean="0">
                            <a:latin typeface="Cambria Math"/>
                          </a:rPr>
                          <m:t>+4</m:t>
                        </m:r>
                        <m:sSup>
                          <m:sSup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𝑚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endParaRPr lang="cs-CZ" dirty="0" smtClean="0"/>
              </a:p>
              <a:p>
                <a:endParaRPr lang="cs-CZ" dirty="0"/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  <m:sSup>
                          <m:sSup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cs-CZ" b="0" i="1" smtClean="0">
                            <a:latin typeface="Cambria Math"/>
                          </a:rPr>
                          <m:t>−2</m:t>
                        </m:r>
                        <m:sSup>
                          <m:sSup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cs-CZ" b="0" i="1" smtClean="0">
                            <a:latin typeface="Cambria Math"/>
                          </a:rPr>
                          <m:t>+5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908720"/>
                <a:ext cx="4608512" cy="5688632"/>
              </a:xfrm>
              <a:blipFill rotWithShape="1">
                <a:blip r:embed="rId3"/>
                <a:stretch>
                  <a:fillRect l="-19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cs-CZ" sz="2800" dirty="0" smtClean="0"/>
              <a:t>Vynásob mnohočleny: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4860033" y="1249596"/>
                <a:ext cx="165618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1</m:t>
                      </m:r>
                      <m:r>
                        <a:rPr lang="cs-CZ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 5</m:t>
                      </m:r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+9</m:t>
                      </m:r>
                      <m:r>
                        <a:rPr lang="cs-CZ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3" y="1249596"/>
                <a:ext cx="1656184" cy="523220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4860032" y="2113692"/>
                <a:ext cx="18002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1</m:t>
                      </m:r>
                      <m:r>
                        <a:rPr lang="cs-CZ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0</m:t>
                      </m:r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−20 </m:t>
                      </m:r>
                    </m:oMath>
                  </m:oMathPara>
                </a14:m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113692"/>
                <a:ext cx="1800200" cy="523220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4841037" y="2996952"/>
                <a:ext cx="246726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6</m:t>
                      </m:r>
                      <m:sSup>
                        <m:sSupPr>
                          <m:ctrlP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−18</m:t>
                      </m:r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𝑟𝑠</m:t>
                      </m:r>
                      <m:r>
                        <a:rPr lang="cs-CZ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1037" y="2996952"/>
                <a:ext cx="2467267" cy="523220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4860033" y="3913892"/>
                <a:ext cx="194421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10</m:t>
                      </m:r>
                      <m:sSup>
                        <m:sSupPr>
                          <m:ctrlP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−5</m:t>
                      </m:r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3" y="3913892"/>
                <a:ext cx="1944215" cy="523220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4841035" y="4845123"/>
                <a:ext cx="2467269" cy="5280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−8</m:t>
                      </m:r>
                      <m:sSup>
                        <m:sSupPr>
                          <m:ctrlP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+16</m:t>
                      </m:r>
                      <m:sSup>
                        <m:sSupPr>
                          <m:ctrlP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1035" y="4845123"/>
                <a:ext cx="2467269" cy="528093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4841035" y="5637211"/>
                <a:ext cx="3187350" cy="5280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6</m:t>
                      </m:r>
                      <m:sSup>
                        <m:sSupPr>
                          <m:ctrlP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−4</m:t>
                      </m:r>
                      <m:sSup>
                        <m:sSupPr>
                          <m:ctrlP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+10</m:t>
                      </m:r>
                      <m:sSup>
                        <m:sSupPr>
                          <m:ctrlP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1035" y="5637211"/>
                <a:ext cx="3187350" cy="528093"/>
              </a:xfrm>
              <a:prstGeom prst="rect">
                <a:avLst/>
              </a:prstGeom>
              <a:blipFill rotWithShape="1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4005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Násobení mnohočlenů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41176" y="1291565"/>
            <a:ext cx="8690887" cy="186305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14400" b="1" dirty="0" smtClean="0">
                <a:solidFill>
                  <a:srgbClr val="008000"/>
                </a:solidFill>
              </a:rPr>
              <a:t>c) Násobení mnohočlenu mnohočlenem</a:t>
            </a:r>
          </a:p>
          <a:p>
            <a:pPr marL="0" indent="0">
              <a:buNone/>
            </a:pPr>
            <a:r>
              <a:rPr lang="cs-CZ" sz="12800" dirty="0" smtClean="0"/>
              <a:t>Mnohočlen násobíme mnohočlenem tak, že každý člen jednoho mnohočlenu násobíme každým členem druhého mnohočlenu.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298964" y="3356992"/>
                <a:ext cx="434504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(3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−5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)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∙(2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+4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964" y="3356992"/>
                <a:ext cx="4345043" cy="523220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ahnutá šipka dolů 9"/>
          <p:cNvSpPr/>
          <p:nvPr/>
        </p:nvSpPr>
        <p:spPr>
          <a:xfrm>
            <a:off x="826736" y="3134112"/>
            <a:ext cx="2063748" cy="26174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Zahnutá šipka dolů 10"/>
          <p:cNvSpPr/>
          <p:nvPr/>
        </p:nvSpPr>
        <p:spPr>
          <a:xfrm flipV="1">
            <a:off x="1547664" y="3749407"/>
            <a:ext cx="2063748" cy="261610"/>
          </a:xfrm>
          <a:prstGeom prst="curvedDown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Zahnutá šipka dolů 11"/>
          <p:cNvSpPr/>
          <p:nvPr/>
        </p:nvSpPr>
        <p:spPr>
          <a:xfrm>
            <a:off x="755576" y="3082104"/>
            <a:ext cx="3024335" cy="288032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Zahnutá šipka dolů 12"/>
          <p:cNvSpPr/>
          <p:nvPr/>
        </p:nvSpPr>
        <p:spPr>
          <a:xfrm flipV="1">
            <a:off x="1619673" y="3749406"/>
            <a:ext cx="1224136" cy="130805"/>
          </a:xfrm>
          <a:prstGeom prst="curvedDownArrow">
            <a:avLst/>
          </a:prstGeom>
          <a:solidFill>
            <a:srgbClr val="E412FA"/>
          </a:solidFill>
          <a:ln>
            <a:solidFill>
              <a:srgbClr val="E412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251520" y="4415834"/>
                <a:ext cx="151216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cs-CZ" sz="28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28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cs-CZ" sz="28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415834"/>
                <a:ext cx="1512168" cy="523220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r="-76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1737400" y="4426122"/>
                <a:ext cx="151216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+3</m:t>
                      </m:r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∙4</m:t>
                      </m:r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400" y="4426122"/>
                <a:ext cx="1512168" cy="523220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2987824" y="4426122"/>
                <a:ext cx="20414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E412FA"/>
                          </a:solidFill>
                          <a:latin typeface="Cambria Math"/>
                        </a:rPr>
                        <m:t>−5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rgbClr val="E412FA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rgbClr val="E412FA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E412FA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srgbClr val="E412FA"/>
                          </a:solidFill>
                          <a:latin typeface="Cambria Math"/>
                          <a:ea typeface="Cambria Math"/>
                        </a:rPr>
                        <m:t>∙2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rgbClr val="E412FA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rgbClr val="E412FA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E412FA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4426122"/>
                <a:ext cx="2041400" cy="523220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délník 19"/>
              <p:cNvSpPr/>
              <p:nvPr/>
            </p:nvSpPr>
            <p:spPr>
              <a:xfrm>
                <a:off x="4618832" y="4432970"/>
                <a:ext cx="20414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−5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srgbClr val="008000"/>
                          </a:solidFill>
                          <a:latin typeface="Cambria Math"/>
                          <a:ea typeface="Cambria Math"/>
                        </a:rPr>
                        <m:t>∙4</m:t>
                      </m:r>
                      <m:r>
                        <a:rPr lang="cs-CZ" sz="2800" b="0" i="1" smtClean="0">
                          <a:solidFill>
                            <a:srgbClr val="00800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8832" y="4432970"/>
                <a:ext cx="2041400" cy="523220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Levá složená závorka 20"/>
          <p:cNvSpPr/>
          <p:nvPr/>
        </p:nvSpPr>
        <p:spPr>
          <a:xfrm rot="16200000">
            <a:off x="985894" y="4380124"/>
            <a:ext cx="259443" cy="1152129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Levá složená závorka 21"/>
          <p:cNvSpPr/>
          <p:nvPr/>
        </p:nvSpPr>
        <p:spPr>
          <a:xfrm rot="16200000">
            <a:off x="2337779" y="4326822"/>
            <a:ext cx="259443" cy="1263607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Levá složená závorka 22"/>
          <p:cNvSpPr/>
          <p:nvPr/>
        </p:nvSpPr>
        <p:spPr>
          <a:xfrm rot="16200000">
            <a:off x="3794205" y="4220397"/>
            <a:ext cx="259443" cy="1440161"/>
          </a:xfrm>
          <a:prstGeom prst="leftBrace">
            <a:avLst>
              <a:gd name="adj1" fmla="val 24886"/>
              <a:gd name="adj2" fmla="val 506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Levá složená závorka 23"/>
          <p:cNvSpPr/>
          <p:nvPr/>
        </p:nvSpPr>
        <p:spPr>
          <a:xfrm rot="16200000">
            <a:off x="5450390" y="4238686"/>
            <a:ext cx="259443" cy="1440161"/>
          </a:xfrm>
          <a:prstGeom prst="leftBrace">
            <a:avLst>
              <a:gd name="adj1" fmla="val 24886"/>
              <a:gd name="adj2" fmla="val 506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719572" y="5106058"/>
                <a:ext cx="75608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6</m:t>
                          </m:r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72" y="5106058"/>
                <a:ext cx="756084" cy="523220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délník 25"/>
              <p:cNvSpPr/>
              <p:nvPr/>
            </p:nvSpPr>
            <p:spPr>
              <a:xfrm>
                <a:off x="1691678" y="5106058"/>
                <a:ext cx="151216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+12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𝑥𝑦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6" name="Obdélní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78" y="5106058"/>
                <a:ext cx="1512168" cy="523220"/>
              </a:xfrm>
              <a:prstGeom prst="rect">
                <a:avLst/>
              </a:prstGeom>
              <a:blipFill rotWithShape="1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3147313" y="5070199"/>
                <a:ext cx="156870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10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7313" y="5070199"/>
                <a:ext cx="1568703" cy="523220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4892015" y="5070199"/>
                <a:ext cx="133616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−20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2015" y="5070199"/>
                <a:ext cx="1336169" cy="523220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178664" y="5733256"/>
                <a:ext cx="54090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64" y="5733256"/>
                <a:ext cx="540908" cy="523220"/>
              </a:xfrm>
              <a:prstGeom prst="rect">
                <a:avLst/>
              </a:prstGeom>
              <a:blipFill rotWithShape="1">
                <a:blip r:embed="rId1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1433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11111E-6 L -0.00591 0.09537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4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11111E-6 L -0.05903 0.09537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1" y="4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81481E-6 L -0.0875 0.1007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75" y="5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L -0.1316 0.1007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80" y="5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Násobení mnohočlenů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7617" y="1268760"/>
            <a:ext cx="8690887" cy="186305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14400" b="1" dirty="0" smtClean="0">
                <a:solidFill>
                  <a:srgbClr val="008000"/>
                </a:solidFill>
              </a:rPr>
              <a:t>c) Násobení mnohočlenu mnohočlenem</a:t>
            </a:r>
          </a:p>
          <a:p>
            <a:pPr marL="0" indent="0">
              <a:buNone/>
            </a:pPr>
            <a:r>
              <a:rPr lang="cs-CZ" sz="12800" dirty="0" smtClean="0"/>
              <a:t>Mnohočlen násobíme mnohočlenem tak, že </a:t>
            </a:r>
            <a:r>
              <a:rPr lang="cs-CZ" sz="12800" dirty="0" smtClean="0">
                <a:solidFill>
                  <a:srgbClr val="0070C0"/>
                </a:solidFill>
              </a:rPr>
              <a:t>každý člen jednoho mnohočlenu násobíme každým členem druhého mnohočlenu.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71501" y="3547353"/>
                <a:ext cx="554461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(2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𝑦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)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∙(−2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+3)=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1" y="3547353"/>
                <a:ext cx="5544616" cy="523220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ahnutá šipka dolů 9"/>
          <p:cNvSpPr/>
          <p:nvPr/>
        </p:nvSpPr>
        <p:spPr>
          <a:xfrm>
            <a:off x="826736" y="3379081"/>
            <a:ext cx="2063748" cy="261744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Zahnutá šipka dolů 10"/>
          <p:cNvSpPr/>
          <p:nvPr/>
        </p:nvSpPr>
        <p:spPr>
          <a:xfrm flipV="1">
            <a:off x="1574104" y="4033882"/>
            <a:ext cx="2448272" cy="182596"/>
          </a:xfrm>
          <a:prstGeom prst="curvedDownArrow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Zahnutá šipka dolů 11"/>
          <p:cNvSpPr/>
          <p:nvPr/>
        </p:nvSpPr>
        <p:spPr>
          <a:xfrm>
            <a:off x="755576" y="3327073"/>
            <a:ext cx="3240360" cy="313752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Zahnutá šipka dolů 12"/>
          <p:cNvSpPr/>
          <p:nvPr/>
        </p:nvSpPr>
        <p:spPr>
          <a:xfrm flipV="1">
            <a:off x="1619673" y="3994375"/>
            <a:ext cx="1224136" cy="130805"/>
          </a:xfrm>
          <a:prstGeom prst="curvedDown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Zahnutá šipka dolů 13"/>
          <p:cNvSpPr/>
          <p:nvPr/>
        </p:nvSpPr>
        <p:spPr>
          <a:xfrm>
            <a:off x="826736" y="3265417"/>
            <a:ext cx="3817272" cy="349687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Zahnutá šipka dolů 14"/>
          <p:cNvSpPr/>
          <p:nvPr/>
        </p:nvSpPr>
        <p:spPr>
          <a:xfrm flipV="1">
            <a:off x="1568711" y="4006534"/>
            <a:ext cx="3075297" cy="340876"/>
          </a:xfrm>
          <a:prstGeom prst="curvedDown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délník 19"/>
              <p:cNvSpPr/>
              <p:nvPr/>
            </p:nvSpPr>
            <p:spPr>
              <a:xfrm>
                <a:off x="365558" y="4554996"/>
                <a:ext cx="16141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=−4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58" y="4554996"/>
                <a:ext cx="1614154" cy="523220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2610018" y="4554996"/>
                <a:ext cx="109788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6</m:t>
                      </m:r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018" y="4554996"/>
                <a:ext cx="1097886" cy="523220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délník 21"/>
              <p:cNvSpPr/>
              <p:nvPr/>
            </p:nvSpPr>
            <p:spPr>
              <a:xfrm>
                <a:off x="1813551" y="4561964"/>
                <a:ext cx="117427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3551" y="4561964"/>
                <a:ext cx="1174274" cy="523220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délník 22"/>
              <p:cNvSpPr/>
              <p:nvPr/>
            </p:nvSpPr>
            <p:spPr>
              <a:xfrm>
                <a:off x="3317886" y="4528591"/>
                <a:ext cx="132612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+6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886" y="4528591"/>
                <a:ext cx="1326122" cy="523220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5190094" y="4522601"/>
                <a:ext cx="132612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−9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0094" y="4522601"/>
                <a:ext cx="1326122" cy="523220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4211960" y="4528591"/>
                <a:ext cx="132612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528591"/>
                <a:ext cx="1326122" cy="523220"/>
              </a:xfrm>
              <a:prstGeom prst="rect">
                <a:avLst/>
              </a:prstGeom>
              <a:blipFill rotWithShape="1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57461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3" presetClass="emph" presetSubtype="2" fill="hold" grpId="1" nodeType="after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100"/>
                            </p:stCondLst>
                            <p:childTnLst>
                              <p:par>
                                <p:cTn id="80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0" grpId="0" animBg="1"/>
      <p:bldP spid="20" grpId="1"/>
      <p:bldP spid="21" grpId="0" animBg="1"/>
      <p:bldP spid="21" grpId="1"/>
      <p:bldP spid="22" grpId="0" animBg="1"/>
      <p:bldP spid="22" grpId="1"/>
      <p:bldP spid="23" grpId="0" animBg="1"/>
      <p:bldP spid="23" grpId="1"/>
      <p:bldP spid="24" grpId="0" animBg="1"/>
      <p:bldP spid="24" grpId="1"/>
      <p:bldP spid="25" grpId="0" animBg="1"/>
      <p:bldP spid="2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cs-CZ" sz="2800" dirty="0" smtClean="0"/>
              <a:t>Vynásob mnohočleny:</a:t>
            </a:r>
            <a:endParaRPr lang="cs-CZ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délník 7"/>
              <p:cNvSpPr/>
              <p:nvPr/>
            </p:nvSpPr>
            <p:spPr>
              <a:xfrm>
                <a:off x="35496" y="980728"/>
                <a:ext cx="36004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( 3</m:t>
                      </m:r>
                      <m:r>
                        <a:rPr lang="cs-CZ" sz="320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320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 + 2</m:t>
                      </m:r>
                      <m:r>
                        <a:rPr lang="cs-CZ" sz="320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𝑦</m:t>
                      </m:r>
                      <m:r>
                        <a:rPr lang="cs-CZ" sz="320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) · 4 =</m:t>
                      </m:r>
                    </m:oMath>
                  </m:oMathPara>
                </a14:m>
                <a:endParaRPr lang="cs-CZ" sz="3200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980728"/>
                <a:ext cx="3600401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Obdélník 33"/>
              <p:cNvSpPr/>
              <p:nvPr/>
            </p:nvSpPr>
            <p:spPr>
              <a:xfrm>
                <a:off x="107504" y="2340169"/>
                <a:ext cx="496512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latin typeface="Cambria Math"/>
                        </a:rPr>
                        <m:t>(5 </m:t>
                      </m:r>
                      <m:r>
                        <a:rPr lang="cs-CZ" sz="3200" i="1" dirty="0">
                          <a:latin typeface="Cambria Math"/>
                        </a:rPr>
                        <m:t>+ </m:t>
                      </m:r>
                      <m:r>
                        <a:rPr lang="cs-CZ" sz="3200" i="1" dirty="0" smtClean="0">
                          <a:latin typeface="Cambria Math"/>
                        </a:rPr>
                        <m:t>2</m:t>
                      </m:r>
                      <m:r>
                        <a:rPr lang="cs-CZ" sz="3200" i="1" dirty="0" smtClean="0">
                          <a:latin typeface="Cambria Math"/>
                        </a:rPr>
                        <m:t>𝑏</m:t>
                      </m:r>
                      <m:r>
                        <a:rPr lang="cs-CZ" sz="3200" i="1" baseline="30000" dirty="0" smtClean="0">
                          <a:latin typeface="Cambria Math"/>
                        </a:rPr>
                        <m:t>2</m:t>
                      </m:r>
                      <m:r>
                        <a:rPr lang="cs-CZ" sz="3200" i="1" dirty="0" smtClean="0">
                          <a:latin typeface="Cambria Math"/>
                        </a:rPr>
                        <m:t>)</m:t>
                      </m:r>
                      <m:r>
                        <a:rPr lang="cs-CZ" sz="3200" i="1" dirty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320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· </m:t>
                      </m:r>
                      <m:r>
                        <a:rPr lang="cs-CZ" sz="3200" i="1" dirty="0" smtClean="0">
                          <a:latin typeface="Cambria Math"/>
                        </a:rPr>
                        <m:t>(5 +7</m:t>
                      </m:r>
                      <m:r>
                        <a:rPr lang="cs-CZ" sz="3200" i="1" dirty="0" smtClean="0">
                          <a:latin typeface="Cambria Math"/>
                        </a:rPr>
                        <m:t>𝑏</m:t>
                      </m:r>
                      <m:r>
                        <a:rPr lang="cs-CZ" sz="3200" i="1" baseline="30000" dirty="0" smtClean="0">
                          <a:latin typeface="Cambria Math"/>
                        </a:rPr>
                        <m:t>2</m:t>
                      </m:r>
                      <m:r>
                        <a:rPr lang="cs-CZ" sz="3200" i="1" dirty="0" smtClean="0">
                          <a:latin typeface="Cambria Math"/>
                        </a:rPr>
                        <m:t>) </m:t>
                      </m:r>
                      <m:r>
                        <a:rPr lang="cs-CZ" sz="3200" i="1" dirty="0">
                          <a:latin typeface="Cambria Math"/>
                        </a:rPr>
                        <m:t>= 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>
          <p:sp>
            <p:nvSpPr>
              <p:cNvPr id="34" name="Obdélní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340169"/>
                <a:ext cx="4965123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Obdélník 35"/>
              <p:cNvSpPr/>
              <p:nvPr/>
            </p:nvSpPr>
            <p:spPr>
              <a:xfrm>
                <a:off x="-29371" y="3284985"/>
                <a:ext cx="529430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latin typeface="Cambria Math"/>
                        </a:rPr>
                        <m:t>(</m:t>
                      </m:r>
                      <m:r>
                        <a:rPr lang="cs-CZ" sz="3200" i="1" dirty="0" smtClean="0">
                          <a:latin typeface="Cambria Math"/>
                        </a:rPr>
                        <m:t>𝑥</m:t>
                      </m:r>
                      <m:r>
                        <a:rPr lang="cs-CZ" sz="3200" i="1" baseline="30000" dirty="0" smtClean="0">
                          <a:latin typeface="Cambria Math"/>
                        </a:rPr>
                        <m:t>2</m:t>
                      </m:r>
                      <m:r>
                        <a:rPr lang="cs-CZ" sz="3200" i="1" dirty="0" smtClean="0">
                          <a:latin typeface="Cambria Math"/>
                        </a:rPr>
                        <m:t> </m:t>
                      </m:r>
                      <m:r>
                        <a:rPr lang="cs-CZ" sz="3200" i="1" dirty="0">
                          <a:latin typeface="Cambria Math"/>
                        </a:rPr>
                        <m:t>+ </m:t>
                      </m:r>
                      <m:r>
                        <a:rPr lang="cs-CZ" sz="3200" i="1" dirty="0" smtClean="0">
                          <a:latin typeface="Cambria Math"/>
                        </a:rPr>
                        <m:t>2</m:t>
                      </m:r>
                      <m:r>
                        <a:rPr lang="cs-CZ" sz="3200" i="1" dirty="0" smtClean="0">
                          <a:latin typeface="Cambria Math"/>
                        </a:rPr>
                        <m:t>𝑥</m:t>
                      </m:r>
                      <m:r>
                        <a:rPr lang="cs-CZ" sz="3200" i="1" dirty="0" smtClean="0">
                          <a:latin typeface="Cambria Math"/>
                        </a:rPr>
                        <m:t>+1) · (</m:t>
                      </m:r>
                      <m:r>
                        <a:rPr lang="cs-CZ" sz="3200" i="1" dirty="0" smtClean="0">
                          <a:latin typeface="Cambria Math"/>
                        </a:rPr>
                        <m:t>𝑥</m:t>
                      </m:r>
                      <m:r>
                        <a:rPr lang="cs-CZ" sz="3200" i="1" baseline="30000" dirty="0" smtClean="0">
                          <a:latin typeface="Cambria Math"/>
                        </a:rPr>
                        <m:t>2</m:t>
                      </m:r>
                      <m:r>
                        <a:rPr lang="cs-CZ" sz="3200" i="1" dirty="0" smtClean="0">
                          <a:latin typeface="Cambria Math"/>
                        </a:rPr>
                        <m:t>−1)= 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>
          <p:sp>
            <p:nvSpPr>
              <p:cNvPr id="36" name="Obdélní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9371" y="3284985"/>
                <a:ext cx="5294306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Obdélník 40"/>
              <p:cNvSpPr/>
              <p:nvPr/>
            </p:nvSpPr>
            <p:spPr>
              <a:xfrm>
                <a:off x="-36512" y="4140369"/>
                <a:ext cx="491483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latin typeface="Cambria Math"/>
                        </a:rPr>
                        <m:t> (– </m:t>
                      </m:r>
                      <m:r>
                        <a:rPr lang="cs-CZ" sz="3200" i="1" dirty="0">
                          <a:latin typeface="Cambria Math"/>
                        </a:rPr>
                        <m:t>𝑥</m:t>
                      </m:r>
                      <m:r>
                        <a:rPr lang="cs-CZ" sz="3200" i="1" baseline="30000" dirty="0" smtClean="0">
                          <a:latin typeface="Cambria Math"/>
                        </a:rPr>
                        <m:t>2</m:t>
                      </m:r>
                      <m:r>
                        <a:rPr lang="cs-CZ" sz="3200" i="1" dirty="0" smtClean="0">
                          <a:latin typeface="Cambria Math"/>
                        </a:rPr>
                        <m:t> </m:t>
                      </m:r>
                      <m:r>
                        <a:rPr lang="cs-CZ" sz="3200" i="1" dirty="0">
                          <a:latin typeface="Cambria Math"/>
                        </a:rPr>
                        <m:t>+  2</m:t>
                      </m:r>
                      <m:r>
                        <a:rPr lang="cs-CZ" sz="3200" i="1" dirty="0">
                          <a:latin typeface="Cambria Math"/>
                        </a:rPr>
                        <m:t>𝑥</m:t>
                      </m:r>
                      <m:r>
                        <a:rPr lang="cs-CZ" sz="3200" i="1" dirty="0">
                          <a:latin typeface="Cambria Math"/>
                        </a:rPr>
                        <m:t> – 1) · 3</m:t>
                      </m:r>
                      <m:r>
                        <a:rPr lang="cs-CZ" sz="320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3200" i="1" baseline="30000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3200" i="1" dirty="0" smtClean="0">
                          <a:latin typeface="Cambria Math"/>
                        </a:rPr>
                        <m:t> = 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4140369"/>
                <a:ext cx="4914833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Obdélník 46"/>
              <p:cNvSpPr/>
              <p:nvPr/>
            </p:nvSpPr>
            <p:spPr>
              <a:xfrm>
                <a:off x="52419" y="4932457"/>
                <a:ext cx="499180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3200" dirty="0" smtClean="0"/>
                  <a:t> </a:t>
                </a:r>
                <a14:m>
                  <m:oMath xmlns:m="http://schemas.openxmlformats.org/officeDocument/2006/math">
                    <m:r>
                      <a:rPr lang="cs-CZ" sz="3200" i="1" dirty="0" smtClean="0">
                        <a:latin typeface="Cambria Math"/>
                      </a:rPr>
                      <m:t>(5</m:t>
                    </m:r>
                    <m:r>
                      <a:rPr lang="cs-CZ" sz="3200" i="1" dirty="0" smtClean="0">
                        <a:latin typeface="Cambria Math"/>
                      </a:rPr>
                      <m:t>𝑎</m:t>
                    </m:r>
                    <m:r>
                      <a:rPr lang="cs-CZ" sz="3200" i="1" dirty="0" smtClean="0">
                        <a:latin typeface="Cambria Math"/>
                      </a:rPr>
                      <m:t> +  2)·(5</m:t>
                    </m:r>
                    <m:r>
                      <a:rPr lang="cs-CZ" sz="3200" i="1" dirty="0">
                        <a:latin typeface="Cambria Math"/>
                      </a:rPr>
                      <m:t>𝑎</m:t>
                    </m:r>
                    <m:r>
                      <a:rPr lang="cs-CZ" sz="3200" i="1" dirty="0">
                        <a:latin typeface="Cambria Math"/>
                      </a:rPr>
                      <m:t> −  2) = </m:t>
                    </m:r>
                  </m:oMath>
                </a14:m>
                <a:endParaRPr lang="cs-CZ" sz="3200" dirty="0"/>
              </a:p>
            </p:txBody>
          </p:sp>
        </mc:Choice>
        <mc:Fallback>
          <p:sp>
            <p:nvSpPr>
              <p:cNvPr id="47" name="Obdélník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19" y="4932457"/>
                <a:ext cx="4991807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Obdélník 49"/>
              <p:cNvSpPr/>
              <p:nvPr/>
            </p:nvSpPr>
            <p:spPr>
              <a:xfrm>
                <a:off x="-135664" y="5714092"/>
                <a:ext cx="578778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latin typeface="Cambria Math"/>
                        </a:rPr>
                        <m:t>(2</m:t>
                      </m:r>
                      <m:r>
                        <a:rPr lang="cs-CZ" sz="3200" i="1" dirty="0" smtClean="0">
                          <a:latin typeface="Cambria Math"/>
                        </a:rPr>
                        <m:t>𝑎</m:t>
                      </m:r>
                      <m:r>
                        <a:rPr lang="cs-CZ" sz="3200" i="1" baseline="30000" dirty="0" smtClean="0">
                          <a:latin typeface="Cambria Math"/>
                        </a:rPr>
                        <m:t>3</m:t>
                      </m:r>
                      <m:r>
                        <a:rPr lang="cs-CZ" sz="3200" i="1" dirty="0" smtClean="0">
                          <a:latin typeface="Cambria Math"/>
                        </a:rPr>
                        <m:t> </m:t>
                      </m:r>
                      <m:r>
                        <a:rPr lang="cs-CZ" sz="3200" i="1" dirty="0">
                          <a:latin typeface="Cambria Math"/>
                        </a:rPr>
                        <m:t>+  </m:t>
                      </m:r>
                      <m:r>
                        <a:rPr lang="cs-CZ" sz="3200" i="1" dirty="0" smtClean="0">
                          <a:latin typeface="Cambria Math"/>
                        </a:rPr>
                        <m:t>9</m:t>
                      </m:r>
                      <m:r>
                        <a:rPr lang="cs-CZ" sz="3200" i="1" dirty="0" smtClean="0">
                          <a:latin typeface="Cambria Math"/>
                        </a:rPr>
                        <m:t>𝑎</m:t>
                      </m:r>
                      <m:r>
                        <a:rPr lang="cs-CZ" sz="3200" b="0" i="1" dirty="0" smtClean="0">
                          <a:latin typeface="Cambria Math"/>
                        </a:rPr>
                        <m:t>)</m:t>
                      </m:r>
                      <m:r>
                        <a:rPr lang="cs-CZ" sz="3200" i="1" dirty="0">
                          <a:solidFill>
                            <a:prstClr val="black"/>
                          </a:solidFill>
                          <a:latin typeface="Cambria Math"/>
                        </a:rPr>
                        <m:t>·</m:t>
                      </m:r>
                      <m:r>
                        <a:rPr lang="cs-CZ" sz="3200" i="1" dirty="0" smtClean="0">
                          <a:latin typeface="Cambria Math"/>
                        </a:rPr>
                        <m:t>(– 8</m:t>
                      </m:r>
                      <m:r>
                        <a:rPr lang="cs-CZ" sz="3200" i="1" dirty="0" smtClean="0">
                          <a:latin typeface="Cambria Math"/>
                        </a:rPr>
                        <m:t>𝑎</m:t>
                      </m:r>
                      <m:r>
                        <a:rPr lang="cs-CZ" sz="3200" i="1" baseline="30000" dirty="0" smtClean="0">
                          <a:latin typeface="Cambria Math"/>
                        </a:rPr>
                        <m:t>3</m:t>
                      </m:r>
                      <m:r>
                        <a:rPr lang="cs-CZ" sz="3200" i="1" dirty="0" smtClean="0">
                          <a:latin typeface="Cambria Math"/>
                        </a:rPr>
                        <m:t>+2</m:t>
                      </m:r>
                      <m:r>
                        <a:rPr lang="cs-CZ" sz="3200" i="1" dirty="0" smtClean="0">
                          <a:latin typeface="Cambria Math"/>
                        </a:rPr>
                        <m:t>𝑎</m:t>
                      </m:r>
                      <m:r>
                        <a:rPr lang="cs-CZ" sz="3200" i="1" dirty="0" smtClean="0">
                          <a:latin typeface="Cambria Math"/>
                        </a:rPr>
                        <m:t>) = 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>
          <p:sp>
            <p:nvSpPr>
              <p:cNvPr id="50" name="Obdélník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5664" y="5714092"/>
                <a:ext cx="5787784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Obdélník 52"/>
              <p:cNvSpPr/>
              <p:nvPr/>
            </p:nvSpPr>
            <p:spPr>
              <a:xfrm>
                <a:off x="5220073" y="1620089"/>
                <a:ext cx="360039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6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320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4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+ 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4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320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3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+ 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10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320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Obdélník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3" y="1620089"/>
                <a:ext cx="3600399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Obdélník 53"/>
              <p:cNvSpPr/>
              <p:nvPr/>
            </p:nvSpPr>
            <p:spPr>
              <a:xfrm>
                <a:off x="5158329" y="2340169"/>
                <a:ext cx="359013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14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  <m:r>
                        <a:rPr lang="cs-CZ" sz="320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4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+ 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45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  <m:r>
                        <a:rPr lang="cs-CZ" sz="320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+25</m:t>
                      </m:r>
                    </m:oMath>
                  </m:oMathPara>
                </a14:m>
                <a:endParaRPr lang="cs-CZ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4" name="Obdélník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8329" y="2340169"/>
                <a:ext cx="3590135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Obdélník 54"/>
              <p:cNvSpPr/>
              <p:nvPr/>
            </p:nvSpPr>
            <p:spPr>
              <a:xfrm>
                <a:off x="5148064" y="3284985"/>
                <a:ext cx="388843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320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4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+ 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320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3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– 2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− 1 </m:t>
                      </m:r>
                    </m:oMath>
                  </m:oMathPara>
                </a14:m>
                <a:endParaRPr lang="cs-CZ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5" name="Obdélník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284985"/>
                <a:ext cx="3888431" cy="58477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Obdélník 55"/>
              <p:cNvSpPr/>
              <p:nvPr/>
            </p:nvSpPr>
            <p:spPr>
              <a:xfrm>
                <a:off x="5004048" y="4140369"/>
                <a:ext cx="388843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− 3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320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4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+ 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6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320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3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− 3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320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6" name="Obdélník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140369"/>
                <a:ext cx="3888431" cy="58477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Obdélník 56"/>
              <p:cNvSpPr/>
              <p:nvPr/>
            </p:nvSpPr>
            <p:spPr>
              <a:xfrm>
                <a:off x="5103244" y="4932457"/>
                <a:ext cx="222198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25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320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− 4</m:t>
                      </m:r>
                    </m:oMath>
                  </m:oMathPara>
                </a14:m>
                <a:endParaRPr lang="cs-CZ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7" name="Obdélník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3244" y="4932457"/>
                <a:ext cx="2221983" cy="58477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Obdélník 57"/>
              <p:cNvSpPr/>
              <p:nvPr/>
            </p:nvSpPr>
            <p:spPr>
              <a:xfrm>
                <a:off x="5076056" y="5714091"/>
                <a:ext cx="4238207" cy="5433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− 16</m:t>
                      </m:r>
                      <m:r>
                        <a:rPr lang="cs-CZ" sz="3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300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6</m:t>
                      </m:r>
                      <m:r>
                        <a:rPr lang="cs-CZ" sz="3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– 68</m:t>
                      </m:r>
                      <m:r>
                        <a:rPr lang="cs-CZ" sz="3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300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4</m:t>
                      </m:r>
                      <m:r>
                        <a:rPr lang="cs-CZ" sz="3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+ 18</m:t>
                      </m:r>
                      <m:r>
                        <a:rPr lang="cs-CZ" sz="30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300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cs-CZ" sz="3000" baseline="30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8" name="Obdélník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5714091"/>
                <a:ext cx="4238207" cy="5433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Obdélník 14"/>
              <p:cNvSpPr/>
              <p:nvPr/>
            </p:nvSpPr>
            <p:spPr>
              <a:xfrm>
                <a:off x="35496" y="1620089"/>
                <a:ext cx="495888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(3</m:t>
                      </m:r>
                      <m:r>
                        <a:rPr lang="cs-CZ" sz="320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3200" i="1" baseline="30000" dirty="0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3200" i="1" dirty="0">
                          <a:solidFill>
                            <a:prstClr val="black"/>
                          </a:solidFill>
                          <a:latin typeface="Cambria Math"/>
                        </a:rPr>
                        <m:t> + 2</m:t>
                      </m:r>
                      <m:r>
                        <a:rPr lang="cs-CZ" sz="3200" i="1" dirty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3200" i="1" dirty="0">
                          <a:solidFill>
                            <a:prstClr val="black"/>
                          </a:solidFill>
                          <a:latin typeface="Cambria Math"/>
                        </a:rPr>
                        <m:t> + 5) · 2</m:t>
                      </m:r>
                      <m:r>
                        <a:rPr lang="cs-CZ" sz="320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3200" i="1" baseline="30000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3200" i="1" dirty="0" smtClean="0">
                          <a:solidFill>
                            <a:prstClr val="black"/>
                          </a:solidFill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cs-CZ" sz="3200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1620089"/>
                <a:ext cx="4958881" cy="58477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Obdélník 15"/>
              <p:cNvSpPr/>
              <p:nvPr/>
            </p:nvSpPr>
            <p:spPr>
              <a:xfrm>
                <a:off x="5148064" y="1016582"/>
                <a:ext cx="208823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12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+ 8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cs-CZ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1016582"/>
                <a:ext cx="2088233" cy="58477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ahnutá šipka dolů 16"/>
          <p:cNvSpPr/>
          <p:nvPr/>
        </p:nvSpPr>
        <p:spPr>
          <a:xfrm flipH="1">
            <a:off x="2334641" y="3269617"/>
            <a:ext cx="995944" cy="168095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Zahnutá šipka dolů 17"/>
          <p:cNvSpPr/>
          <p:nvPr/>
        </p:nvSpPr>
        <p:spPr>
          <a:xfrm flipH="1">
            <a:off x="1376503" y="3243722"/>
            <a:ext cx="2040562" cy="168096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Zahnutá šipka dolů 18"/>
          <p:cNvSpPr/>
          <p:nvPr/>
        </p:nvSpPr>
        <p:spPr>
          <a:xfrm flipH="1">
            <a:off x="656423" y="3068959"/>
            <a:ext cx="2760642" cy="384121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hnutá šipka dolů 19"/>
          <p:cNvSpPr/>
          <p:nvPr/>
        </p:nvSpPr>
        <p:spPr>
          <a:xfrm flipH="1" flipV="1">
            <a:off x="395535" y="3725741"/>
            <a:ext cx="3888431" cy="279321"/>
          </a:xfrm>
          <a:prstGeom prst="curvedDownArrow">
            <a:avLst/>
          </a:prstGeom>
          <a:solidFill>
            <a:srgbClr val="FF0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1" name="Zahnutá šipka dolů 20"/>
          <p:cNvSpPr/>
          <p:nvPr/>
        </p:nvSpPr>
        <p:spPr>
          <a:xfrm flipH="1" flipV="1">
            <a:off x="1520518" y="3725741"/>
            <a:ext cx="2763447" cy="216027"/>
          </a:xfrm>
          <a:prstGeom prst="curvedDownArrow">
            <a:avLst/>
          </a:prstGeom>
          <a:solidFill>
            <a:srgbClr val="FF0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Zahnutá šipka dolů 21"/>
          <p:cNvSpPr/>
          <p:nvPr/>
        </p:nvSpPr>
        <p:spPr>
          <a:xfrm flipH="1" flipV="1">
            <a:off x="2334641" y="3725740"/>
            <a:ext cx="1949324" cy="144019"/>
          </a:xfrm>
          <a:prstGeom prst="curvedDown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3" name="Zahnutá šipka dolů 22"/>
          <p:cNvSpPr/>
          <p:nvPr/>
        </p:nvSpPr>
        <p:spPr>
          <a:xfrm>
            <a:off x="539553" y="2204864"/>
            <a:ext cx="2417102" cy="231392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Zahnutá šipka dolů 23"/>
          <p:cNvSpPr/>
          <p:nvPr/>
        </p:nvSpPr>
        <p:spPr>
          <a:xfrm>
            <a:off x="539552" y="2132856"/>
            <a:ext cx="3240360" cy="303400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6" name="Zahnutá šipka dolů 25"/>
          <p:cNvSpPr/>
          <p:nvPr/>
        </p:nvSpPr>
        <p:spPr>
          <a:xfrm flipV="1">
            <a:off x="1520518" y="2794133"/>
            <a:ext cx="2403410" cy="274826"/>
          </a:xfrm>
          <a:prstGeom prst="curvedDownArrow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7" name="Zahnutá šipka dolů 26"/>
          <p:cNvSpPr/>
          <p:nvPr/>
        </p:nvSpPr>
        <p:spPr>
          <a:xfrm flipV="1">
            <a:off x="1520518" y="2794135"/>
            <a:ext cx="1381722" cy="202815"/>
          </a:xfrm>
          <a:prstGeom prst="curvedDown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7646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6" grpId="0"/>
      <p:bldP spid="57" grpId="0"/>
      <p:bldP spid="58" grpId="0"/>
      <p:bldP spid="16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Vynásob mnohočleny:</a:t>
            </a:r>
            <a:endParaRPr lang="cs-CZ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délník 7"/>
              <p:cNvSpPr/>
              <p:nvPr/>
            </p:nvSpPr>
            <p:spPr>
              <a:xfrm>
                <a:off x="107504" y="1268760"/>
                <a:ext cx="504055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latin typeface="Cambria Math"/>
                        </a:rPr>
                        <m:t> </m:t>
                      </m:r>
                      <m:r>
                        <a:rPr lang="cs-CZ" sz="3200" i="1" dirty="0">
                          <a:latin typeface="Cambria Math"/>
                        </a:rPr>
                        <m:t>( 3</m:t>
                      </m:r>
                      <m:r>
                        <a:rPr lang="cs-CZ" sz="3200" i="1" dirty="0">
                          <a:latin typeface="Cambria Math"/>
                        </a:rPr>
                        <m:t>𝑚</m:t>
                      </m:r>
                      <m:r>
                        <a:rPr lang="cs-CZ" sz="3200" i="1" dirty="0">
                          <a:latin typeface="Cambria Math"/>
                        </a:rPr>
                        <m:t> − 2 ) . ( 2</m:t>
                      </m:r>
                      <m:r>
                        <a:rPr lang="cs-CZ" sz="3200" i="1" dirty="0">
                          <a:latin typeface="Cambria Math"/>
                        </a:rPr>
                        <m:t>𝑚</m:t>
                      </m:r>
                      <m:r>
                        <a:rPr lang="cs-CZ" sz="3200" i="1" dirty="0">
                          <a:latin typeface="Cambria Math"/>
                        </a:rPr>
                        <m:t> − 1 ) =</m:t>
                      </m:r>
                    </m:oMath>
                  </m:oMathPara>
                </a14:m>
                <a:endParaRPr lang="cs-CZ" sz="3200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268760"/>
                <a:ext cx="5040559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Obdélník 33"/>
              <p:cNvSpPr/>
              <p:nvPr/>
            </p:nvSpPr>
            <p:spPr>
              <a:xfrm>
                <a:off x="251520" y="1990396"/>
                <a:ext cx="481682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latin typeface="Cambria Math"/>
                        </a:rPr>
                        <m:t>( </m:t>
                      </m:r>
                      <m:r>
                        <a:rPr lang="cs-CZ" sz="3200" i="1" dirty="0">
                          <a:latin typeface="Cambria Math"/>
                        </a:rPr>
                        <m:t>𝑏</m:t>
                      </m:r>
                      <m:r>
                        <a:rPr lang="cs-CZ" sz="3200" i="1" dirty="0">
                          <a:latin typeface="Cambria Math"/>
                        </a:rPr>
                        <m:t> − 3</m:t>
                      </m:r>
                      <m:r>
                        <a:rPr lang="cs-CZ" sz="3200" i="1" dirty="0">
                          <a:latin typeface="Cambria Math"/>
                        </a:rPr>
                        <m:t>𝑐</m:t>
                      </m:r>
                      <m:r>
                        <a:rPr lang="cs-CZ" sz="3200" i="1" dirty="0">
                          <a:latin typeface="Cambria Math"/>
                        </a:rPr>
                        <m:t> ) . ( 8</m:t>
                      </m:r>
                      <m:r>
                        <a:rPr lang="cs-CZ" sz="3200" i="1" dirty="0">
                          <a:latin typeface="Cambria Math"/>
                        </a:rPr>
                        <m:t>𝑏</m:t>
                      </m:r>
                      <m:r>
                        <a:rPr lang="cs-CZ" sz="3200" i="1" dirty="0">
                          <a:latin typeface="Cambria Math"/>
                        </a:rPr>
                        <m:t> + 5</m:t>
                      </m:r>
                      <m:r>
                        <a:rPr lang="cs-CZ" sz="3200" i="1" dirty="0">
                          <a:latin typeface="Cambria Math"/>
                        </a:rPr>
                        <m:t>𝑐</m:t>
                      </m:r>
                      <m:r>
                        <a:rPr lang="cs-CZ" sz="3200" i="1" dirty="0">
                          <a:latin typeface="Cambria Math"/>
                        </a:rPr>
                        <m:t> ) 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>
          <p:sp>
            <p:nvSpPr>
              <p:cNvPr id="34" name="Obdélní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990396"/>
                <a:ext cx="4816823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Obdélník 35"/>
              <p:cNvSpPr/>
              <p:nvPr/>
            </p:nvSpPr>
            <p:spPr>
              <a:xfrm>
                <a:off x="107504" y="2708920"/>
                <a:ext cx="525658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latin typeface="Cambria Math"/>
                        </a:rPr>
                        <m:t>( −3 + 9</m:t>
                      </m:r>
                      <m:r>
                        <a:rPr lang="cs-CZ" sz="3200" i="1" dirty="0" smtClean="0">
                          <a:latin typeface="Cambria Math"/>
                        </a:rPr>
                        <m:t>𝑥</m:t>
                      </m:r>
                      <m:r>
                        <a:rPr lang="cs-CZ" sz="3200" i="1" dirty="0" smtClean="0">
                          <a:latin typeface="Cambria Math"/>
                        </a:rPr>
                        <m:t> ) . ( 3 + 9</m:t>
                      </m:r>
                      <m:r>
                        <a:rPr lang="cs-CZ" sz="3200" i="1" dirty="0" smtClean="0">
                          <a:latin typeface="Cambria Math"/>
                        </a:rPr>
                        <m:t>𝑥</m:t>
                      </m:r>
                      <m:r>
                        <a:rPr lang="cs-CZ" sz="3200" i="1" dirty="0" smtClean="0">
                          <a:latin typeface="Cambria Math"/>
                        </a:rPr>
                        <m:t> ) 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>
          <p:sp>
            <p:nvSpPr>
              <p:cNvPr id="36" name="Obdélní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708920"/>
                <a:ext cx="5256585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Obdélník 40"/>
              <p:cNvSpPr/>
              <p:nvPr/>
            </p:nvSpPr>
            <p:spPr>
              <a:xfrm>
                <a:off x="179512" y="3573016"/>
                <a:ext cx="5274872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3200" dirty="0" smtClean="0"/>
                  <a:t> </a:t>
                </a:r>
                <a14:m>
                  <m:oMath xmlns:m="http://schemas.openxmlformats.org/officeDocument/2006/math">
                    <m:r>
                      <a:rPr lang="cs-CZ" sz="3200" i="1" dirty="0" smtClean="0">
                        <a:latin typeface="Cambria Math"/>
                      </a:rPr>
                      <m:t>( 2</m:t>
                    </m:r>
                    <m:r>
                      <a:rPr lang="cs-CZ" sz="3200" i="1" dirty="0" smtClean="0">
                        <a:latin typeface="Cambria Math"/>
                      </a:rPr>
                      <m:t>𝑎</m:t>
                    </m:r>
                    <m:r>
                      <a:rPr lang="cs-CZ" sz="3200" i="1" dirty="0" smtClean="0">
                        <a:latin typeface="Cambria Math"/>
                      </a:rPr>
                      <m:t> + 5</m:t>
                    </m:r>
                    <m:r>
                      <a:rPr lang="cs-CZ" sz="3200" i="1" dirty="0" smtClean="0">
                        <a:latin typeface="Cambria Math"/>
                      </a:rPr>
                      <m:t>𝑏</m:t>
                    </m:r>
                    <m:r>
                      <a:rPr lang="cs-CZ" sz="3200" i="1" dirty="0" smtClean="0">
                        <a:latin typeface="Cambria Math"/>
                      </a:rPr>
                      <m:t> ) . ( 2</m:t>
                    </m:r>
                    <m:r>
                      <a:rPr lang="cs-CZ" sz="3200" i="1" dirty="0" smtClean="0">
                        <a:latin typeface="Cambria Math"/>
                      </a:rPr>
                      <m:t>𝑎</m:t>
                    </m:r>
                    <m:r>
                      <a:rPr lang="cs-CZ" sz="3200" i="1" dirty="0" smtClean="0">
                        <a:latin typeface="Cambria Math"/>
                      </a:rPr>
                      <m:t> − 3</m:t>
                    </m:r>
                    <m:r>
                      <a:rPr lang="cs-CZ" sz="3200" i="1" dirty="0" smtClean="0">
                        <a:latin typeface="Cambria Math"/>
                      </a:rPr>
                      <m:t>𝑏</m:t>
                    </m:r>
                    <m:r>
                      <a:rPr lang="cs-CZ" sz="3200" i="1" dirty="0" smtClean="0">
                        <a:latin typeface="Cambria Math"/>
                      </a:rPr>
                      <m:t> ) =</m:t>
                    </m:r>
                  </m:oMath>
                </a14:m>
                <a:endParaRPr lang="cs-CZ" sz="3200" dirty="0"/>
              </a:p>
            </p:txBody>
          </p:sp>
        </mc:Choice>
        <mc:Fallback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573016"/>
                <a:ext cx="5274872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Obdélník 46"/>
              <p:cNvSpPr/>
              <p:nvPr/>
            </p:nvSpPr>
            <p:spPr>
              <a:xfrm>
                <a:off x="179512" y="4475746"/>
                <a:ext cx="578389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3200" dirty="0" smtClean="0"/>
                  <a:t> </a:t>
                </a:r>
                <a14:m>
                  <m:oMath xmlns:m="http://schemas.openxmlformats.org/officeDocument/2006/math">
                    <m:r>
                      <a:rPr lang="cs-CZ" sz="3200" i="1" dirty="0" smtClean="0">
                        <a:latin typeface="Cambria Math"/>
                      </a:rPr>
                      <m:t>3 . ( </m:t>
                    </m:r>
                    <m:r>
                      <a:rPr lang="cs-CZ" sz="3200" i="1" dirty="0" smtClean="0">
                        <a:latin typeface="Cambria Math"/>
                      </a:rPr>
                      <m:t>𝑎</m:t>
                    </m:r>
                    <m:r>
                      <a:rPr lang="cs-CZ" sz="3200" i="1" dirty="0" smtClean="0">
                        <a:latin typeface="Cambria Math"/>
                      </a:rPr>
                      <m:t> + </m:t>
                    </m:r>
                    <m:r>
                      <a:rPr lang="cs-CZ" sz="3200" i="1" dirty="0" smtClean="0">
                        <a:latin typeface="Cambria Math"/>
                      </a:rPr>
                      <m:t>𝑏</m:t>
                    </m:r>
                    <m:r>
                      <a:rPr lang="cs-CZ" sz="3200" i="1" dirty="0" smtClean="0">
                        <a:latin typeface="Cambria Math"/>
                      </a:rPr>
                      <m:t> ) − 2 . ( </m:t>
                    </m:r>
                    <m:r>
                      <a:rPr lang="cs-CZ" sz="3200" i="1" dirty="0" smtClean="0">
                        <a:latin typeface="Cambria Math"/>
                      </a:rPr>
                      <m:t>𝑎</m:t>
                    </m:r>
                    <m:r>
                      <a:rPr lang="cs-CZ" sz="3200" i="1" dirty="0" smtClean="0">
                        <a:latin typeface="Cambria Math"/>
                      </a:rPr>
                      <m:t> − </m:t>
                    </m:r>
                    <m:r>
                      <a:rPr lang="cs-CZ" sz="3200" i="1" dirty="0" smtClean="0">
                        <a:latin typeface="Cambria Math"/>
                      </a:rPr>
                      <m:t>𝑏</m:t>
                    </m:r>
                    <m:r>
                      <a:rPr lang="cs-CZ" sz="3200" i="1" dirty="0" smtClean="0">
                        <a:latin typeface="Cambria Math"/>
                      </a:rPr>
                      <m:t> ) =</m:t>
                    </m:r>
                  </m:oMath>
                </a14:m>
                <a:endParaRPr lang="cs-CZ" sz="3200" dirty="0"/>
              </a:p>
            </p:txBody>
          </p:sp>
        </mc:Choice>
        <mc:Fallback>
          <p:sp>
            <p:nvSpPr>
              <p:cNvPr id="47" name="Obdélník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475746"/>
                <a:ext cx="5783894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Obdélník 49"/>
              <p:cNvSpPr/>
              <p:nvPr/>
            </p:nvSpPr>
            <p:spPr>
              <a:xfrm>
                <a:off x="-36512" y="5305563"/>
                <a:ext cx="86007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latin typeface="Cambria Math"/>
                        </a:rPr>
                        <m:t>( </m:t>
                      </m:r>
                      <m:r>
                        <a:rPr lang="cs-CZ" sz="3200" i="1" dirty="0" smtClean="0">
                          <a:latin typeface="Cambria Math"/>
                        </a:rPr>
                        <m:t>𝑥</m:t>
                      </m:r>
                      <m:r>
                        <a:rPr lang="cs-CZ" sz="3200" i="1" dirty="0" smtClean="0">
                          <a:latin typeface="Cambria Math"/>
                        </a:rPr>
                        <m:t> + 2 ) . ( </m:t>
                      </m:r>
                      <m:r>
                        <a:rPr lang="cs-CZ" sz="3200" i="1" dirty="0" smtClean="0">
                          <a:latin typeface="Cambria Math"/>
                        </a:rPr>
                        <m:t>𝑥</m:t>
                      </m:r>
                      <m:r>
                        <a:rPr lang="cs-CZ" sz="3200" i="1" dirty="0" smtClean="0">
                          <a:latin typeface="Cambria Math"/>
                        </a:rPr>
                        <m:t> + 5 ) − ( </m:t>
                      </m:r>
                      <m:r>
                        <a:rPr lang="cs-CZ" sz="3200" i="1" dirty="0" smtClean="0">
                          <a:latin typeface="Cambria Math"/>
                        </a:rPr>
                        <m:t>𝑥</m:t>
                      </m:r>
                      <m:r>
                        <a:rPr lang="cs-CZ" sz="3200" i="1" dirty="0" smtClean="0">
                          <a:latin typeface="Cambria Math"/>
                        </a:rPr>
                        <m:t> − 1 ) . ( </m:t>
                      </m:r>
                      <m:r>
                        <a:rPr lang="cs-CZ" sz="3200" i="1" dirty="0" smtClean="0">
                          <a:latin typeface="Cambria Math"/>
                        </a:rPr>
                        <m:t>𝑥</m:t>
                      </m:r>
                      <m:r>
                        <a:rPr lang="cs-CZ" sz="3200" i="1" dirty="0" smtClean="0">
                          <a:latin typeface="Cambria Math"/>
                        </a:rPr>
                        <m:t> − 4 ) 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>
          <p:sp>
            <p:nvSpPr>
              <p:cNvPr id="50" name="Obdélník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5305563"/>
                <a:ext cx="8600797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Obdélník 52"/>
              <p:cNvSpPr/>
              <p:nvPr/>
            </p:nvSpPr>
            <p:spPr>
              <a:xfrm>
                <a:off x="5148065" y="1268760"/>
                <a:ext cx="295232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6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  <m:r>
                        <a:rPr lang="cs-CZ" sz="3200" i="1" baseline="30000" dirty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 – 7</m:t>
                      </m:r>
                      <m:r>
                        <a:rPr lang="cs-CZ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  <m:r>
                        <a:rPr lang="cs-CZ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 + 2</m:t>
                      </m:r>
                    </m:oMath>
                  </m:oMathPara>
                </a14:m>
                <a:endParaRPr lang="cs-CZ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Obdélník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5" y="1268760"/>
                <a:ext cx="2952328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Obdélník 53"/>
              <p:cNvSpPr/>
              <p:nvPr/>
            </p:nvSpPr>
            <p:spPr>
              <a:xfrm>
                <a:off x="5158328" y="1990396"/>
                <a:ext cx="359013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8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  <m:r>
                        <a:rPr lang="cs-CZ" sz="320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– 19</m:t>
                      </m:r>
                      <m:r>
                        <a:rPr lang="cs-CZ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𝑏𝑐</m:t>
                      </m:r>
                      <m:r>
                        <a:rPr lang="cs-CZ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 – 15</m:t>
                      </m:r>
                      <m:r>
                        <a:rPr lang="cs-CZ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𝑐</m:t>
                      </m:r>
                      <m:r>
                        <a:rPr lang="cs-CZ" sz="3200" i="1" baseline="30000" dirty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cs-CZ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4" name="Obdélník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8328" y="1990396"/>
                <a:ext cx="3590135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Obdélník 54"/>
              <p:cNvSpPr/>
              <p:nvPr/>
            </p:nvSpPr>
            <p:spPr>
              <a:xfrm>
                <a:off x="5148065" y="2708920"/>
                <a:ext cx="194421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81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3200" i="1" baseline="30000" dirty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 – 9</m:t>
                      </m:r>
                    </m:oMath>
                  </m:oMathPara>
                </a14:m>
                <a:endParaRPr lang="cs-CZ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5" name="Obdélník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5" y="2708920"/>
                <a:ext cx="1944215" cy="58477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Obdélník 55"/>
              <p:cNvSpPr/>
              <p:nvPr/>
            </p:nvSpPr>
            <p:spPr>
              <a:xfrm>
                <a:off x="5220073" y="3573015"/>
                <a:ext cx="360039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4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3200" i="1" baseline="30000" dirty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 + 4</m:t>
                      </m:r>
                      <m:r>
                        <a:rPr lang="cs-CZ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𝑎𝑏</m:t>
                      </m:r>
                      <m:r>
                        <a:rPr lang="cs-CZ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 – 15</m:t>
                      </m:r>
                      <m:r>
                        <a:rPr lang="cs-CZ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  <m:r>
                        <a:rPr lang="cs-CZ" sz="3200" i="1" baseline="30000" dirty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cs-CZ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6" name="Obdélník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3" y="3573015"/>
                <a:ext cx="3600399" cy="58477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Obdélník 56"/>
              <p:cNvSpPr/>
              <p:nvPr/>
            </p:nvSpPr>
            <p:spPr>
              <a:xfrm>
                <a:off x="5662385" y="4445318"/>
                <a:ext cx="186194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+ 5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cs-CZ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7" name="Obdélník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2385" y="4445318"/>
                <a:ext cx="1861943" cy="58477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Obdélník 57"/>
              <p:cNvSpPr/>
              <p:nvPr/>
            </p:nvSpPr>
            <p:spPr>
              <a:xfrm>
                <a:off x="6361263" y="6027369"/>
                <a:ext cx="2489490" cy="5734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12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32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+ 6</m:t>
                      </m:r>
                    </m:oMath>
                  </m:oMathPara>
                </a14:m>
                <a:endParaRPr lang="cs-CZ" sz="3200" baseline="30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8" name="Obdélník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263" y="6027369"/>
                <a:ext cx="2489490" cy="57342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Zahnutá šipka dolů 14"/>
          <p:cNvSpPr/>
          <p:nvPr/>
        </p:nvSpPr>
        <p:spPr>
          <a:xfrm>
            <a:off x="611560" y="5183480"/>
            <a:ext cx="1872208" cy="261744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Zahnutá šipka dolů 15"/>
          <p:cNvSpPr/>
          <p:nvPr/>
        </p:nvSpPr>
        <p:spPr>
          <a:xfrm>
            <a:off x="611560" y="5131472"/>
            <a:ext cx="2736304" cy="339472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Zahnutá šipka dolů 17"/>
          <p:cNvSpPr/>
          <p:nvPr/>
        </p:nvSpPr>
        <p:spPr>
          <a:xfrm flipV="1">
            <a:off x="1481049" y="5851776"/>
            <a:ext cx="1866815" cy="175593"/>
          </a:xfrm>
          <a:prstGeom prst="curvedDownArrow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Zahnutá šipka dolů 18"/>
          <p:cNvSpPr/>
          <p:nvPr/>
        </p:nvSpPr>
        <p:spPr>
          <a:xfrm flipV="1">
            <a:off x="1481049" y="5812267"/>
            <a:ext cx="1002719" cy="130805"/>
          </a:xfrm>
          <a:prstGeom prst="curvedDown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1" name="Zahnutá šipka dolů 20"/>
          <p:cNvSpPr/>
          <p:nvPr/>
        </p:nvSpPr>
        <p:spPr>
          <a:xfrm>
            <a:off x="4676512" y="5170336"/>
            <a:ext cx="1916844" cy="261744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Zahnutá šipka dolů 21"/>
          <p:cNvSpPr/>
          <p:nvPr/>
        </p:nvSpPr>
        <p:spPr>
          <a:xfrm>
            <a:off x="4676512" y="5123752"/>
            <a:ext cx="2847816" cy="313752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3" name="Zahnutá šipka dolů 22"/>
          <p:cNvSpPr/>
          <p:nvPr/>
        </p:nvSpPr>
        <p:spPr>
          <a:xfrm flipV="1">
            <a:off x="5607875" y="5786371"/>
            <a:ext cx="1916453" cy="182596"/>
          </a:xfrm>
          <a:prstGeom prst="curvedDownArrow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Zahnutá šipka dolů 23"/>
          <p:cNvSpPr/>
          <p:nvPr/>
        </p:nvSpPr>
        <p:spPr>
          <a:xfrm flipV="1">
            <a:off x="5590637" y="5786373"/>
            <a:ext cx="1002719" cy="130805"/>
          </a:xfrm>
          <a:prstGeom prst="curvedDown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6890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6" grpId="0"/>
      <p:bldP spid="57" grpId="0"/>
      <p:bldP spid="58" grpId="0"/>
      <p:bldP spid="15" grpId="0" animBg="1"/>
      <p:bldP spid="16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4353</TotalTime>
  <Words>1064</Words>
  <Application>Microsoft Office PowerPoint</Application>
  <PresentationFormat>Předvádění na obrazovce (4:3)</PresentationFormat>
  <Paragraphs>135</Paragraphs>
  <Slides>10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Prezentace aplikace PowerPoint</vt:lpstr>
      <vt:lpstr>Prezentace aplikace PowerPoint</vt:lpstr>
      <vt:lpstr>Násobení mnohočlenů</vt:lpstr>
      <vt:lpstr>Násobení mnohočlenů</vt:lpstr>
      <vt:lpstr>Vynásob mnohočleny:</vt:lpstr>
      <vt:lpstr>Násobení mnohočlenů</vt:lpstr>
      <vt:lpstr>Násobení mnohočlenů</vt:lpstr>
      <vt:lpstr>Vynásob mnohočleny:</vt:lpstr>
      <vt:lpstr>Vynásob mnohočleny: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Zlomky</dc:title>
  <dc:creator>Ehlerová</dc:creator>
  <cp:lastModifiedBy>Ehlerova</cp:lastModifiedBy>
  <cp:revision>421</cp:revision>
  <dcterms:created xsi:type="dcterms:W3CDTF">2012-10-20T17:50:45Z</dcterms:created>
  <dcterms:modified xsi:type="dcterms:W3CDTF">2014-02-25T17:55:15Z</dcterms:modified>
</cp:coreProperties>
</file>