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9" r:id="rId2"/>
    <p:sldId id="280" r:id="rId3"/>
    <p:sldId id="290" r:id="rId4"/>
    <p:sldId id="293" r:id="rId5"/>
    <p:sldId id="292" r:id="rId6"/>
    <p:sldId id="296" r:id="rId7"/>
    <p:sldId id="291" r:id="rId8"/>
    <p:sldId id="297" r:id="rId9"/>
    <p:sldId id="28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9"/>
    <a:srgbClr val="008000"/>
    <a:srgbClr val="44F913"/>
    <a:srgbClr val="E1522B"/>
    <a:srgbClr val="FFFFFF"/>
    <a:srgbClr val="E412FA"/>
    <a:srgbClr val="16F6D1"/>
    <a:srgbClr val="EB4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4" autoAdjust="0"/>
    <p:restoredTop sz="94660"/>
  </p:normalViewPr>
  <p:slideViewPr>
    <p:cSldViewPr>
      <p:cViewPr varScale="1">
        <p:scale>
          <a:sx n="73" d="100"/>
          <a:sy n="73" d="100"/>
        </p:scale>
        <p:origin x="-10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43811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Sčítání </a:t>
                      </a:r>
                      <a:r>
                        <a:rPr lang="cs-CZ" sz="1600" i="1" kern="120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 odčítání </a:t>
                      </a:r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mnohočlenů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VY_32_INOVACE_22.13.EHL.MA.8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18. 01. 2014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Sčítání a odčítání mnohočlenů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1177" y="1291566"/>
            <a:ext cx="8229600" cy="163337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8600" b="1" dirty="0" smtClean="0">
                <a:solidFill>
                  <a:srgbClr val="008000"/>
                </a:solidFill>
              </a:rPr>
              <a:t>Opakování:</a:t>
            </a:r>
          </a:p>
          <a:p>
            <a:pPr marL="0" indent="0">
              <a:buNone/>
            </a:pPr>
            <a:r>
              <a:rPr lang="cs-CZ" sz="8600" dirty="0" smtClean="0"/>
              <a:t>Sčítat nebo odčítat můžeme pouze </a:t>
            </a:r>
            <a:r>
              <a:rPr lang="cs-CZ" sz="8600" dirty="0" smtClean="0">
                <a:solidFill>
                  <a:srgbClr val="FF0000"/>
                </a:solidFill>
              </a:rPr>
              <a:t>mocniny se stejným základem a stejným exponentem</a:t>
            </a:r>
            <a:r>
              <a:rPr lang="cs-CZ" sz="8600" dirty="0" smtClean="0"/>
              <a:t>. Sčítáme (nebo odčítáme) pouze jejich koeficienty.</a:t>
            </a:r>
            <a:r>
              <a:rPr lang="cs-CZ" sz="2800" dirty="0" smtClean="0"/>
              <a:t>	</a:t>
            </a:r>
            <a:endParaRPr lang="cs-CZ" dirty="0" smtClean="0"/>
          </a:p>
        </p:txBody>
      </p:sp>
      <p:sp>
        <p:nvSpPr>
          <p:cNvPr id="2" name="Obdélník 1"/>
          <p:cNvSpPr/>
          <p:nvPr/>
        </p:nvSpPr>
        <p:spPr>
          <a:xfrm>
            <a:off x="7092280" y="4365104"/>
            <a:ext cx="115212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4600" dirty="0" smtClean="0">
                <a:solidFill>
                  <a:prstClr val="black"/>
                </a:solidFill>
              </a:rPr>
              <a:t>-</a:t>
            </a:r>
            <a:r>
              <a:rPr lang="cs-CZ" sz="4600" dirty="0">
                <a:solidFill>
                  <a:prstClr val="black"/>
                </a:solidFill>
              </a:rPr>
              <a:t>2</a:t>
            </a:r>
            <a:r>
              <a:rPr lang="cs-CZ" sz="4600" dirty="0">
                <a:solidFill>
                  <a:srgbClr val="7030A0"/>
                </a:solidFill>
              </a:rPr>
              <a:t>c</a:t>
            </a:r>
            <a:r>
              <a:rPr lang="cs-CZ" sz="4600" baseline="30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76256" y="3645024"/>
            <a:ext cx="11208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600" dirty="0" smtClean="0">
                <a:solidFill>
                  <a:prstClr val="black"/>
                </a:solidFill>
              </a:rPr>
              <a:t>4</a:t>
            </a:r>
            <a:r>
              <a:rPr lang="cs-CZ" sz="4600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cs-CZ" sz="4600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524176" y="2996951"/>
            <a:ext cx="132839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600" baseline="30000" dirty="0">
                <a:solidFill>
                  <a:srgbClr val="E1522B"/>
                </a:solidFill>
              </a:rPr>
              <a:t> </a:t>
            </a:r>
            <a:r>
              <a:rPr lang="cs-CZ" sz="4600" dirty="0" smtClean="0">
                <a:solidFill>
                  <a:prstClr val="black"/>
                </a:solidFill>
              </a:rPr>
              <a:t>-</a:t>
            </a:r>
            <a:r>
              <a:rPr lang="cs-CZ" sz="4600" dirty="0">
                <a:solidFill>
                  <a:prstClr val="black"/>
                </a:solidFill>
              </a:rPr>
              <a:t>5</a:t>
            </a:r>
            <a:r>
              <a:rPr lang="cs-CZ" sz="4600" dirty="0">
                <a:solidFill>
                  <a:srgbClr val="E428C9"/>
                </a:solidFill>
              </a:rPr>
              <a:t>b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689535" y="4402092"/>
            <a:ext cx="145677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4600" dirty="0" smtClean="0">
                <a:solidFill>
                  <a:prstClr val="black"/>
                </a:solidFill>
              </a:rPr>
              <a:t>-</a:t>
            </a:r>
            <a:r>
              <a:rPr lang="cs-CZ" sz="4600" dirty="0">
                <a:solidFill>
                  <a:prstClr val="black"/>
                </a:solidFill>
              </a:rPr>
              <a:t>13</a:t>
            </a:r>
            <a:r>
              <a:rPr lang="cs-CZ" sz="4600" dirty="0">
                <a:solidFill>
                  <a:srgbClr val="9BBB59">
                    <a:lumMod val="75000"/>
                  </a:srgbClr>
                </a:solidFill>
              </a:rPr>
              <a:t>z</a:t>
            </a:r>
            <a:r>
              <a:rPr lang="cs-CZ" sz="4600" baseline="30000" dirty="0">
                <a:solidFill>
                  <a:srgbClr val="9BBB59">
                    <a:lumMod val="75000"/>
                  </a:srgbClr>
                </a:solidFill>
              </a:rPr>
              <a:t>3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34238" y="3681600"/>
            <a:ext cx="10737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600" dirty="0" smtClean="0">
                <a:solidFill>
                  <a:prstClr val="black"/>
                </a:solidFill>
              </a:rPr>
              <a:t>2</a:t>
            </a:r>
            <a:r>
              <a:rPr lang="cs-CZ" sz="4600" dirty="0" smtClean="0">
                <a:solidFill>
                  <a:srgbClr val="E1522B"/>
                </a:solidFill>
              </a:rPr>
              <a:t>a</a:t>
            </a:r>
            <a:r>
              <a:rPr lang="cs-CZ" sz="4600" baseline="30000" dirty="0" smtClean="0">
                <a:solidFill>
                  <a:srgbClr val="E1522B"/>
                </a:solidFill>
              </a:rPr>
              <a:t>6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67545" y="3005547"/>
            <a:ext cx="252027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3</a:t>
            </a:r>
            <a:r>
              <a:rPr lang="cs-CZ" sz="4600" dirty="0">
                <a:solidFill>
                  <a:srgbClr val="FF0000"/>
                </a:solidFill>
              </a:rPr>
              <a:t>a </a:t>
            </a:r>
            <a:r>
              <a:rPr lang="cs-CZ" sz="4600" dirty="0">
                <a:solidFill>
                  <a:prstClr val="black"/>
                </a:solidFill>
              </a:rPr>
              <a:t>+  5</a:t>
            </a:r>
            <a:r>
              <a:rPr lang="cs-CZ" sz="4600" dirty="0">
                <a:solidFill>
                  <a:srgbClr val="FF0000"/>
                </a:solidFill>
              </a:rPr>
              <a:t>a</a:t>
            </a:r>
            <a:r>
              <a:rPr lang="cs-CZ" sz="4600" dirty="0">
                <a:solidFill>
                  <a:prstClr val="black"/>
                </a:solidFill>
              </a:rPr>
              <a:t> =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987824" y="2996952"/>
            <a:ext cx="766557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8</a:t>
            </a:r>
            <a:r>
              <a:rPr lang="cs-CZ" sz="4600" dirty="0">
                <a:solidFill>
                  <a:srgbClr val="FF0000"/>
                </a:solidFill>
              </a:rPr>
              <a:t>a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46072" y="3670241"/>
            <a:ext cx="2220480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5</a:t>
            </a:r>
            <a:r>
              <a:rPr lang="cs-CZ" sz="4600" dirty="0">
                <a:solidFill>
                  <a:srgbClr val="E1522B"/>
                </a:solidFill>
              </a:rPr>
              <a:t>a</a:t>
            </a:r>
            <a:r>
              <a:rPr lang="cs-CZ" sz="4600" baseline="30000" dirty="0">
                <a:solidFill>
                  <a:srgbClr val="E1522B"/>
                </a:solidFill>
              </a:rPr>
              <a:t>6</a:t>
            </a:r>
            <a:r>
              <a:rPr lang="cs-CZ" sz="4600" dirty="0">
                <a:solidFill>
                  <a:prstClr val="black"/>
                </a:solidFill>
              </a:rPr>
              <a:t>-3</a:t>
            </a:r>
            <a:r>
              <a:rPr lang="cs-CZ" sz="4600" dirty="0">
                <a:solidFill>
                  <a:srgbClr val="E1522B"/>
                </a:solidFill>
              </a:rPr>
              <a:t>a</a:t>
            </a:r>
            <a:r>
              <a:rPr lang="cs-CZ" sz="4600" baseline="30000" dirty="0">
                <a:solidFill>
                  <a:srgbClr val="E1522B"/>
                </a:solidFill>
              </a:rPr>
              <a:t>6</a:t>
            </a:r>
            <a:r>
              <a:rPr lang="cs-CZ" sz="4600" dirty="0">
                <a:solidFill>
                  <a:prstClr val="black"/>
                </a:solidFill>
              </a:rPr>
              <a:t>=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38671" y="4386842"/>
            <a:ext cx="24352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-8</a:t>
            </a:r>
            <a:r>
              <a:rPr lang="cs-CZ" sz="4600" dirty="0">
                <a:solidFill>
                  <a:srgbClr val="9BBB59">
                    <a:lumMod val="75000"/>
                  </a:srgbClr>
                </a:solidFill>
              </a:rPr>
              <a:t>z</a:t>
            </a:r>
            <a:r>
              <a:rPr lang="cs-CZ" sz="4600" baseline="30000" dirty="0">
                <a:solidFill>
                  <a:srgbClr val="9BBB59">
                    <a:lumMod val="75000"/>
                  </a:srgbClr>
                </a:solidFill>
              </a:rPr>
              <a:t>3</a:t>
            </a:r>
            <a:r>
              <a:rPr lang="cs-CZ" sz="4600" dirty="0">
                <a:solidFill>
                  <a:prstClr val="black"/>
                </a:solidFill>
              </a:rPr>
              <a:t>-5</a:t>
            </a:r>
            <a:r>
              <a:rPr lang="cs-CZ" sz="4600" dirty="0">
                <a:solidFill>
                  <a:srgbClr val="9BBB59">
                    <a:lumMod val="75000"/>
                  </a:srgbClr>
                </a:solidFill>
              </a:rPr>
              <a:t>z</a:t>
            </a:r>
            <a:r>
              <a:rPr lang="cs-CZ" sz="4600" baseline="30000" dirty="0">
                <a:solidFill>
                  <a:srgbClr val="9BBB59">
                    <a:lumMod val="75000"/>
                  </a:srgbClr>
                </a:solidFill>
              </a:rPr>
              <a:t>3</a:t>
            </a:r>
            <a:r>
              <a:rPr lang="cs-CZ" sz="4600" dirty="0">
                <a:solidFill>
                  <a:prstClr val="black"/>
                </a:solidFill>
              </a:rPr>
              <a:t>=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895402" y="3010123"/>
            <a:ext cx="2010487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4</a:t>
            </a:r>
            <a:r>
              <a:rPr lang="cs-CZ" sz="4600" dirty="0">
                <a:solidFill>
                  <a:srgbClr val="E428C9"/>
                </a:solidFill>
              </a:rPr>
              <a:t>b</a:t>
            </a:r>
            <a:r>
              <a:rPr lang="cs-CZ" sz="4600" dirty="0">
                <a:solidFill>
                  <a:prstClr val="black"/>
                </a:solidFill>
              </a:rPr>
              <a:t>-9</a:t>
            </a:r>
            <a:r>
              <a:rPr lang="cs-CZ" sz="4600" dirty="0">
                <a:solidFill>
                  <a:srgbClr val="E428C9"/>
                </a:solidFill>
              </a:rPr>
              <a:t>b</a:t>
            </a:r>
            <a:r>
              <a:rPr lang="cs-CZ" sz="4600" dirty="0">
                <a:solidFill>
                  <a:prstClr val="black"/>
                </a:solidFill>
              </a:rPr>
              <a:t>=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945919" y="3684010"/>
            <a:ext cx="211147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cs-CZ" sz="4600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cs-CZ" sz="4600" dirty="0" smtClean="0">
                <a:solidFill>
                  <a:prstClr val="black"/>
                </a:solidFill>
              </a:rPr>
              <a:t>+3</a:t>
            </a:r>
            <a:r>
              <a:rPr lang="cs-CZ" sz="4600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cs-CZ" sz="4600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cs-CZ" sz="4600" dirty="0">
                <a:solidFill>
                  <a:prstClr val="black"/>
                </a:solidFill>
              </a:rPr>
              <a:t>= 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800874" y="4386842"/>
            <a:ext cx="25562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600" dirty="0">
                <a:solidFill>
                  <a:prstClr val="black"/>
                </a:solidFill>
              </a:rPr>
              <a:t>-7</a:t>
            </a:r>
            <a:r>
              <a:rPr lang="cs-CZ" sz="4600" dirty="0">
                <a:solidFill>
                  <a:srgbClr val="7030A0"/>
                </a:solidFill>
              </a:rPr>
              <a:t>c</a:t>
            </a:r>
            <a:r>
              <a:rPr lang="cs-CZ" sz="4600" baseline="30000" dirty="0">
                <a:solidFill>
                  <a:srgbClr val="7030A0"/>
                </a:solidFill>
              </a:rPr>
              <a:t>2</a:t>
            </a:r>
            <a:r>
              <a:rPr lang="cs-CZ" sz="4600" dirty="0">
                <a:solidFill>
                  <a:prstClr val="black"/>
                </a:solidFill>
              </a:rPr>
              <a:t>+5</a:t>
            </a:r>
            <a:r>
              <a:rPr lang="cs-CZ" sz="4600" dirty="0">
                <a:solidFill>
                  <a:srgbClr val="7030A0"/>
                </a:solidFill>
              </a:rPr>
              <a:t>c</a:t>
            </a:r>
            <a:r>
              <a:rPr lang="cs-CZ" sz="4600" baseline="30000" dirty="0">
                <a:solidFill>
                  <a:srgbClr val="7030A0"/>
                </a:solidFill>
              </a:rPr>
              <a:t>2</a:t>
            </a:r>
            <a:r>
              <a:rPr lang="cs-CZ" sz="4600" dirty="0" smtClean="0">
                <a:solidFill>
                  <a:prstClr val="black"/>
                </a:solidFill>
              </a:rPr>
              <a:t>=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653188" y="3686364"/>
            <a:ext cx="48442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600" dirty="0">
                <a:solidFill>
                  <a:srgbClr val="FF0000"/>
                </a:solidFill>
              </a:rPr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6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</a:t>
            </a:r>
            <a:r>
              <a:rPr lang="cs-CZ" dirty="0" smtClean="0"/>
              <a:t>mnohočlenů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4301716" y="2390506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516216" y="2364618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076056" y="2364618"/>
            <a:ext cx="36004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295688" y="2364618"/>
            <a:ext cx="36004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724128" y="2364618"/>
            <a:ext cx="360040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4063078" y="1853417"/>
            <a:ext cx="436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(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977900" y="1405621"/>
            <a:ext cx="3666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(3x</a:t>
            </a:r>
            <a:r>
              <a:rPr lang="cs-CZ" sz="2400" baseline="30000" dirty="0">
                <a:solidFill>
                  <a:prstClr val="black"/>
                </a:solidFill>
              </a:rPr>
              <a:t>2</a:t>
            </a:r>
            <a:r>
              <a:rPr lang="cs-CZ" sz="2400" dirty="0">
                <a:solidFill>
                  <a:prstClr val="black"/>
                </a:solidFill>
              </a:rPr>
              <a:t> + 2x + 5) + (7x</a:t>
            </a:r>
            <a:r>
              <a:rPr lang="cs-CZ" sz="2400" baseline="30000" dirty="0">
                <a:solidFill>
                  <a:prstClr val="black"/>
                </a:solidFill>
              </a:rPr>
              <a:t>2</a:t>
            </a:r>
            <a:r>
              <a:rPr lang="cs-CZ" sz="2400" dirty="0">
                <a:solidFill>
                  <a:prstClr val="black"/>
                </a:solidFill>
              </a:rPr>
              <a:t> – </a:t>
            </a:r>
            <a:r>
              <a:rPr lang="cs-CZ" sz="2400" dirty="0" smtClean="0">
                <a:solidFill>
                  <a:prstClr val="black"/>
                </a:solidFill>
              </a:rPr>
              <a:t>4x) </a:t>
            </a:r>
            <a:r>
              <a:rPr lang="cs-CZ" sz="2400" dirty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15616" y="1867286"/>
            <a:ext cx="3025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</a:rPr>
              <a:t>odstraníme závorky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1128216" y="2427822"/>
            <a:ext cx="72147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 smtClean="0">
                <a:solidFill>
                  <a:prstClr val="black"/>
                </a:solidFill>
              </a:rPr>
              <a:t>Najdeme členy ve </a:t>
            </a:r>
            <a:r>
              <a:rPr lang="cs-CZ" sz="2800" u="sng" dirty="0" smtClean="0">
                <a:solidFill>
                  <a:prstClr val="black"/>
                </a:solidFill>
              </a:rPr>
              <a:t>stejné proměnné </a:t>
            </a:r>
            <a:r>
              <a:rPr lang="cs-CZ" sz="2800" dirty="0" smtClean="0">
                <a:solidFill>
                  <a:prstClr val="black"/>
                </a:solidFill>
              </a:rPr>
              <a:t>a ve </a:t>
            </a:r>
            <a:r>
              <a:rPr lang="cs-CZ" sz="2800" u="sng" dirty="0" smtClean="0">
                <a:solidFill>
                  <a:prstClr val="black"/>
                </a:solidFill>
              </a:rPr>
              <a:t>stejných mocninách </a:t>
            </a:r>
            <a:endParaRPr lang="cs-CZ" sz="2800" u="sng" dirty="0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779912" y="3284984"/>
            <a:ext cx="9226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 smtClean="0">
                <a:solidFill>
                  <a:srgbClr val="008000"/>
                </a:solidFill>
              </a:rPr>
              <a:t>+ 5</a:t>
            </a:r>
            <a:r>
              <a:rPr lang="cs-CZ" sz="2800" dirty="0" smtClean="0"/>
              <a:t>=</a:t>
            </a:r>
            <a:endParaRPr lang="cs-CZ" sz="2800" dirty="0"/>
          </a:p>
        </p:txBody>
      </p:sp>
      <p:sp>
        <p:nvSpPr>
          <p:cNvPr id="21" name="Obdélník 20"/>
          <p:cNvSpPr/>
          <p:nvPr/>
        </p:nvSpPr>
        <p:spPr>
          <a:xfrm>
            <a:off x="842903" y="4362266"/>
            <a:ext cx="7602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</a:rPr>
              <a:t>Sečteme členy se stejným základem a mocninou, </a:t>
            </a:r>
            <a:r>
              <a:rPr lang="cs-CZ" sz="2800" dirty="0">
                <a:solidFill>
                  <a:srgbClr val="FF0000"/>
                </a:solidFill>
              </a:rPr>
              <a:t>pozor</a:t>
            </a:r>
            <a:r>
              <a:rPr lang="cs-CZ" sz="2800" dirty="0">
                <a:solidFill>
                  <a:prstClr val="black"/>
                </a:solidFill>
              </a:rPr>
              <a:t> znaménko před členem ke </a:t>
            </a:r>
            <a:r>
              <a:rPr lang="cs-CZ" sz="2800" dirty="0">
                <a:solidFill>
                  <a:srgbClr val="FF0000"/>
                </a:solidFill>
              </a:rPr>
              <a:t>členu patří</a:t>
            </a:r>
            <a:endParaRPr lang="cs-CZ" sz="2800" dirty="0"/>
          </a:p>
        </p:txBody>
      </p:sp>
      <p:sp>
        <p:nvSpPr>
          <p:cNvPr id="22" name="Levá složená závorka 21"/>
          <p:cNvSpPr/>
          <p:nvPr/>
        </p:nvSpPr>
        <p:spPr>
          <a:xfrm rot="16200000">
            <a:off x="1628665" y="3297835"/>
            <a:ext cx="332990" cy="1219618"/>
          </a:xfrm>
          <a:prstGeom prst="leftBrace">
            <a:avLst>
              <a:gd name="adj1" fmla="val 30301"/>
              <a:gd name="adj2" fmla="val 5224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Levá složená závorka 22"/>
          <p:cNvSpPr/>
          <p:nvPr/>
        </p:nvSpPr>
        <p:spPr>
          <a:xfrm rot="16200000">
            <a:off x="3003331" y="3322242"/>
            <a:ext cx="332990" cy="1176668"/>
          </a:xfrm>
          <a:prstGeom prst="leftBrace">
            <a:avLst>
              <a:gd name="adj1" fmla="val 22063"/>
              <a:gd name="adj2" fmla="val 5224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evá složená závorka 23"/>
          <p:cNvSpPr/>
          <p:nvPr/>
        </p:nvSpPr>
        <p:spPr>
          <a:xfrm rot="16200000">
            <a:off x="4002055" y="3705402"/>
            <a:ext cx="239283" cy="360039"/>
          </a:xfrm>
          <a:prstGeom prst="leftBrace">
            <a:avLst>
              <a:gd name="adj1" fmla="val 22063"/>
              <a:gd name="adj2" fmla="val 49434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1381424" y="4005064"/>
            <a:ext cx="827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10x</a:t>
            </a:r>
            <a:r>
              <a:rPr lang="cs-CZ" sz="2800" baseline="30000" dirty="0">
                <a:solidFill>
                  <a:srgbClr val="FF0000"/>
                </a:solidFill>
              </a:rPr>
              <a:t>2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2810954" y="3978765"/>
            <a:ext cx="715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4F81BD"/>
                </a:solidFill>
              </a:rPr>
              <a:t>-2x 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3807347" y="3933056"/>
            <a:ext cx="628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dirty="0">
                <a:solidFill>
                  <a:srgbClr val="008000"/>
                </a:solidFill>
              </a:rPr>
              <a:t>+ 5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275385" y="1844824"/>
            <a:ext cx="1851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</a:rPr>
              <a:t>3x</a:t>
            </a:r>
            <a:r>
              <a:rPr lang="cs-CZ" sz="2800" baseline="30000" dirty="0">
                <a:solidFill>
                  <a:prstClr val="black"/>
                </a:solidFill>
              </a:rPr>
              <a:t>2</a:t>
            </a:r>
            <a:r>
              <a:rPr lang="cs-CZ" sz="2800" dirty="0">
                <a:solidFill>
                  <a:prstClr val="black"/>
                </a:solidFill>
              </a:rPr>
              <a:t> + 2x + 5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6372200" y="1825660"/>
            <a:ext cx="1326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</a:rPr>
              <a:t>7x</a:t>
            </a:r>
            <a:r>
              <a:rPr lang="cs-CZ" sz="2800" baseline="30000" dirty="0">
                <a:solidFill>
                  <a:prstClr val="black"/>
                </a:solidFill>
              </a:rPr>
              <a:t>2</a:t>
            </a:r>
            <a:r>
              <a:rPr lang="cs-CZ" sz="2800" dirty="0">
                <a:solidFill>
                  <a:prstClr val="black"/>
                </a:solidFill>
              </a:rPr>
              <a:t> – 4x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6059897" y="18256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</a:rPr>
              <a:t>+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7479731" y="1825660"/>
            <a:ext cx="436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)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/>
          </a:p>
        </p:txBody>
      </p:sp>
      <p:sp>
        <p:nvSpPr>
          <p:cNvPr id="37" name="Obdélník 36"/>
          <p:cNvSpPr/>
          <p:nvPr/>
        </p:nvSpPr>
        <p:spPr>
          <a:xfrm>
            <a:off x="1148791" y="3284984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3x</a:t>
            </a:r>
            <a:r>
              <a:rPr lang="cs-CZ" sz="2800" baseline="30000" dirty="0">
                <a:solidFill>
                  <a:srgbClr val="FF0000"/>
                </a:solidFill>
              </a:rPr>
              <a:t>2</a:t>
            </a:r>
            <a:r>
              <a:rPr lang="cs-CZ" sz="2800" dirty="0">
                <a:solidFill>
                  <a:srgbClr val="FF0000"/>
                </a:solidFill>
              </a:rPr>
              <a:t> + 7x</a:t>
            </a:r>
            <a:r>
              <a:rPr lang="cs-CZ" sz="2800" baseline="30000" dirty="0">
                <a:solidFill>
                  <a:srgbClr val="FF0000"/>
                </a:solidFill>
              </a:rPr>
              <a:t>2 </a:t>
            </a:r>
            <a:endParaRPr lang="cs-CZ" dirty="0"/>
          </a:p>
        </p:txBody>
      </p:sp>
      <p:sp>
        <p:nvSpPr>
          <p:cNvPr id="38" name="Obdélník 37"/>
          <p:cNvSpPr/>
          <p:nvPr/>
        </p:nvSpPr>
        <p:spPr>
          <a:xfrm>
            <a:off x="2483768" y="3284984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4F81BD"/>
                </a:solidFill>
              </a:rPr>
              <a:t>+2x – 4x </a:t>
            </a:r>
            <a:endParaRPr lang="cs-CZ" dirty="0"/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1547664" y="2427822"/>
            <a:ext cx="2888381" cy="9541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>
            <a:off x="2267744" y="2427822"/>
            <a:ext cx="4374200" cy="9541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H="1">
            <a:off x="2991854" y="2390506"/>
            <a:ext cx="2209425" cy="1038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3563888" y="2390506"/>
            <a:ext cx="3911820" cy="1038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>
            <a:off x="4301716" y="2427822"/>
            <a:ext cx="1596962" cy="95410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977900" y="567480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dirty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5942514" y="1848998"/>
            <a:ext cx="293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6294554" y="1844824"/>
            <a:ext cx="293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865764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07 L -5.55556E-7 0.23611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-0.07483 0.2386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1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12395 0.24537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13" grpId="0"/>
      <p:bldP spid="15" grpId="0"/>
      <p:bldP spid="21" grpId="0"/>
      <p:bldP spid="22" grpId="0" animBg="1"/>
      <p:bldP spid="23" grpId="0" animBg="1"/>
      <p:bldP spid="24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5" grpId="0"/>
      <p:bldP spid="37" grpId="0"/>
      <p:bldP spid="38" grpId="0"/>
      <p:bldP spid="49" grpId="0"/>
      <p:bldP spid="51" grpId="0"/>
      <p:bldP spid="51" grpId="1"/>
      <p:bldP spid="52" grpId="0"/>
      <p:bldP spid="5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dirty="0" smtClean="0"/>
              <a:t>Sečti mnohočleny: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496161" y="1412776"/>
            <a:ext cx="4075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(5a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2b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)+(5a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+7b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 </a:t>
            </a:r>
            <a:r>
              <a:rPr lang="cs-CZ" sz="3200" dirty="0"/>
              <a:t>=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94438" y="2132856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(a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8ab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)+(-8a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)+2ab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7141" y="2852936"/>
            <a:ext cx="3375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2x+1)+(x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-1)= </a:t>
            </a:r>
            <a:endParaRPr lang="cs-CZ" sz="3200" dirty="0"/>
          </a:p>
        </p:txBody>
      </p:sp>
      <p:sp>
        <p:nvSpPr>
          <p:cNvPr id="7" name="Obdélník 6"/>
          <p:cNvSpPr/>
          <p:nvPr/>
        </p:nvSpPr>
        <p:spPr>
          <a:xfrm>
            <a:off x="517141" y="3581727"/>
            <a:ext cx="5176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5x+ (7y -20xy) +12+ (8xy+15)= 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516960" y="4365104"/>
            <a:ext cx="6197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5s+ 4r+(3s -2r+3) +(12 + 8r-s)= </a:t>
            </a:r>
            <a:endParaRPr lang="cs-CZ" sz="3200" dirty="0"/>
          </a:p>
        </p:txBody>
      </p:sp>
      <p:sp>
        <p:nvSpPr>
          <p:cNvPr id="9" name="Obdélník 8"/>
          <p:cNvSpPr/>
          <p:nvPr/>
        </p:nvSpPr>
        <p:spPr>
          <a:xfrm>
            <a:off x="511461" y="4977608"/>
            <a:ext cx="4996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(12mn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3n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)+(5n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+7nm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 </a:t>
            </a:r>
            <a:r>
              <a:rPr lang="cs-CZ" sz="3200" dirty="0"/>
              <a:t>=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09909" y="5604884"/>
            <a:ext cx="3558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2</a:t>
            </a:r>
            <a:r>
              <a:rPr lang="cs-CZ" sz="3200" dirty="0" smtClean="0"/>
              <a:t>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5x+6+(6x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-3)= </a:t>
            </a:r>
            <a:endParaRPr lang="cs-CZ" sz="3200" dirty="0"/>
          </a:p>
        </p:txBody>
      </p:sp>
      <p:sp>
        <p:nvSpPr>
          <p:cNvPr id="15" name="Obdélník 14"/>
          <p:cNvSpPr/>
          <p:nvPr/>
        </p:nvSpPr>
        <p:spPr>
          <a:xfrm>
            <a:off x="5796136" y="1440641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10a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 </a:t>
            </a:r>
            <a:r>
              <a:rPr lang="cs-CZ" sz="3200" dirty="0" smtClean="0">
                <a:solidFill>
                  <a:srgbClr val="FF0000"/>
                </a:solidFill>
              </a:rPr>
              <a:t>9b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796136" y="2159577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-7a</a:t>
            </a:r>
            <a:r>
              <a:rPr lang="cs-CZ" sz="3200" baseline="30000" dirty="0" smtClean="0">
                <a:solidFill>
                  <a:srgbClr val="FF0000"/>
                </a:solidFill>
              </a:rPr>
              <a:t>3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10ab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785168" y="2877328"/>
            <a:ext cx="1523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x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2x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756024" y="3604664"/>
            <a:ext cx="3208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5x+ 7y -12xy +27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809144" y="4365103"/>
            <a:ext cx="279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7s +10r+15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1461" y="4977608"/>
            <a:ext cx="6163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(12mn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3n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)+(5n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+7nm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 </a:t>
            </a:r>
            <a:r>
              <a:rPr lang="cs-CZ" sz="3200" dirty="0"/>
              <a:t>=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5724128" y="4949878"/>
            <a:ext cx="3312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12mn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8n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+7nm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756025" y="5604883"/>
            <a:ext cx="1984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8x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5x+3 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64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Znaménko mínus před závorkou</a:t>
            </a:r>
            <a:b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před závorkou znaménko mínus, pak všechny členy po odstranění závorky změní znaménko na </a:t>
            </a:r>
            <a:r>
              <a:rPr lang="cs-CZ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opačné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/>
              <a:t>Odstraňte závorku: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496161" y="1412776"/>
            <a:ext cx="4075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– </a:t>
            </a:r>
            <a:r>
              <a:rPr lang="cs-CZ" sz="3200" dirty="0" smtClean="0"/>
              <a:t>(5a </a:t>
            </a:r>
            <a:r>
              <a:rPr lang="cs-CZ" sz="3200" dirty="0"/>
              <a:t>+  </a:t>
            </a:r>
            <a:r>
              <a:rPr lang="cs-CZ" sz="3200" dirty="0" smtClean="0"/>
              <a:t>2) </a:t>
            </a:r>
            <a:r>
              <a:rPr lang="cs-CZ" sz="3200" dirty="0"/>
              <a:t>=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94438" y="2132856"/>
            <a:ext cx="3213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– (2a</a:t>
            </a:r>
            <a:r>
              <a:rPr lang="cs-CZ" sz="3200" baseline="30000" dirty="0" smtClean="0"/>
              <a:t>2</a:t>
            </a:r>
            <a:r>
              <a:rPr lang="cs-CZ" sz="3200" dirty="0"/>
              <a:t> –  </a:t>
            </a:r>
            <a:r>
              <a:rPr lang="cs-CZ" sz="3200" dirty="0" smtClean="0"/>
              <a:t>8a + 6) </a:t>
            </a:r>
            <a:r>
              <a:rPr lang="cs-CZ" sz="3200" dirty="0"/>
              <a:t>=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7140" y="2852936"/>
            <a:ext cx="3838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– (– </a:t>
            </a:r>
            <a:r>
              <a:rPr lang="cs-CZ" sz="3200" dirty="0"/>
              <a:t>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2x – 1</a:t>
            </a:r>
            <a:r>
              <a:rPr lang="cs-CZ" sz="3200" dirty="0" smtClean="0"/>
              <a:t>) = </a:t>
            </a:r>
            <a:endParaRPr lang="cs-CZ" sz="3200" dirty="0"/>
          </a:p>
        </p:txBody>
      </p:sp>
      <p:sp>
        <p:nvSpPr>
          <p:cNvPr id="7" name="Obdélník 6"/>
          <p:cNvSpPr/>
          <p:nvPr/>
        </p:nvSpPr>
        <p:spPr>
          <a:xfrm>
            <a:off x="517141" y="3581727"/>
            <a:ext cx="4198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– (5x+ </a:t>
            </a:r>
            <a:r>
              <a:rPr lang="cs-CZ" sz="3200" dirty="0"/>
              <a:t>7y – 12xy </a:t>
            </a:r>
            <a:r>
              <a:rPr lang="cs-CZ" sz="3200" dirty="0" smtClean="0"/>
              <a:t>+8) = 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516960" y="4365104"/>
            <a:ext cx="369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– (</a:t>
            </a:r>
            <a:r>
              <a:rPr lang="cs-CZ" sz="3200" dirty="0"/>
              <a:t>5s – 4r – 3rs – 3</a:t>
            </a:r>
            <a:r>
              <a:rPr lang="cs-CZ" sz="3200" dirty="0" smtClean="0"/>
              <a:t>) = </a:t>
            </a:r>
            <a:endParaRPr lang="cs-CZ" sz="3200" dirty="0"/>
          </a:p>
        </p:txBody>
      </p:sp>
      <p:sp>
        <p:nvSpPr>
          <p:cNvPr id="9" name="Obdélník 8"/>
          <p:cNvSpPr/>
          <p:nvPr/>
        </p:nvSpPr>
        <p:spPr>
          <a:xfrm>
            <a:off x="511461" y="4977608"/>
            <a:ext cx="52445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– (12mn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3n</a:t>
            </a:r>
            <a:r>
              <a:rPr lang="cs-CZ" sz="3200" baseline="30000" dirty="0" smtClean="0"/>
              <a:t>2</a:t>
            </a:r>
            <a:r>
              <a:rPr lang="cs-CZ" sz="3200" dirty="0"/>
              <a:t>) </a:t>
            </a:r>
            <a:r>
              <a:rPr lang="cs-CZ" sz="3200" dirty="0" smtClean="0"/>
              <a:t>– (5+7nm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 </a:t>
            </a:r>
            <a:r>
              <a:rPr lang="cs-CZ" sz="3200" dirty="0"/>
              <a:t>=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567304" y="5805264"/>
            <a:ext cx="4397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12mn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– 3n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– </a:t>
            </a:r>
            <a:r>
              <a:rPr lang="cs-CZ" sz="3200" dirty="0">
                <a:solidFill>
                  <a:srgbClr val="FF0000"/>
                </a:solidFill>
              </a:rPr>
              <a:t>5 – </a:t>
            </a:r>
            <a:r>
              <a:rPr lang="cs-CZ" sz="3200" dirty="0" smtClean="0">
                <a:solidFill>
                  <a:srgbClr val="FF0000"/>
                </a:solidFill>
              </a:rPr>
              <a:t>7nm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796136" y="1440641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FF0000"/>
                </a:solidFill>
              </a:rPr>
              <a:t>5a – </a:t>
            </a:r>
            <a:r>
              <a:rPr lang="cs-CZ" sz="3200" dirty="0" smtClean="0">
                <a:solidFill>
                  <a:srgbClr val="FF0000"/>
                </a:solidFill>
              </a:rPr>
              <a:t>2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796136" y="2159577"/>
            <a:ext cx="280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2a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8a </a:t>
            </a:r>
            <a:r>
              <a:rPr lang="cs-CZ" sz="3200" dirty="0">
                <a:solidFill>
                  <a:srgbClr val="FF0000"/>
                </a:solidFill>
              </a:rPr>
              <a:t>– </a:t>
            </a:r>
            <a:r>
              <a:rPr lang="cs-CZ" sz="3200" dirty="0" smtClean="0">
                <a:solidFill>
                  <a:srgbClr val="FF0000"/>
                </a:solidFill>
              </a:rPr>
              <a:t>6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785168" y="2877328"/>
            <a:ext cx="2531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x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– </a:t>
            </a:r>
            <a:r>
              <a:rPr lang="cs-CZ" sz="3200" dirty="0" smtClean="0">
                <a:solidFill>
                  <a:srgbClr val="FF0000"/>
                </a:solidFill>
              </a:rPr>
              <a:t>2x +1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756024" y="3604664"/>
            <a:ext cx="3387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</a:t>
            </a:r>
            <a:r>
              <a:rPr lang="cs-CZ" sz="3200" dirty="0" smtClean="0">
                <a:solidFill>
                  <a:srgbClr val="FF0000"/>
                </a:solidFill>
              </a:rPr>
              <a:t>5x</a:t>
            </a:r>
            <a:r>
              <a:rPr lang="cs-CZ" sz="3200" dirty="0">
                <a:solidFill>
                  <a:srgbClr val="FF0000"/>
                </a:solidFill>
              </a:rPr>
              <a:t> –</a:t>
            </a:r>
            <a:r>
              <a:rPr lang="cs-CZ" sz="3200" dirty="0" smtClean="0">
                <a:solidFill>
                  <a:srgbClr val="FF0000"/>
                </a:solidFill>
              </a:rPr>
              <a:t> 7y +12xy </a:t>
            </a:r>
            <a:r>
              <a:rPr lang="cs-CZ" sz="3200" dirty="0">
                <a:solidFill>
                  <a:srgbClr val="FF0000"/>
                </a:solidFill>
              </a:rPr>
              <a:t>– 8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5809144" y="4365103"/>
            <a:ext cx="279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5s </a:t>
            </a:r>
            <a:r>
              <a:rPr lang="cs-CZ" sz="3200" dirty="0" smtClean="0">
                <a:solidFill>
                  <a:srgbClr val="FF0000"/>
                </a:solidFill>
              </a:rPr>
              <a:t>+4r+3rs+3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59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28128" y="90872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Sečítat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odčítat můžeme jen ty členy mnohočlenu, které se liší pouze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koeficientem.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Odčítání mnohočlenů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56696" y="1739717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Obsahuje-li mnohočlen závorky, před nimiž stojí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znaménko minus, změní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všechny členy uvnitř závorky po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jejím odstranění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své znaménko.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552" y="2940046"/>
            <a:ext cx="4176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(3x</a:t>
            </a:r>
            <a:r>
              <a:rPr lang="cs-CZ" sz="2400" baseline="30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prstClr val="black"/>
                </a:solidFill>
              </a:rPr>
              <a:t>+ </a:t>
            </a:r>
            <a:r>
              <a:rPr lang="cs-CZ" sz="2400" dirty="0" smtClean="0">
                <a:solidFill>
                  <a:prstClr val="black"/>
                </a:solidFill>
              </a:rPr>
              <a:t>2x </a:t>
            </a:r>
            <a:r>
              <a:rPr lang="cs-CZ" sz="2400" dirty="0">
                <a:solidFill>
                  <a:prstClr val="black"/>
                </a:solidFill>
              </a:rPr>
              <a:t>+ 5) </a:t>
            </a:r>
            <a:r>
              <a:rPr lang="cs-CZ" sz="2400" dirty="0">
                <a:solidFill>
                  <a:srgbClr val="FF0000"/>
                </a:solidFill>
              </a:rPr>
              <a:t>–</a:t>
            </a:r>
            <a:r>
              <a:rPr lang="cs-CZ" sz="2400" dirty="0" smtClean="0">
                <a:solidFill>
                  <a:prstClr val="black"/>
                </a:solidFill>
              </a:rPr>
              <a:t> (  7x</a:t>
            </a:r>
            <a:r>
              <a:rPr lang="cs-CZ" sz="2400" baseline="30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prstClr val="black"/>
                </a:solidFill>
              </a:rPr>
              <a:t>– </a:t>
            </a:r>
            <a:r>
              <a:rPr lang="cs-CZ" sz="2400" dirty="0" smtClean="0">
                <a:solidFill>
                  <a:prstClr val="black"/>
                </a:solidFill>
              </a:rPr>
              <a:t>4x + 6) </a:t>
            </a:r>
            <a:r>
              <a:rPr lang="cs-CZ" sz="2400" dirty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6" name="Obdélník 5"/>
          <p:cNvSpPr/>
          <p:nvPr/>
        </p:nvSpPr>
        <p:spPr>
          <a:xfrm>
            <a:off x="4506292" y="2934239"/>
            <a:ext cx="4014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 3x</a:t>
            </a:r>
            <a:r>
              <a:rPr lang="cs-CZ" sz="2400" baseline="30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+ 2x </a:t>
            </a:r>
            <a:r>
              <a:rPr lang="cs-CZ" sz="2400" dirty="0">
                <a:solidFill>
                  <a:prstClr val="black"/>
                </a:solidFill>
              </a:rPr>
              <a:t>+ </a:t>
            </a:r>
            <a:r>
              <a:rPr lang="cs-CZ" sz="2400" dirty="0" smtClean="0">
                <a:solidFill>
                  <a:prstClr val="black"/>
                </a:solidFill>
              </a:rPr>
              <a:t>5  </a:t>
            </a:r>
            <a:r>
              <a:rPr lang="cs-CZ" sz="2400" dirty="0" smtClean="0">
                <a:solidFill>
                  <a:srgbClr val="FF0000"/>
                </a:solidFill>
              </a:rPr>
              <a:t>–  </a:t>
            </a:r>
            <a:r>
              <a:rPr lang="cs-CZ" sz="2400" dirty="0" smtClean="0">
                <a:solidFill>
                  <a:prstClr val="black"/>
                </a:solidFill>
              </a:rPr>
              <a:t>7x</a:t>
            </a:r>
            <a:r>
              <a:rPr lang="cs-CZ" sz="2400" baseline="30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  4x      6   = </a:t>
            </a: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813684" y="294904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71584" y="3545584"/>
            <a:ext cx="8176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Najdeme členy ve </a:t>
            </a:r>
            <a:r>
              <a:rPr lang="cs-CZ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stejné proměnné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ve </a:t>
            </a:r>
            <a:r>
              <a:rPr lang="cs-CZ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stejných mocninách 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4661152" y="3401711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6492498" y="3395904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092280" y="3409576"/>
            <a:ext cx="36004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7389967" y="299521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–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5292080" y="3409576"/>
            <a:ext cx="36004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631768" y="3409576"/>
            <a:ext cx="36004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5818138" y="3409576"/>
            <a:ext cx="36004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611558" y="4457997"/>
            <a:ext cx="11521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3x</a:t>
            </a:r>
            <a:r>
              <a:rPr lang="cs-CZ" sz="2400" baseline="30000" dirty="0" smtClean="0">
                <a:solidFill>
                  <a:srgbClr val="FF0000"/>
                </a:solidFill>
              </a:rPr>
              <a:t>2 </a:t>
            </a:r>
            <a:r>
              <a:rPr lang="cs-CZ" sz="2400" dirty="0" smtClean="0">
                <a:solidFill>
                  <a:srgbClr val="FF0000"/>
                </a:solidFill>
              </a:rPr>
              <a:t>-7x</a:t>
            </a:r>
            <a:r>
              <a:rPr lang="cs-CZ" sz="2400" baseline="30000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547664" y="4457997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008000"/>
                </a:solidFill>
              </a:rPr>
              <a:t>+ 2x</a:t>
            </a:r>
            <a:r>
              <a:rPr lang="cs-CZ" sz="2400" baseline="30000" dirty="0" smtClean="0">
                <a:solidFill>
                  <a:srgbClr val="008000"/>
                </a:solidFill>
              </a:rPr>
              <a:t> </a:t>
            </a:r>
            <a:r>
              <a:rPr lang="cs-CZ" sz="2400" dirty="0" smtClean="0">
                <a:solidFill>
                  <a:srgbClr val="008000"/>
                </a:solidFill>
              </a:rPr>
              <a:t>+4x</a:t>
            </a:r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2667610" y="4482832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+ 5</a:t>
            </a:r>
            <a:r>
              <a:rPr lang="cs-CZ" sz="2400" baseline="300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- 6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8" name="Levá složená závorka 27"/>
          <p:cNvSpPr/>
          <p:nvPr/>
        </p:nvSpPr>
        <p:spPr>
          <a:xfrm rot="16200000">
            <a:off x="942297" y="4493089"/>
            <a:ext cx="332990" cy="877745"/>
          </a:xfrm>
          <a:prstGeom prst="leftBrace">
            <a:avLst>
              <a:gd name="adj1" fmla="val 30301"/>
              <a:gd name="adj2" fmla="val 5224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9" name="Levá složená závorka 28"/>
          <p:cNvSpPr/>
          <p:nvPr/>
        </p:nvSpPr>
        <p:spPr>
          <a:xfrm rot="16200000">
            <a:off x="1973639" y="4411500"/>
            <a:ext cx="332990" cy="1040923"/>
          </a:xfrm>
          <a:prstGeom prst="leftBrace">
            <a:avLst>
              <a:gd name="adj1" fmla="val 30301"/>
              <a:gd name="adj2" fmla="val 52249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0" name="Levá složená závorka 29"/>
          <p:cNvSpPr/>
          <p:nvPr/>
        </p:nvSpPr>
        <p:spPr>
          <a:xfrm rot="16200000">
            <a:off x="2965345" y="4518530"/>
            <a:ext cx="332990" cy="864096"/>
          </a:xfrm>
          <a:prstGeom prst="leftBrace">
            <a:avLst>
              <a:gd name="adj1" fmla="val 30301"/>
              <a:gd name="adj2" fmla="val 52249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cxnSp>
        <p:nvCxnSpPr>
          <p:cNvPr id="31" name="Přímá spojnice se šipkou 30"/>
          <p:cNvCxnSpPr/>
          <p:nvPr/>
        </p:nvCxnSpPr>
        <p:spPr>
          <a:xfrm flipH="1">
            <a:off x="1043608" y="3409576"/>
            <a:ext cx="3744416" cy="1073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Přímá spojnice se šipkou 1024"/>
          <p:cNvCxnSpPr/>
          <p:nvPr/>
        </p:nvCxnSpPr>
        <p:spPr>
          <a:xfrm flipH="1">
            <a:off x="1403648" y="3409576"/>
            <a:ext cx="5314590" cy="11715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Přímá spojnice se šipkou 1027"/>
          <p:cNvCxnSpPr/>
          <p:nvPr/>
        </p:nvCxnSpPr>
        <p:spPr>
          <a:xfrm flipH="1">
            <a:off x="2140134" y="3409576"/>
            <a:ext cx="3331966" cy="117155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Přímá spojnice se šipkou 1029"/>
          <p:cNvCxnSpPr/>
          <p:nvPr/>
        </p:nvCxnSpPr>
        <p:spPr>
          <a:xfrm flipH="1">
            <a:off x="2603795" y="3409576"/>
            <a:ext cx="4704509" cy="117155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Přímá spojnice se šipkou 1031"/>
          <p:cNvCxnSpPr/>
          <p:nvPr/>
        </p:nvCxnSpPr>
        <p:spPr>
          <a:xfrm flipH="1">
            <a:off x="3131840" y="3409576"/>
            <a:ext cx="2866318" cy="1171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Přímá spojnice se šipkou 1033"/>
          <p:cNvCxnSpPr/>
          <p:nvPr/>
        </p:nvCxnSpPr>
        <p:spPr>
          <a:xfrm flipH="1">
            <a:off x="3491880" y="3409576"/>
            <a:ext cx="4428492" cy="1171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Obdélník 1035"/>
          <p:cNvSpPr/>
          <p:nvPr/>
        </p:nvSpPr>
        <p:spPr>
          <a:xfrm>
            <a:off x="772802" y="5013176"/>
            <a:ext cx="671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-4x</a:t>
            </a:r>
            <a:r>
              <a:rPr lang="cs-CZ" sz="2400" baseline="30000" dirty="0" smtClean="0">
                <a:solidFill>
                  <a:srgbClr val="FF0000"/>
                </a:solidFill>
              </a:rPr>
              <a:t>2</a:t>
            </a:r>
            <a:endParaRPr lang="cs-CZ" dirty="0"/>
          </a:p>
        </p:txBody>
      </p:sp>
      <p:sp>
        <p:nvSpPr>
          <p:cNvPr id="1037" name="Obdélník 1036"/>
          <p:cNvSpPr/>
          <p:nvPr/>
        </p:nvSpPr>
        <p:spPr>
          <a:xfrm>
            <a:off x="1835696" y="5013176"/>
            <a:ext cx="627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 smtClean="0">
                <a:solidFill>
                  <a:srgbClr val="008000"/>
                </a:solidFill>
              </a:rPr>
              <a:t>+6x</a:t>
            </a:r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1038" name="Obdélník 1037"/>
          <p:cNvSpPr/>
          <p:nvPr/>
        </p:nvSpPr>
        <p:spPr>
          <a:xfrm>
            <a:off x="2876952" y="5013176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- </a:t>
            </a:r>
            <a:r>
              <a:rPr lang="cs-CZ" sz="2400" dirty="0" smtClean="0">
                <a:solidFill>
                  <a:srgbClr val="0070C0"/>
                </a:solidFill>
              </a:rPr>
              <a:t>1</a:t>
            </a:r>
            <a:endParaRPr lang="cs-CZ" dirty="0"/>
          </a:p>
        </p:txBody>
      </p:sp>
      <p:sp>
        <p:nvSpPr>
          <p:cNvPr id="1039" name="Obdélník 1038"/>
          <p:cNvSpPr/>
          <p:nvPr/>
        </p:nvSpPr>
        <p:spPr>
          <a:xfrm>
            <a:off x="633046" y="56853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</a:rPr>
              <a:t>=</a:t>
            </a:r>
            <a:endParaRPr lang="cs-CZ" dirty="0"/>
          </a:p>
        </p:txBody>
      </p:sp>
      <p:sp>
        <p:nvSpPr>
          <p:cNvPr id="48" name="Obdélník 47"/>
          <p:cNvSpPr/>
          <p:nvPr/>
        </p:nvSpPr>
        <p:spPr>
          <a:xfrm>
            <a:off x="4115808" y="1257360"/>
            <a:ext cx="3984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(3x</a:t>
            </a:r>
            <a:r>
              <a:rPr lang="cs-CZ" sz="2400" baseline="30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prstClr val="black"/>
                </a:solidFill>
              </a:rPr>
              <a:t>+ </a:t>
            </a:r>
            <a:r>
              <a:rPr lang="cs-CZ" sz="2400" dirty="0" smtClean="0">
                <a:solidFill>
                  <a:prstClr val="black"/>
                </a:solidFill>
              </a:rPr>
              <a:t>2x </a:t>
            </a:r>
            <a:r>
              <a:rPr lang="cs-CZ" sz="2400" dirty="0">
                <a:solidFill>
                  <a:prstClr val="black"/>
                </a:solidFill>
              </a:rPr>
              <a:t>+ 5) </a:t>
            </a:r>
            <a:r>
              <a:rPr lang="cs-CZ" sz="2400" dirty="0"/>
              <a:t>–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prstClr val="black"/>
                </a:solidFill>
              </a:rPr>
              <a:t>(7x</a:t>
            </a:r>
            <a:r>
              <a:rPr lang="cs-CZ" sz="2400" baseline="30000" dirty="0">
                <a:solidFill>
                  <a:prstClr val="black"/>
                </a:solidFill>
              </a:rPr>
              <a:t>2</a:t>
            </a:r>
            <a:r>
              <a:rPr lang="cs-CZ" sz="2400" dirty="0">
                <a:solidFill>
                  <a:prstClr val="black"/>
                </a:solidFill>
              </a:rPr>
              <a:t> – </a:t>
            </a:r>
            <a:r>
              <a:rPr lang="cs-CZ" sz="2400" dirty="0" smtClean="0">
                <a:solidFill>
                  <a:prstClr val="black"/>
                </a:solidFill>
              </a:rPr>
              <a:t>4x + 6) </a:t>
            </a:r>
            <a:r>
              <a:rPr lang="cs-CZ" sz="2400" dirty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5956702" y="2894166"/>
            <a:ext cx="415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)</a:t>
            </a:r>
            <a:r>
              <a:rPr lang="cs-CZ" sz="2400" dirty="0"/>
              <a:t> 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1041" name="Obdélník 1040"/>
          <p:cNvSpPr/>
          <p:nvPr/>
        </p:nvSpPr>
        <p:spPr>
          <a:xfrm>
            <a:off x="4412600" y="2912351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(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endParaRPr lang="cs-CZ" sz="2800" dirty="0"/>
          </a:p>
        </p:txBody>
      </p:sp>
      <p:sp>
        <p:nvSpPr>
          <p:cNvPr id="52" name="Obdélník 51"/>
          <p:cNvSpPr/>
          <p:nvPr/>
        </p:nvSpPr>
        <p:spPr>
          <a:xfrm>
            <a:off x="6293587" y="2924944"/>
            <a:ext cx="4112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( </a:t>
            </a:r>
            <a:r>
              <a:rPr lang="cs-CZ" sz="2800" dirty="0" smtClean="0">
                <a:solidFill>
                  <a:prstClr val="black"/>
                </a:solidFill>
              </a:rPr>
              <a:t> </a:t>
            </a:r>
            <a:endParaRPr lang="cs-CZ" sz="2800" dirty="0"/>
          </a:p>
        </p:txBody>
      </p:sp>
      <p:sp>
        <p:nvSpPr>
          <p:cNvPr id="53" name="Obdélník 52"/>
          <p:cNvSpPr/>
          <p:nvPr/>
        </p:nvSpPr>
        <p:spPr>
          <a:xfrm>
            <a:off x="7976004" y="2898112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)</a:t>
            </a:r>
            <a:r>
              <a:rPr lang="cs-CZ" sz="2400" dirty="0"/>
              <a:t> </a:t>
            </a:r>
            <a:r>
              <a:rPr lang="cs-CZ" sz="2400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1042" name="Obdélník 1041"/>
          <p:cNvSpPr/>
          <p:nvPr/>
        </p:nvSpPr>
        <p:spPr>
          <a:xfrm>
            <a:off x="6813684" y="29581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</a:rPr>
              <a:t>–</a:t>
            </a:r>
            <a:endParaRPr lang="cs-CZ" dirty="0"/>
          </a:p>
        </p:txBody>
      </p:sp>
      <p:sp>
        <p:nvSpPr>
          <p:cNvPr id="55" name="Obdélník 54"/>
          <p:cNvSpPr/>
          <p:nvPr/>
        </p:nvSpPr>
        <p:spPr>
          <a:xfrm>
            <a:off x="7389967" y="293408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+ 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2483768" y="28726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>
                <a:solidFill>
                  <a:srgbClr val="E428C9"/>
                </a:solidFill>
              </a:rPr>
              <a:t>+</a:t>
            </a:r>
            <a:endParaRPr lang="cs-CZ" sz="3200" dirty="0">
              <a:solidFill>
                <a:srgbClr val="E428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370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0.01649 0.09236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-0.03421 0.09236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08629 0.0923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22" grpId="0"/>
      <p:bldP spid="26" grpId="0"/>
      <p:bldP spid="27" grpId="0"/>
      <p:bldP spid="28" grpId="0" animBg="1"/>
      <p:bldP spid="29" grpId="0" animBg="1"/>
      <p:bldP spid="30" grpId="0" animBg="1"/>
      <p:bldP spid="1036" grpId="0"/>
      <p:bldP spid="1036" grpId="1"/>
      <p:bldP spid="1037" grpId="0"/>
      <p:bldP spid="1037" grpId="1"/>
      <p:bldP spid="1038" grpId="0"/>
      <p:bldP spid="1038" grpId="1"/>
      <p:bldP spid="1039" grpId="0"/>
      <p:bldP spid="50" grpId="0"/>
      <p:bldP spid="50" grpId="1"/>
      <p:bldP spid="1041" grpId="0"/>
      <p:bldP spid="1041" grpId="1"/>
      <p:bldP spid="52" grpId="0"/>
      <p:bldP spid="52" grpId="1"/>
      <p:bldP spid="53" grpId="0"/>
      <p:bldP spid="53" grpId="1"/>
      <p:bldP spid="1042" grpId="0"/>
      <p:bldP spid="1042" grpId="1"/>
      <p:bldP spid="55" grpId="0"/>
      <p:bldP spid="55" grpId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dirty="0" smtClean="0"/>
              <a:t>Odečti mnohočleny: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496161" y="1412776"/>
            <a:ext cx="5197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(15a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8b</a:t>
            </a:r>
            <a:r>
              <a:rPr lang="cs-CZ" sz="3200" baseline="30000" dirty="0" smtClean="0"/>
              <a:t>2</a:t>
            </a:r>
            <a:r>
              <a:rPr lang="cs-CZ" sz="3200" dirty="0"/>
              <a:t>) </a:t>
            </a:r>
            <a:r>
              <a:rPr lang="cs-CZ" sz="3200" dirty="0" smtClean="0"/>
              <a:t>– (5a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+4b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) </a:t>
            </a:r>
            <a:r>
              <a:rPr lang="cs-CZ" sz="3200" dirty="0"/>
              <a:t>=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94438" y="2132856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(2a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9a) – (– </a:t>
            </a:r>
            <a:r>
              <a:rPr lang="cs-CZ" sz="3200" dirty="0"/>
              <a:t>8a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)+2a </a:t>
            </a:r>
            <a:r>
              <a:rPr lang="cs-CZ" sz="3200" dirty="0"/>
              <a:t>=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7140" y="2852936"/>
            <a:ext cx="4774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2x – 1) </a:t>
            </a:r>
            <a:r>
              <a:rPr lang="cs-CZ" sz="3200" dirty="0" smtClean="0"/>
              <a:t>– (x</a:t>
            </a:r>
            <a:r>
              <a:rPr lang="cs-CZ" sz="3200" baseline="30000" dirty="0" smtClean="0"/>
              <a:t>2</a:t>
            </a:r>
            <a:r>
              <a:rPr lang="cs-CZ" sz="3200" dirty="0"/>
              <a:t> – </a:t>
            </a:r>
            <a:r>
              <a:rPr lang="cs-CZ" sz="3200" dirty="0" smtClean="0"/>
              <a:t>1+6x)= </a:t>
            </a:r>
            <a:endParaRPr lang="cs-CZ" sz="3200" dirty="0"/>
          </a:p>
        </p:txBody>
      </p:sp>
      <p:sp>
        <p:nvSpPr>
          <p:cNvPr id="7" name="Obdélník 6"/>
          <p:cNvSpPr/>
          <p:nvPr/>
        </p:nvSpPr>
        <p:spPr>
          <a:xfrm>
            <a:off x="517140" y="3581727"/>
            <a:ext cx="5639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y </a:t>
            </a:r>
            <a:r>
              <a:rPr lang="cs-CZ" sz="3200" dirty="0"/>
              <a:t>– </a:t>
            </a:r>
            <a:r>
              <a:rPr lang="cs-CZ" sz="3200" dirty="0" smtClean="0"/>
              <a:t>(7y </a:t>
            </a:r>
            <a:r>
              <a:rPr lang="cs-CZ" sz="3200" dirty="0"/>
              <a:t>– </a:t>
            </a:r>
            <a:r>
              <a:rPr lang="cs-CZ" sz="3200" dirty="0" smtClean="0"/>
              <a:t>3x) </a:t>
            </a:r>
            <a:r>
              <a:rPr lang="cs-CZ" sz="3200" dirty="0"/>
              <a:t>– </a:t>
            </a:r>
            <a:r>
              <a:rPr lang="cs-CZ" sz="3200" dirty="0" smtClean="0"/>
              <a:t>15+ (10x+2)= 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516960" y="4365104"/>
            <a:ext cx="6197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2s+ 3r – (</a:t>
            </a:r>
            <a:r>
              <a:rPr lang="cs-CZ" sz="3200" dirty="0"/>
              <a:t>8s – </a:t>
            </a:r>
            <a:r>
              <a:rPr lang="cs-CZ" sz="3200" dirty="0" smtClean="0"/>
              <a:t>r+5) – (6 + 12r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s)= </a:t>
            </a:r>
            <a:endParaRPr lang="cs-CZ" sz="3200" dirty="0"/>
          </a:p>
        </p:txBody>
      </p:sp>
      <p:sp>
        <p:nvSpPr>
          <p:cNvPr id="10" name="Obdélník 9"/>
          <p:cNvSpPr/>
          <p:nvPr/>
        </p:nvSpPr>
        <p:spPr>
          <a:xfrm>
            <a:off x="509909" y="5604884"/>
            <a:ext cx="44941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2</a:t>
            </a:r>
            <a:r>
              <a:rPr lang="cs-CZ" sz="3200" dirty="0" smtClean="0"/>
              <a:t>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+  </a:t>
            </a:r>
            <a:r>
              <a:rPr lang="cs-CZ" sz="3200" dirty="0" smtClean="0"/>
              <a:t>5</a:t>
            </a:r>
            <a:r>
              <a:rPr lang="cs-CZ" sz="3200" dirty="0"/>
              <a:t>x</a:t>
            </a:r>
            <a:r>
              <a:rPr lang="cs-CZ" sz="3200" baseline="30000" dirty="0"/>
              <a:t>2</a:t>
            </a:r>
            <a:r>
              <a:rPr lang="cs-CZ" sz="3200" dirty="0" smtClean="0"/>
              <a:t> </a:t>
            </a:r>
            <a:r>
              <a:rPr lang="cs-CZ" sz="3200" dirty="0"/>
              <a:t>– </a:t>
            </a:r>
            <a:r>
              <a:rPr lang="cs-CZ" sz="3200" dirty="0" smtClean="0"/>
              <a:t>6</a:t>
            </a:r>
            <a:r>
              <a:rPr lang="cs-CZ" sz="3200" dirty="0"/>
              <a:t> </a:t>
            </a:r>
            <a:r>
              <a:rPr lang="cs-CZ" sz="3200" dirty="0" smtClean="0"/>
              <a:t>– (9x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– 3</a:t>
            </a:r>
            <a:r>
              <a:rPr lang="cs-CZ" sz="3200" dirty="0" smtClean="0"/>
              <a:t>)= </a:t>
            </a:r>
            <a:endParaRPr lang="cs-CZ" sz="3200" dirty="0"/>
          </a:p>
        </p:txBody>
      </p:sp>
      <p:sp>
        <p:nvSpPr>
          <p:cNvPr id="15" name="Obdélník 14"/>
          <p:cNvSpPr/>
          <p:nvPr/>
        </p:nvSpPr>
        <p:spPr>
          <a:xfrm>
            <a:off x="6084168" y="1440641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10a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 </a:t>
            </a:r>
            <a:r>
              <a:rPr lang="cs-CZ" sz="3200" dirty="0" smtClean="0">
                <a:solidFill>
                  <a:srgbClr val="FF0000"/>
                </a:solidFill>
              </a:rPr>
              <a:t>4b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084168" y="2132856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10a</a:t>
            </a:r>
            <a:r>
              <a:rPr lang="cs-CZ" sz="3200" baseline="30000" dirty="0" smtClean="0">
                <a:solidFill>
                  <a:srgbClr val="FF0000"/>
                </a:solidFill>
              </a:rPr>
              <a:t>3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>
                <a:solidFill>
                  <a:srgbClr val="FF0000"/>
                </a:solidFill>
              </a:rPr>
              <a:t>11a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145208" y="2852936"/>
            <a:ext cx="1523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</a:t>
            </a:r>
            <a:r>
              <a:rPr lang="cs-CZ" sz="3200" dirty="0" smtClean="0">
                <a:solidFill>
                  <a:srgbClr val="FF0000"/>
                </a:solidFill>
              </a:rPr>
              <a:t> 4x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116064" y="3604664"/>
            <a:ext cx="3027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7x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+ 13y </a:t>
            </a:r>
            <a:r>
              <a:rPr lang="cs-CZ" sz="3200" dirty="0">
                <a:solidFill>
                  <a:srgbClr val="FF0000"/>
                </a:solidFill>
              </a:rPr>
              <a:t>–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13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097176" y="4365103"/>
            <a:ext cx="279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</a:t>
            </a:r>
            <a:r>
              <a:rPr lang="cs-CZ" sz="3200" dirty="0" smtClean="0">
                <a:solidFill>
                  <a:srgbClr val="FF0000"/>
                </a:solidFill>
              </a:rPr>
              <a:t>5s </a:t>
            </a:r>
            <a:r>
              <a:rPr lang="cs-CZ" sz="3200" dirty="0">
                <a:solidFill>
                  <a:srgbClr val="FF0000"/>
                </a:solidFill>
              </a:rPr>
              <a:t>– </a:t>
            </a:r>
            <a:r>
              <a:rPr lang="cs-CZ" sz="3200" dirty="0" smtClean="0">
                <a:solidFill>
                  <a:srgbClr val="FF0000"/>
                </a:solidFill>
              </a:rPr>
              <a:t>8r</a:t>
            </a:r>
            <a:r>
              <a:rPr lang="cs-CZ" sz="3200" dirty="0">
                <a:solidFill>
                  <a:srgbClr val="FF0000"/>
                </a:solidFill>
              </a:rPr>
              <a:t> – </a:t>
            </a:r>
            <a:r>
              <a:rPr lang="cs-CZ" sz="3200" dirty="0" smtClean="0">
                <a:solidFill>
                  <a:srgbClr val="FF0000"/>
                </a:solidFill>
              </a:rPr>
              <a:t>11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1461" y="4977608"/>
            <a:ext cx="4780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(12m </a:t>
            </a:r>
            <a:r>
              <a:rPr lang="cs-CZ" sz="3200" dirty="0"/>
              <a:t>+  </a:t>
            </a:r>
            <a:r>
              <a:rPr lang="cs-CZ" sz="3200" dirty="0" smtClean="0"/>
              <a:t>3n</a:t>
            </a:r>
            <a:r>
              <a:rPr lang="cs-CZ" sz="3200" baseline="30000" dirty="0" smtClean="0"/>
              <a:t>2</a:t>
            </a:r>
            <a:r>
              <a:rPr lang="cs-CZ" sz="3200" dirty="0"/>
              <a:t>) </a:t>
            </a:r>
            <a:r>
              <a:rPr lang="cs-CZ" sz="3200" dirty="0" smtClean="0"/>
              <a:t>– (5n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+7m) </a:t>
            </a:r>
            <a:r>
              <a:rPr lang="cs-CZ" sz="3200" dirty="0"/>
              <a:t>=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228184" y="4949877"/>
            <a:ext cx="252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5m – </a:t>
            </a:r>
            <a:r>
              <a:rPr lang="cs-CZ" sz="3200" dirty="0" smtClean="0">
                <a:solidFill>
                  <a:srgbClr val="FF0000"/>
                </a:solidFill>
              </a:rPr>
              <a:t>2n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116064" y="5604883"/>
            <a:ext cx="1984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– 2x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– 3 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21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2318684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KINDL, K. Sbírka úloh z algebry. Praha: SPN, 1974.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Publikace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č. 45-12-47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63 - 69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3757</TotalTime>
  <Words>652</Words>
  <Application>Microsoft Office PowerPoint</Application>
  <PresentationFormat>Předvádění na obrazovce (4:3)</PresentationFormat>
  <Paragraphs>141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Prezentace aplikace PowerPoint</vt:lpstr>
      <vt:lpstr>Prezentace aplikace PowerPoint</vt:lpstr>
      <vt:lpstr>Sčítání a odčítání mnohočlenů</vt:lpstr>
      <vt:lpstr>Sčítání mnohočlenů</vt:lpstr>
      <vt:lpstr>Sečti mnohočleny:</vt:lpstr>
      <vt:lpstr>Znaménko mínus před závorkou Pokud je před závorkou znaménko mínus, pak všechny členy po odstranění závorky změní znaménko na opačné. Odstraňte závorku:</vt:lpstr>
      <vt:lpstr>Odčítání mnohočlenů</vt:lpstr>
      <vt:lpstr>Odečti mnohočleny: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Eva Ehlerova</cp:lastModifiedBy>
  <cp:revision>369</cp:revision>
  <dcterms:created xsi:type="dcterms:W3CDTF">2012-10-20T17:50:45Z</dcterms:created>
  <dcterms:modified xsi:type="dcterms:W3CDTF">2015-02-03T07:40:45Z</dcterms:modified>
</cp:coreProperties>
</file>