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7" r:id="rId3"/>
    <p:sldId id="257" r:id="rId4"/>
    <p:sldId id="279" r:id="rId5"/>
    <p:sldId id="295" r:id="rId6"/>
    <p:sldId id="260" r:id="rId7"/>
    <p:sldId id="296" r:id="rId8"/>
    <p:sldId id="297" r:id="rId9"/>
    <p:sldId id="298" r:id="rId10"/>
    <p:sldId id="28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874"/>
    <a:srgbClr val="FF9933"/>
    <a:srgbClr val="7D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43" autoAdjust="0"/>
  </p:normalViewPr>
  <p:slideViewPr>
    <p:cSldViewPr>
      <p:cViewPr>
        <p:scale>
          <a:sx n="80" d="100"/>
          <a:sy n="80" d="100"/>
        </p:scale>
        <p:origin x="-58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069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2919F-EF32-49D6-BC0B-BEA1DDDE3B4F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EFDA-E072-4E42-B3C9-A0721C583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5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FAA84-FF41-41CE-AD8F-4F2ADE2B37C8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ABFA2-7D97-4411-8CAF-810584C18A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99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6">
                <a:lumMod val="60000"/>
                <a:lumOff val="40000"/>
              </a:schemeClr>
            </a:gs>
            <a:gs pos="36000">
              <a:srgbClr val="FDE0C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" Type="http://schemas.openxmlformats.org/officeDocument/2006/relationships/image" Target="../media/image54.png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7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916832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>
                <a:latin typeface="Courier New"/>
              </a:rPr>
              <a:t>ODVÁRKO, O., KADLEČEK, J. MATEMATIKA pro 8. ročník základní školy 1: Prometheus, 1998. ISBN 978-80-7196-148-2.</a:t>
            </a:r>
            <a:r>
              <a:rPr lang="cs-CZ" i="1" dirty="0">
                <a:solidFill>
                  <a:srgbClr val="000000"/>
                </a:solidFill>
                <a:latin typeface="Courier New"/>
              </a:rPr>
              <a:t> s. </a:t>
            </a:r>
            <a:r>
              <a:rPr lang="cs-CZ" i="1" dirty="0" smtClean="0">
                <a:solidFill>
                  <a:srgbClr val="000000"/>
                </a:solidFill>
                <a:latin typeface="Courier New"/>
              </a:rPr>
              <a:t>47-49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i="1" dirty="0">
              <a:solidFill>
                <a:srgbClr val="000000"/>
              </a:solidFill>
              <a:latin typeface="Courier New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>
                <a:latin typeface="Courier New" pitchFamily="49" charset="0"/>
                <a:cs typeface="Courier New" pitchFamily="49" charset="0"/>
              </a:rPr>
              <a:t>Školní atlas světa – pro základní školy a víceletá gymnázia. Praha: Kartografie 2008. s.</a:t>
            </a:r>
            <a:r>
              <a:rPr lang="cs-CZ" i="1" dirty="0" smtClean="0">
                <a:latin typeface="Courier New" pitchFamily="49" charset="0"/>
                <a:cs typeface="Courier New" pitchFamily="49" charset="0"/>
              </a:rPr>
              <a:t>144-145</a:t>
            </a:r>
            <a:endParaRPr lang="cs-CZ" i="1" dirty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i="1" dirty="0" smtClean="0">
              <a:solidFill>
                <a:srgbClr val="000000"/>
              </a:solidFill>
              <a:latin typeface="Courier New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7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312637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Zápis čísel v desítkové soustavě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VY_32_INOVACE_22.07.EHL.MA.8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29. 11. 2013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8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67544" y="332656"/>
            <a:ext cx="8280920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Zápis čísel </a:t>
            </a:r>
            <a:r>
              <a:rPr lang="cs-CZ" sz="4400" dirty="0">
                <a:solidFill>
                  <a:prstClr val="black"/>
                </a:solidFill>
              </a:rPr>
              <a:t>v desítkové soustavě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843808" y="3068960"/>
            <a:ext cx="3971376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4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∙ 10 </a:t>
            </a:r>
            <a:r>
              <a:rPr lang="cs-CZ" sz="48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n</a:t>
            </a:r>
            <a:endParaRPr lang="cs-CZ" sz="4800" dirty="0"/>
          </a:p>
        </p:txBody>
      </p:sp>
      <p:sp>
        <p:nvSpPr>
          <p:cNvPr id="12" name="Zahnutá šipka doprava 11"/>
          <p:cNvSpPr/>
          <p:nvPr/>
        </p:nvSpPr>
        <p:spPr>
          <a:xfrm rot="3948539">
            <a:off x="2525039" y="2492590"/>
            <a:ext cx="409552" cy="2837391"/>
          </a:xfrm>
          <a:prstGeom prst="curved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doprava 13"/>
          <p:cNvSpPr/>
          <p:nvPr/>
        </p:nvSpPr>
        <p:spPr>
          <a:xfrm rot="14644420" flipV="1">
            <a:off x="3526480" y="2473521"/>
            <a:ext cx="447658" cy="4411823"/>
          </a:xfrm>
          <a:prstGeom prst="curved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27584" y="1809031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Každé kladné číslo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nebo rovno 10 můžeme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zapsat ve tvaru</a:t>
            </a:r>
            <a:endParaRPr lang="cs-CZ" sz="3200" dirty="0">
              <a:latin typeface="Monotype Corsiva" panose="03010101010201010101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4509120"/>
            <a:ext cx="75300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kde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číslo větší nebo rovno 1 a menší než 10 a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přirozenné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číslo.</a:t>
            </a:r>
          </a:p>
        </p:txBody>
      </p:sp>
    </p:spTree>
    <p:extLst>
      <p:ext uri="{BB962C8B-B14F-4D97-AF65-F5344CB8AC3E}">
        <p14:creationId xmlns:p14="http://schemas.microsoft.com/office/powerpoint/2010/main" val="207422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299" y="6093296"/>
            <a:ext cx="1152128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baseline="30000" dirty="0">
              <a:latin typeface="Arial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cs-CZ" altLang="cs-CZ" dirty="0">
                <a:solidFill>
                  <a:prstClr val="black"/>
                </a:solidFill>
              </a:rPr>
              <a:t>Mocniny čísla 10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4211960" y="1730007"/>
            <a:ext cx="4604169" cy="1307596"/>
          </a:xfrm>
          <a:prstGeom prst="roundRect">
            <a:avLst>
              <a:gd name="adj" fmla="val 17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altLang="cs-CZ" sz="800" b="1" dirty="0" smtClean="0">
              <a:solidFill>
                <a:srgbClr val="FFFF00"/>
              </a:solidFill>
              <a:latin typeface="+mj-lt"/>
            </a:endParaRPr>
          </a:p>
          <a:p>
            <a:pPr algn="ctr"/>
            <a:endParaRPr lang="cs-CZ" altLang="cs-CZ" sz="800" b="1" dirty="0">
              <a:solidFill>
                <a:srgbClr val="FFFF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83568" y="1556792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556792"/>
                <a:ext cx="115212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683568" y="1988840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988840"/>
                <a:ext cx="115212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55194" y="2420888"/>
                <a:ext cx="15405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00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94" y="2420888"/>
                <a:ext cx="154054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46860" y="2852936"/>
                <a:ext cx="15405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 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000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60" y="2852936"/>
                <a:ext cx="154054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46860" y="3284984"/>
                <a:ext cx="15405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0 000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60" y="3284984"/>
                <a:ext cx="154054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55194" y="3717032"/>
                <a:ext cx="1756566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=100 000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94" y="3717032"/>
                <a:ext cx="1756566" cy="3724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46860" y="4149080"/>
                <a:ext cx="21249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=1 000 000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60" y="4149080"/>
                <a:ext cx="212494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646860" y="4581128"/>
                <a:ext cx="21249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=10 000 000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60" y="4581128"/>
                <a:ext cx="212494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655194" y="5013176"/>
                <a:ext cx="21249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=100 000 000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94" y="5013176"/>
                <a:ext cx="212494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646860" y="5445224"/>
                <a:ext cx="23409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=1 000 000 000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60" y="5445224"/>
                <a:ext cx="234096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4486372" y="1845196"/>
            <a:ext cx="4032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5F874"/>
                </a:solidFill>
              </a:rPr>
              <a:t>Mocnitel je stejný jako počet nul.</a:t>
            </a:r>
            <a:endParaRPr lang="cs-CZ" sz="3200" dirty="0">
              <a:solidFill>
                <a:srgbClr val="F5F874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839468" y="4120376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jeden milión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987824" y="5450800"/>
            <a:ext cx="1524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jedna miliarda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646860" y="5814556"/>
                <a:ext cx="31025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=1 000 000 000 000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60" y="5814556"/>
                <a:ext cx="3102583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636110" y="6165304"/>
                <a:ext cx="37556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=1 000 000 000 000 000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0" y="6165304"/>
                <a:ext cx="375566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/>
          <p:cNvSpPr txBox="1"/>
          <p:nvPr/>
        </p:nvSpPr>
        <p:spPr>
          <a:xfrm>
            <a:off x="3450341" y="579597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jeden bilión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3851920" y="6150446"/>
            <a:ext cx="1462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jedna biliarda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7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" grpId="0"/>
      <p:bldP spid="2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9" grpId="0"/>
      <p:bldP spid="10" grpId="0"/>
      <p:bldP spid="43" grpId="0"/>
      <p:bldP spid="44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67544" y="332656"/>
            <a:ext cx="8280920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Zápis čísel </a:t>
            </a:r>
            <a:r>
              <a:rPr lang="cs-CZ" sz="4400" dirty="0">
                <a:solidFill>
                  <a:prstClr val="black"/>
                </a:solidFill>
              </a:rPr>
              <a:t>v desítkové soustavě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467569" y="1788095"/>
                <a:ext cx="25922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7 651 283=</m:t>
                      </m:r>
                    </m:oMath>
                  </m:oMathPara>
                </a14:m>
                <a:endParaRPr lang="cs-CZ" sz="3200" dirty="0">
                  <a:latin typeface="Monotype Corsiva" panose="03010101010201010101" pitchFamily="66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69" y="1788095"/>
                <a:ext cx="2592263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269775" y="2386219"/>
                <a:ext cx="8676457" cy="944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= 7</m:t>
                    </m:r>
                    <m:r>
                      <a:rPr lang="cs-CZ" sz="2800" i="1">
                        <a:latin typeface="Cambria Math"/>
                      </a:rPr>
                      <m:t>∙1 000 000</m:t>
                    </m:r>
                    <m:r>
                      <a:rPr lang="cs-CZ" sz="2800" b="0" i="1" smtClean="0">
                        <a:latin typeface="Cambria Math"/>
                      </a:rPr>
                      <m:t>+6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∙100 000+5∙10 000+1∙1000++2∙100+8∙10+3∙1</m:t>
                    </m:r>
                  </m:oMath>
                </a14:m>
                <a:r>
                  <a:rPr lang="cs-CZ" sz="2800" i="1" dirty="0" smtClean="0">
                    <a:latin typeface="Cambria Math"/>
                  </a:rPr>
                  <a:t> </a:t>
                </a:r>
                <a:endParaRPr lang="cs-CZ" sz="28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75" y="2386219"/>
                <a:ext cx="8676457" cy="9441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aoblený obdélník 12"/>
          <p:cNvSpPr/>
          <p:nvPr/>
        </p:nvSpPr>
        <p:spPr>
          <a:xfrm>
            <a:off x="3842370" y="1425604"/>
            <a:ext cx="4978102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Zkrácený zápis čísla v desítkové soustavě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ahnutá šipka doprava 14"/>
          <p:cNvSpPr/>
          <p:nvPr/>
        </p:nvSpPr>
        <p:spPr>
          <a:xfrm rot="4928422">
            <a:off x="2309274" y="-281358"/>
            <a:ext cx="409552" cy="3383918"/>
          </a:xfrm>
          <a:prstGeom prst="curved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914378" y="3356992"/>
            <a:ext cx="4978102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Rozvinutý zápis čísla v desítkové soustavě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ahnutá šipka doprava 16"/>
          <p:cNvSpPr/>
          <p:nvPr/>
        </p:nvSpPr>
        <p:spPr>
          <a:xfrm rot="16817885" flipV="1">
            <a:off x="2399810" y="2363181"/>
            <a:ext cx="447658" cy="2781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673696" y="4581128"/>
                <a:ext cx="8218784" cy="1020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= 7</m:t>
                    </m:r>
                    <m:r>
                      <a:rPr lang="cs-CZ" sz="2800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cs-CZ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</a:rPr>
                      <m:t>+6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+5∙</m:t>
                    </m:r>
                    <m:sSup>
                      <m:sSup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+1∙</m:t>
                    </m:r>
                    <m:sSup>
                      <m:sSup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+2∙</m:t>
                    </m:r>
                    <m:sSup>
                      <m:sSup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++8∙</m:t>
                    </m:r>
                    <m:sSup>
                      <m:sSup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+3∙</m:t>
                    </m:r>
                    <m:sSup>
                      <m:sSup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cs-CZ" sz="3200" i="1" dirty="0" smtClean="0">
                    <a:latin typeface="Cambria Math"/>
                  </a:rPr>
                  <a:t> </a:t>
                </a:r>
                <a:endParaRPr lang="cs-CZ" sz="32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96" y="4581128"/>
                <a:ext cx="8218784" cy="10205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Zaoblený obdélník 18"/>
          <p:cNvSpPr/>
          <p:nvPr/>
        </p:nvSpPr>
        <p:spPr>
          <a:xfrm>
            <a:off x="3969246" y="5722937"/>
            <a:ext cx="4978102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Rozvinutý zápis čísla s užitím mocnin o základu 10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ahnutá šipka doprava 19"/>
          <p:cNvSpPr/>
          <p:nvPr/>
        </p:nvSpPr>
        <p:spPr>
          <a:xfrm rot="16817885" flipV="1">
            <a:off x="2383067" y="4708808"/>
            <a:ext cx="447658" cy="2781256"/>
          </a:xfrm>
          <a:prstGeom prst="curvedRigh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5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l"/>
            <a:r>
              <a:rPr lang="cs-CZ" altLang="cs-CZ" sz="3600" dirty="0">
                <a:solidFill>
                  <a:prstClr val="black"/>
                </a:solidFill>
              </a:rPr>
              <a:t>Napiš zkrácený zápis čísla, jehož rozvinutý zápis je: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24549" y="1628800"/>
                <a:ext cx="3887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+5∙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+6∙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r>
                        <a:rPr lang="cs-CZ" altLang="cs-CZ" sz="24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49" y="1628800"/>
                <a:ext cx="3887411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6372200" y="2276872"/>
                <a:ext cx="14077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640 923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2276872"/>
                <a:ext cx="140775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311635" y="2276872"/>
                <a:ext cx="6348597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6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+4∙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+9∙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cs-CZ" altLang="cs-CZ" sz="24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35" y="2276872"/>
                <a:ext cx="6348597" cy="4658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4067944" y="1628800"/>
                <a:ext cx="15776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4 050 060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628800"/>
                <a:ext cx="1577675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77039" y="2996952"/>
                <a:ext cx="6355201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cs-CZ" altLang="cs-CZ" sz="24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39" y="2996952"/>
                <a:ext cx="6355201" cy="4658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6444208" y="2996952"/>
                <a:ext cx="18149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20 303 302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996952"/>
                <a:ext cx="1814920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91344" y="3645024"/>
                <a:ext cx="51115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7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r>
                        <a:rPr lang="cs-CZ" altLang="cs-CZ" sz="2400" b="0" i="0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44" y="3645024"/>
                <a:ext cx="5111592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5220072" y="3631307"/>
                <a:ext cx="22220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7 020 000 110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631307"/>
                <a:ext cx="2222082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377039" y="4293096"/>
                <a:ext cx="51115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+8∙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+7∙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+9∙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cs-CZ" altLang="cs-CZ" sz="2400" b="0" i="0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39" y="4293096"/>
                <a:ext cx="5111592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5292080" y="4293095"/>
                <a:ext cx="14077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280 709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293095"/>
                <a:ext cx="1407757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381819" y="4941168"/>
                <a:ext cx="3887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8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r>
                        <a:rPr lang="cs-CZ" altLang="cs-CZ" sz="24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19" y="4941168"/>
                <a:ext cx="3887411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4048894" y="4935835"/>
                <a:ext cx="18149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80 000 330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894" y="4935835"/>
                <a:ext cx="1814920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04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3" grpId="0"/>
      <p:bldP spid="25" grpId="0"/>
      <p:bldP spid="27" grpId="0"/>
      <p:bldP spid="28" grpId="0"/>
      <p:bldP spid="29" grpId="0"/>
      <p:bldP spid="30" grpId="0"/>
      <p:bldP spid="31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l"/>
            <a:r>
              <a:rPr lang="cs-CZ" altLang="cs-CZ" sz="3600" dirty="0">
                <a:solidFill>
                  <a:prstClr val="black"/>
                </a:solidFill>
              </a:rPr>
              <a:t>Napiš rozvinutý zápis čísel: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-36512" y="2641080"/>
                <a:ext cx="17224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444 700=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2641080"/>
                <a:ext cx="1722459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1763688" y="2060848"/>
                <a:ext cx="6040500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+8∙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060848"/>
                <a:ext cx="6040500" cy="4658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78929" y="2065016"/>
                <a:ext cx="18923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5 280 201=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29" y="2065016"/>
                <a:ext cx="1892378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1835696" y="3305597"/>
                <a:ext cx="72644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+9∙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+8∙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+6∙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305597"/>
                <a:ext cx="7264488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-36512" y="3309765"/>
                <a:ext cx="21296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19 001 816=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309765"/>
                <a:ext cx="2129622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1685947" y="4645095"/>
                <a:ext cx="3579313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+7∙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947" y="4645095"/>
                <a:ext cx="3579313" cy="46583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-36512" y="3978747"/>
                <a:ext cx="22995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120 000 720=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978747"/>
                <a:ext cx="2299540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35496" y="4645096"/>
                <a:ext cx="17224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172 000=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645096"/>
                <a:ext cx="1722459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2051720" y="5233367"/>
                <a:ext cx="48099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+7∙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+9∙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5233367"/>
                <a:ext cx="4809906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35496" y="5233368"/>
                <a:ext cx="21296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30 010 709</m:t>
                      </m:r>
                      <m:r>
                        <a:rPr lang="cs-CZ" altLang="cs-CZ" sz="2400" b="0" i="0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233368"/>
                <a:ext cx="2129622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1475656" y="2614439"/>
                <a:ext cx="4809906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+4∙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+4∙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+7∙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614439"/>
                <a:ext cx="4809906" cy="46583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2195736" y="3974579"/>
                <a:ext cx="48033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8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+7∙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+2∙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74579"/>
                <a:ext cx="4803303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187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7" grpId="0"/>
      <p:bldP spid="28" grpId="0"/>
      <p:bldP spid="29" grpId="0"/>
      <p:bldP spid="30" grpId="0"/>
      <p:bldP spid="41" grpId="0"/>
      <p:bldP spid="42" grpId="0"/>
      <p:bldP spid="43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l"/>
            <a:r>
              <a:rPr lang="cs-CZ" altLang="cs-CZ" sz="3600" dirty="0">
                <a:solidFill>
                  <a:prstClr val="black"/>
                </a:solidFill>
              </a:rPr>
              <a:t>Zapište čísla: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617043" y="2641080"/>
                <a:ext cx="20724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5,272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43" y="2641080"/>
                <a:ext cx="2072427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2417243" y="2060848"/>
                <a:ext cx="10005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4 210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7243" y="2060848"/>
                <a:ext cx="1000594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732484" y="2065016"/>
                <a:ext cx="18351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4,21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84" y="2065016"/>
                <a:ext cx="1835181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2339752" y="3305597"/>
                <a:ext cx="21547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1 360 000 000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305597"/>
                <a:ext cx="215475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617043" y="3309765"/>
                <a:ext cx="18960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1,36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43" y="3309765"/>
                <a:ext cx="1896095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2483768" y="4628299"/>
                <a:ext cx="9957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172,5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628299"/>
                <a:ext cx="995785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720595" y="3978747"/>
                <a:ext cx="18351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7,20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95" y="3978747"/>
                <a:ext cx="1835181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611560" y="4645096"/>
                <a:ext cx="20724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1,725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645096"/>
                <a:ext cx="2072427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2411760" y="5233367"/>
                <a:ext cx="19175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302 000 000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233367"/>
                <a:ext cx="1917513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611560" y="5233368"/>
                <a:ext cx="19025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3,02</m:t>
                      </m:r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8</m:t>
                          </m:r>
                        </m:sup>
                      </m:sSup>
                      <m:r>
                        <a:rPr lang="cs-CZ" altLang="cs-CZ" sz="2400" b="0" i="0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233368"/>
                <a:ext cx="1902507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2575889" y="2614439"/>
                <a:ext cx="15776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5 272 000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889" y="2614439"/>
                <a:ext cx="1577675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2411760" y="3974579"/>
                <a:ext cx="17475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72 000 000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974579"/>
                <a:ext cx="1747593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08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7" grpId="0"/>
      <p:bldP spid="28" grpId="0"/>
      <p:bldP spid="29" grpId="0"/>
      <p:bldP spid="30" grpId="0"/>
      <p:bldP spid="41" grpId="0"/>
      <p:bldP spid="42" grpId="0"/>
      <p:bldP spid="43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Nadpis 3"/>
              <p:cNvSpPr>
                <a:spLocks noGrp="1"/>
              </p:cNvSpPr>
              <p:nvPr>
                <p:ph type="title"/>
              </p:nvPr>
            </p:nvSpPr>
            <p:spPr>
              <a:xfrm>
                <a:off x="323528" y="260648"/>
                <a:ext cx="8507288" cy="114300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indent="0" algn="l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𝒁𝒂𝒑𝒊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š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𝒕𝒆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𝒗𝒆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𝒕𝒗𝒂𝒓𝒖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cs-CZ" altLang="cs-CZ" sz="28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altLang="cs-CZ" sz="2800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cs-CZ" altLang="cs-CZ" sz="2800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, 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𝒌𝒅𝒆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≤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&lt;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𝟏𝟎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, 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𝒏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𝑵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,  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𝒏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á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𝒔𝒍𝒆𝒅𝒖𝒋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í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𝒄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í ú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𝒅𝒂𝒋𝒆</m:t>
                      </m:r>
                      <m:r>
                        <a:rPr lang="cs-CZ" altLang="cs-CZ" sz="2800" dirty="0">
                          <a:solidFill>
                            <a:prstClr val="black"/>
                          </a:solidFill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cs-CZ" altLang="cs-CZ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Nadpis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23528" y="260648"/>
                <a:ext cx="8507288" cy="11430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11560" y="1988840"/>
                <a:ext cx="42885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𝑅𝑜𝑧𝑙𝑜h𝑎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r>
                        <a:rPr lang="cs-CZ" sz="2000" i="1" dirty="0" smtClean="0">
                          <a:latin typeface="Cambria Math"/>
                        </a:rPr>
                        <m:t>𝐸𝑣𝑟𝑜𝑝𝑦</m:t>
                      </m:r>
                      <m:r>
                        <a:rPr lang="cs-CZ" sz="2000" b="0" i="1" dirty="0" smtClean="0">
                          <a:latin typeface="Cambria Math"/>
                        </a:rPr>
                        <m:t> −</m:t>
                      </m:r>
                      <m:r>
                        <a:rPr lang="cs-CZ" sz="2000" i="1" dirty="0" smtClean="0">
                          <a:latin typeface="Cambria Math"/>
                        </a:rPr>
                        <m:t> 10 382 000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88840"/>
                <a:ext cx="4288546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5844581" y="1988840"/>
                <a:ext cx="21838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1</m:t>
                      </m:r>
                      <m:r>
                        <a:rPr lang="cs-CZ" sz="2000" b="0" i="1" dirty="0" smtClean="0">
                          <a:latin typeface="Cambria Math"/>
                        </a:rPr>
                        <m:t>,</m:t>
                      </m:r>
                      <m:r>
                        <a:rPr lang="cs-CZ" sz="2000" i="1" dirty="0" smtClean="0">
                          <a:latin typeface="Cambria Math"/>
                        </a:rPr>
                        <m:t>0 382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581" y="1988840"/>
                <a:ext cx="2183803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602035" y="3244914"/>
                <a:ext cx="4911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𝑃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𝑙𝑜𝑐h𝑎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𝐵𝑒𝑟𝑖𝑛𝑔𝑜𝑣𝑎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𝑚𝑜</m:t>
                      </m:r>
                      <m:r>
                        <a:rPr lang="cs-CZ" sz="2000" b="0" i="1" dirty="0" smtClean="0">
                          <a:latin typeface="Cambria Math"/>
                        </a:rPr>
                        <m:t>ř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𝑒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−2 270 000 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35" y="3244914"/>
                <a:ext cx="4911666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467544" y="3667437"/>
                <a:ext cx="46012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𝐷</m:t>
                      </m:r>
                      <m:r>
                        <a:rPr lang="cs-CZ" sz="2000" b="0" i="1" dirty="0" smtClean="0">
                          <a:latin typeface="Cambria Math"/>
                        </a:rPr>
                        <m:t>é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𝑙𝑘𝑎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 ř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𝑒𝑘𝑦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𝐴𝑚𝑎𝑧𝑜𝑛𝑘𝑦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−7 062 000 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667437"/>
                <a:ext cx="4601260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75374" y="4403204"/>
                <a:ext cx="27724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𝑀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𝑡</m:t>
                      </m:r>
                      <m:r>
                        <a:rPr lang="cs-CZ" sz="2000" b="0" i="1" dirty="0" smtClean="0">
                          <a:latin typeface="Cambria Math"/>
                        </a:rPr>
                        <m:t>.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𝐸𝑣𝑒𝑟𝑒𝑠𝑡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−8 850 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74" y="4403204"/>
                <a:ext cx="2772490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58602" y="4797152"/>
                <a:ext cx="45348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𝑃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𝑜</m:t>
                      </m:r>
                      <m:r>
                        <a:rPr lang="cs-CZ" sz="2000" b="0" i="1" dirty="0" smtClean="0">
                          <a:latin typeface="Cambria Math"/>
                        </a:rPr>
                        <m:t>č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𝑒𝑡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𝑜𝑏𝑦𝑣𝑎𝑡𝑒𝑙</m:t>
                      </m:r>
                      <m:r>
                        <a:rPr lang="cs-CZ" sz="2000" b="0" i="1" dirty="0" smtClean="0">
                          <a:latin typeface="Cambria Math"/>
                        </a:rPr>
                        <m:t> −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𝑇𝑜𝑘𝑖𝑜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−36 769 200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02" y="4797152"/>
                <a:ext cx="4534831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92510" y="4037002"/>
                <a:ext cx="44659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𝐻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𝑙𝑜𝑢𝑏𝑘𝑎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𝐾𝑎𝑠𝑝𝑖𝑐𝑘</m:t>
                      </m:r>
                      <m:r>
                        <a:rPr lang="cs-CZ" sz="2000" b="0" i="1" dirty="0" smtClean="0">
                          <a:latin typeface="Cambria Math"/>
                        </a:rPr>
                        <m:t>é</m:t>
                      </m:r>
                      <m:r>
                        <a:rPr lang="cs-CZ" sz="2000" b="0" i="1" dirty="0" smtClean="0">
                          <a:latin typeface="Cambria Math"/>
                        </a:rPr>
                        <m:t>h𝑜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𝑚𝑜</m:t>
                      </m:r>
                      <m:r>
                        <a:rPr lang="cs-CZ" sz="2000" b="0" i="1" dirty="0" smtClean="0">
                          <a:latin typeface="Cambria Math"/>
                        </a:rPr>
                        <m:t>ř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𝑒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−1 025 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10" y="4037002"/>
                <a:ext cx="4465966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11560" y="2420888"/>
                <a:ext cx="387785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𝑅𝑜𝑧𝑙𝑜h𝑎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𝐴𝑠𝑖𝑒</m:t>
                      </m:r>
                      <m:r>
                        <a:rPr lang="cs-CZ" sz="2000" b="0" i="1" dirty="0" smtClean="0">
                          <a:latin typeface="Cambria Math"/>
                        </a:rPr>
                        <m:t> −44 410 000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420888"/>
                <a:ext cx="3877856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11560" y="2862228"/>
                <a:ext cx="50930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𝑃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𝑙𝑜𝑐h𝑎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𝑇𝑖𝑐h</m:t>
                      </m:r>
                      <m:r>
                        <a:rPr lang="cs-CZ" sz="2000" b="0" i="1" dirty="0" smtClean="0">
                          <a:latin typeface="Cambria Math"/>
                        </a:rPr>
                        <m:t>é</m:t>
                      </m:r>
                      <m:r>
                        <a:rPr lang="cs-CZ" sz="2000" b="0" i="1" dirty="0" smtClean="0">
                          <a:latin typeface="Cambria Math"/>
                        </a:rPr>
                        <m:t>h𝑜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𝑜𝑐𝑒</m:t>
                      </m:r>
                      <m:r>
                        <a:rPr lang="cs-CZ" sz="2000" b="0" i="1" dirty="0" smtClean="0">
                          <a:latin typeface="Cambria Math"/>
                        </a:rPr>
                        <m:t>á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𝑛𝑢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−179 680 000 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862228"/>
                <a:ext cx="5093061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63935" y="5229200"/>
                <a:ext cx="52481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𝑁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𝑒𝑗𝑣𝑦</m:t>
                      </m:r>
                      <m:r>
                        <a:rPr lang="cs-CZ" sz="2000" b="0" i="1" dirty="0" smtClean="0">
                          <a:latin typeface="Cambria Math"/>
                        </a:rPr>
                        <m:t>šší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𝑠𝑜𝑝𝑘𝑎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𝑉𝑜𝑙𝑐</m:t>
                      </m:r>
                      <m:r>
                        <a:rPr lang="cs-CZ" sz="2000" b="0" i="1" dirty="0" smtClean="0">
                          <a:latin typeface="Cambria Math"/>
                        </a:rPr>
                        <m:t>á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𝑛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𝑆𝑎𝑛</m:t>
                      </m:r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𝑃𝑒𝑑𝑟𝑜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−6 154 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35" y="5229200"/>
                <a:ext cx="5248103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870762" y="2428528"/>
                <a:ext cx="19850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4,441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762" y="2428528"/>
                <a:ext cx="1985031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5863631" y="2862694"/>
                <a:ext cx="21838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1,796 8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631" y="2862694"/>
                <a:ext cx="2183803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873605" y="3284984"/>
                <a:ext cx="184236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2,27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𝑘𝑚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605" y="3284984"/>
                <a:ext cx="184236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5874970" y="3676962"/>
                <a:ext cx="17804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7,062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i="1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970" y="3676962"/>
                <a:ext cx="1780423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5872018" y="4061445"/>
                <a:ext cx="17243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1,025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i="1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018" y="4061445"/>
                <a:ext cx="1724318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880194" y="4422090"/>
                <a:ext cx="1581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8,85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i="1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194" y="4422090"/>
                <a:ext cx="1581651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5868144" y="4797152"/>
                <a:ext cx="28646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3,676 92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cs-CZ" sz="2000" b="0" i="1" dirty="0" smtClean="0">
                          <a:latin typeface="Cambria Math"/>
                        </a:rPr>
                        <m:t>𝑜𝑏𝑦𝑣𝑎𝑡𝑒𝑙</m:t>
                      </m:r>
                    </m:oMath>
                  </m:oMathPara>
                </a14:m>
                <a:endParaRPr lang="cs-CZ" sz="2000" i="1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797152"/>
                <a:ext cx="2864630" cy="400110"/>
              </a:xfrm>
              <a:prstGeom prst="rect">
                <a:avLst/>
              </a:prstGeom>
              <a:blipFill rotWithShape="1">
                <a:blip r:embed="rId19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5886876" y="5229200"/>
                <a:ext cx="17243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6,154</m:t>
                      </m:r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i="1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876" y="5229200"/>
                <a:ext cx="1724318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77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3970</TotalTime>
  <Words>1086</Words>
  <Application>Microsoft Office PowerPoint</Application>
  <PresentationFormat>Předvádění na obrazovce (4:3)</PresentationFormat>
  <Paragraphs>126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Mocniny čísla 10</vt:lpstr>
      <vt:lpstr>Prezentace aplikace PowerPoint</vt:lpstr>
      <vt:lpstr>Napiš zkrácený zápis čísla, jehož rozvinutý zápis je:</vt:lpstr>
      <vt:lpstr>Napiš rozvinutý zápis čísel:</vt:lpstr>
      <vt:lpstr>Zapište čísla:</vt:lpstr>
      <vt:lpstr>Zapište ve tvaru a∙〖10〗^n, kde 1≤a&lt;10, n∈N,  následující údaje: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Ehlerová</dc:creator>
  <cp:lastModifiedBy>Ehlerova</cp:lastModifiedBy>
  <cp:revision>271</cp:revision>
  <dcterms:created xsi:type="dcterms:W3CDTF">2013-10-07T18:29:41Z</dcterms:created>
  <dcterms:modified xsi:type="dcterms:W3CDTF">2014-01-30T08:39:17Z</dcterms:modified>
</cp:coreProperties>
</file>