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6" r:id="rId2"/>
    <p:sldId id="277" r:id="rId3"/>
    <p:sldId id="257" r:id="rId4"/>
    <p:sldId id="279" r:id="rId5"/>
    <p:sldId id="260" r:id="rId6"/>
    <p:sldId id="259" r:id="rId7"/>
    <p:sldId id="283" r:id="rId8"/>
    <p:sldId id="285" r:id="rId9"/>
    <p:sldId id="288" r:id="rId10"/>
    <p:sldId id="286" r:id="rId11"/>
    <p:sldId id="287" r:id="rId12"/>
    <p:sldId id="289" r:id="rId13"/>
    <p:sldId id="290" r:id="rId14"/>
    <p:sldId id="291" r:id="rId15"/>
    <p:sldId id="292" r:id="rId16"/>
    <p:sldId id="293" r:id="rId17"/>
    <p:sldId id="294" r:id="rId18"/>
    <p:sldId id="28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874"/>
    <a:srgbClr val="FF9933"/>
    <a:srgbClr val="7DF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43" autoAdjust="0"/>
  </p:normalViewPr>
  <p:slideViewPr>
    <p:cSldViewPr>
      <p:cViewPr>
        <p:scale>
          <a:sx n="80" d="100"/>
          <a:sy n="80" d="100"/>
        </p:scale>
        <p:origin x="-1526" y="-14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069" y="-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2919F-EF32-49D6-BC0B-BEA1DDDE3B4F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7EFDA-E072-4E42-B3C9-A0721C583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85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FAA84-FF41-41CE-AD8F-4F2ADE2B37C8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ABFA2-7D97-4411-8CAF-810584C18A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997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accent6">
                <a:lumMod val="60000"/>
                <a:lumOff val="40000"/>
              </a:schemeClr>
            </a:gs>
            <a:gs pos="36000">
              <a:srgbClr val="FDE0C8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image" Target="../media/image42.pn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17" Type="http://schemas.openxmlformats.org/officeDocument/2006/relationships/image" Target="../media/image65.png"/><Relationship Id="rId2" Type="http://schemas.openxmlformats.org/officeDocument/2006/relationships/image" Target="../media/image50.png"/><Relationship Id="rId16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5" Type="http://schemas.openxmlformats.org/officeDocument/2006/relationships/image" Target="../media/image63.png"/><Relationship Id="rId10" Type="http://schemas.openxmlformats.org/officeDocument/2006/relationships/image" Target="../media/image58.png"/><Relationship Id="rId19" Type="http://schemas.openxmlformats.org/officeDocument/2006/relationships/image" Target="../media/image67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79.png"/><Relationship Id="rId18" Type="http://schemas.openxmlformats.org/officeDocument/2006/relationships/image" Target="../media/image84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78.png"/><Relationship Id="rId17" Type="http://schemas.openxmlformats.org/officeDocument/2006/relationships/image" Target="../media/image83.png"/><Relationship Id="rId2" Type="http://schemas.openxmlformats.org/officeDocument/2006/relationships/image" Target="../media/image68.png"/><Relationship Id="rId16" Type="http://schemas.openxmlformats.org/officeDocument/2006/relationships/image" Target="../media/image82.png"/><Relationship Id="rId20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71.png"/><Relationship Id="rId15" Type="http://schemas.openxmlformats.org/officeDocument/2006/relationships/image" Target="../media/image81.png"/><Relationship Id="rId10" Type="http://schemas.openxmlformats.org/officeDocument/2006/relationships/image" Target="../media/image76.png"/><Relationship Id="rId19" Type="http://schemas.openxmlformats.org/officeDocument/2006/relationships/image" Target="../media/image85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Relationship Id="rId14" Type="http://schemas.openxmlformats.org/officeDocument/2006/relationships/image" Target="../media/image8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36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37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cs-CZ" altLang="cs-CZ" b="1" dirty="0">
                <a:solidFill>
                  <a:schemeClr val="accent2">
                    <a:lumMod val="75000"/>
                  </a:schemeClr>
                </a:solidFill>
              </a:rPr>
              <a:t>Podíl mocnin se stejným základem </a:t>
            </a:r>
            <a:endParaRPr lang="cs-CZ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idx="1"/>
          </p:nvPr>
        </p:nvSpPr>
        <p:spPr>
          <a:xfrm>
            <a:off x="539552" y="3356992"/>
            <a:ext cx="8291264" cy="3384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sz="3600" b="1" dirty="0" smtClean="0">
                <a:solidFill>
                  <a:srgbClr val="FF0000"/>
                </a:solidFill>
              </a:rPr>
              <a:t>Podíl mocnin</a:t>
            </a:r>
            <a:r>
              <a:rPr lang="cs-CZ" altLang="cs-CZ" sz="3600" b="1" dirty="0" smtClean="0">
                <a:solidFill>
                  <a:srgbClr val="FFFF00"/>
                </a:solidFill>
              </a:rPr>
              <a:t> se stejným základem </a:t>
            </a:r>
          </a:p>
          <a:p>
            <a:pPr marL="0" indent="0">
              <a:buNone/>
            </a:pPr>
            <a:r>
              <a:rPr lang="cs-CZ" altLang="cs-CZ" sz="4400" b="1" dirty="0" err="1" smtClean="0">
                <a:solidFill>
                  <a:srgbClr val="FFFF00"/>
                </a:solidFill>
              </a:rPr>
              <a:t>a</a:t>
            </a:r>
            <a:r>
              <a:rPr lang="cs-CZ" altLang="cs-CZ" sz="4400" b="1" baseline="30000" dirty="0" err="1" smtClean="0">
                <a:solidFill>
                  <a:srgbClr val="FFFF00"/>
                </a:solidFill>
              </a:rPr>
              <a:t>m</a:t>
            </a:r>
            <a:r>
              <a:rPr lang="cs-CZ" altLang="cs-CZ" sz="4400" b="1" dirty="0" err="1" smtClean="0">
                <a:solidFill>
                  <a:srgbClr val="FFFF00"/>
                </a:solidFill>
              </a:rPr>
              <a:t>:a</a:t>
            </a:r>
            <a:r>
              <a:rPr lang="cs-CZ" altLang="cs-CZ" sz="4400" b="1" baseline="30000" dirty="0" err="1" smtClean="0">
                <a:solidFill>
                  <a:srgbClr val="FFFF00"/>
                </a:solidFill>
              </a:rPr>
              <a:t>n</a:t>
            </a:r>
            <a:r>
              <a:rPr lang="cs-CZ" altLang="cs-CZ" sz="4400" b="1" dirty="0" smtClean="0">
                <a:solidFill>
                  <a:srgbClr val="FFFF00"/>
                </a:solidFill>
              </a:rPr>
              <a:t>=</a:t>
            </a:r>
            <a:r>
              <a:rPr lang="cs-CZ" altLang="cs-CZ" sz="4400" b="1" dirty="0" err="1" smtClean="0">
                <a:solidFill>
                  <a:srgbClr val="FFFF00"/>
                </a:solidFill>
              </a:rPr>
              <a:t>a</a:t>
            </a:r>
            <a:r>
              <a:rPr lang="cs-CZ" altLang="cs-CZ" sz="4400" b="1" baseline="30000" dirty="0" err="1" smtClean="0">
                <a:solidFill>
                  <a:srgbClr val="FFFF00"/>
                </a:solidFill>
              </a:rPr>
              <a:t>m</a:t>
            </a:r>
            <a:r>
              <a:rPr lang="cs-CZ" altLang="cs-CZ" sz="4400" b="1" baseline="30000" dirty="0" smtClean="0">
                <a:solidFill>
                  <a:srgbClr val="FFFF00"/>
                </a:solidFill>
              </a:rPr>
              <a:t>-n</a:t>
            </a:r>
            <a:r>
              <a:rPr lang="cs-CZ" altLang="cs-CZ" b="1" baseline="30000" dirty="0" smtClean="0">
                <a:solidFill>
                  <a:srgbClr val="FFFF00"/>
                </a:solidFill>
              </a:rPr>
              <a:t>		</a:t>
            </a:r>
            <a:r>
              <a:rPr lang="cs-CZ" altLang="cs-CZ" b="1" baseline="30000" dirty="0">
                <a:solidFill>
                  <a:srgbClr val="FFFF00"/>
                </a:solidFill>
              </a:rPr>
              <a:t>	a </a:t>
            </a:r>
            <a:r>
              <a:rPr lang="cs-CZ" altLang="cs-CZ" b="1" baseline="30000" dirty="0" smtClean="0">
                <a:solidFill>
                  <a:srgbClr val="FFFF00"/>
                </a:solidFill>
              </a:rPr>
              <a:t>≠ 0</a:t>
            </a:r>
            <a:endParaRPr lang="cs-CZ" altLang="cs-CZ" b="1" baseline="30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altLang="cs-CZ" sz="3500" b="1" baseline="30000" dirty="0" smtClean="0">
                <a:solidFill>
                  <a:srgbClr val="FFFF00"/>
                </a:solidFill>
              </a:rPr>
              <a:t>				m</a:t>
            </a:r>
            <a:r>
              <a:rPr lang="cs-CZ" altLang="cs-CZ" sz="3500" b="1" baseline="30000" dirty="0">
                <a:solidFill>
                  <a:srgbClr val="FFFF00"/>
                </a:solidFill>
              </a:rPr>
              <a:t>, n – </a:t>
            </a:r>
            <a:r>
              <a:rPr lang="cs-CZ" altLang="cs-CZ" sz="3500" b="1" baseline="30000" dirty="0" err="1">
                <a:solidFill>
                  <a:srgbClr val="FFFF00"/>
                </a:solidFill>
              </a:rPr>
              <a:t>přirozenná</a:t>
            </a:r>
            <a:r>
              <a:rPr lang="cs-CZ" altLang="cs-CZ" sz="3500" b="1" baseline="30000" dirty="0">
                <a:solidFill>
                  <a:srgbClr val="FFFF00"/>
                </a:solidFill>
              </a:rPr>
              <a:t> </a:t>
            </a:r>
            <a:r>
              <a:rPr lang="cs-CZ" altLang="cs-CZ" sz="3500" b="1" baseline="30000" dirty="0" smtClean="0">
                <a:solidFill>
                  <a:srgbClr val="FFFF00"/>
                </a:solidFill>
              </a:rPr>
              <a:t>čísla, m &gt; n</a:t>
            </a:r>
            <a:endParaRPr lang="cs-CZ" altLang="cs-CZ" sz="3500" b="1" baseline="30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cs-CZ" altLang="cs-CZ" sz="3500" b="1" dirty="0" smtClean="0">
                <a:solidFill>
                  <a:srgbClr val="FFFF00"/>
                </a:solidFill>
              </a:rPr>
              <a:t>Mocniny se stejným (nenulovým) základem dělíme tak, že jejich základ umocníme rozdílem mocnitelů.</a:t>
            </a:r>
            <a:endParaRPr lang="cs-CZ" altLang="cs-CZ" sz="3500" b="1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835696" y="1889991"/>
            <a:ext cx="2274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3·3·3·3·3·3·3</a:t>
            </a:r>
            <a:endParaRPr lang="cs-CZ" sz="3200" baseline="30000" dirty="0">
              <a:solidFill>
                <a:srgbClr val="FF0000"/>
              </a:solidFill>
            </a:endParaRPr>
          </a:p>
        </p:txBody>
      </p:sp>
      <p:sp>
        <p:nvSpPr>
          <p:cNvPr id="12" name="Levá složená závorka 11"/>
          <p:cNvSpPr/>
          <p:nvPr/>
        </p:nvSpPr>
        <p:spPr>
          <a:xfrm rot="16200000" flipH="1">
            <a:off x="3431986" y="1445056"/>
            <a:ext cx="411563" cy="716340"/>
          </a:xfrm>
          <a:prstGeom prst="leftBrace">
            <a:avLst>
              <a:gd name="adj1" fmla="val 8333"/>
              <a:gd name="adj2" fmla="val 5047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Levá složená závorka 12"/>
          <p:cNvSpPr/>
          <p:nvPr/>
        </p:nvSpPr>
        <p:spPr>
          <a:xfrm rot="16200000">
            <a:off x="2807576" y="2313104"/>
            <a:ext cx="288032" cy="1079663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2627784" y="14127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7 krát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591780" y="2924944"/>
            <a:ext cx="71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 krát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Levá složená závorka 15"/>
          <p:cNvSpPr/>
          <p:nvPr/>
        </p:nvSpPr>
        <p:spPr>
          <a:xfrm rot="5400000">
            <a:off x="2807576" y="885993"/>
            <a:ext cx="288031" cy="1967852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3355739" y="1331476"/>
            <a:ext cx="71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 krát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008115" y="2052137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=3</a:t>
            </a:r>
            <a:r>
              <a:rPr lang="cs-CZ" sz="3200" baseline="30000" dirty="0" smtClean="0">
                <a:solidFill>
                  <a:srgbClr val="FF0000"/>
                </a:solidFill>
              </a:rPr>
              <a:t>7-4</a:t>
            </a:r>
            <a:r>
              <a:rPr lang="cs-CZ" sz="3200" dirty="0" smtClean="0"/>
              <a:t>=</a:t>
            </a:r>
            <a:endParaRPr lang="cs-CZ" sz="3200" baseline="30000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39552" y="2073388"/>
            <a:ext cx="12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3</a:t>
            </a:r>
            <a:r>
              <a:rPr lang="cs-CZ" sz="3200" baseline="30000" dirty="0" smtClean="0"/>
              <a:t>7</a:t>
            </a:r>
            <a:r>
              <a:rPr lang="cs-CZ" sz="3200" dirty="0" smtClean="0"/>
              <a:t>:3</a:t>
            </a:r>
            <a:r>
              <a:rPr lang="cs-CZ" sz="3200" baseline="30000" dirty="0" smtClean="0"/>
              <a:t>4</a:t>
            </a:r>
            <a:r>
              <a:rPr lang="cs-CZ" sz="3200" dirty="0" smtClean="0"/>
              <a:t>=</a:t>
            </a:r>
            <a:endParaRPr lang="cs-CZ" sz="32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267744" y="2236221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3·3·3·3 </a:t>
            </a:r>
            <a:endParaRPr lang="cs-CZ" sz="32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5076056" y="2044919"/>
            <a:ext cx="694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3</a:t>
            </a:r>
            <a:r>
              <a:rPr lang="cs-CZ" sz="3200" baseline="30000" dirty="0" smtClean="0">
                <a:solidFill>
                  <a:srgbClr val="FF0000"/>
                </a:solidFill>
              </a:rPr>
              <a:t>3</a:t>
            </a:r>
            <a:endParaRPr lang="cs-CZ" sz="3200" baseline="30000" dirty="0">
              <a:solidFill>
                <a:srgbClr val="FF0000"/>
              </a:solidFill>
            </a:endParaRPr>
          </a:p>
        </p:txBody>
      </p:sp>
      <p:cxnSp>
        <p:nvCxnSpPr>
          <p:cNvPr id="3" name="Přímá spojnice 2"/>
          <p:cNvCxnSpPr/>
          <p:nvPr/>
        </p:nvCxnSpPr>
        <p:spPr>
          <a:xfrm>
            <a:off x="1979712" y="2365775"/>
            <a:ext cx="20162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1871699" y="1949310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2256731" y="1949310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V="1">
            <a:off x="2519771" y="2013935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2864957" y="1974145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2303747" y="2344524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2627784" y="2344524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2944186" y="2337306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3279597" y="2337306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15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2" grpId="0" animBg="1"/>
      <p:bldP spid="13" grpId="0" animBg="1"/>
      <p:bldP spid="14" grpId="0"/>
      <p:bldP spid="15" grpId="0"/>
      <p:bldP spid="16" grpId="0" animBg="1"/>
      <p:bldP spid="17" grpId="0"/>
      <p:bldP spid="19" grpId="0"/>
      <p:bldP spid="20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marL="0" indent="0"/>
            <a:r>
              <a:rPr lang="cs-CZ" altLang="cs-CZ" b="1" dirty="0" smtClean="0">
                <a:solidFill>
                  <a:schemeClr val="accent2">
                    <a:lumMod val="75000"/>
                  </a:schemeClr>
                </a:solidFill>
              </a:rPr>
              <a:t>Podíl </a:t>
            </a:r>
            <a:r>
              <a:rPr lang="cs-CZ" altLang="cs-CZ" b="1" dirty="0">
                <a:solidFill>
                  <a:schemeClr val="accent2">
                    <a:lumMod val="75000"/>
                  </a:schemeClr>
                </a:solidFill>
              </a:rPr>
              <a:t>mocnin se stejným základem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83568" y="3356992"/>
            <a:ext cx="12055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5</a:t>
            </a:r>
            <a:r>
              <a:rPr lang="cs-CZ" sz="3200" baseline="30000" dirty="0" smtClean="0"/>
              <a:t>6</a:t>
            </a:r>
            <a:r>
              <a:rPr lang="cs-CZ" sz="3200" dirty="0" smtClean="0"/>
              <a:t>:5</a:t>
            </a:r>
            <a:r>
              <a:rPr lang="cs-CZ" sz="3200" baseline="30000" dirty="0" smtClean="0"/>
              <a:t>3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64940" y="407707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8</a:t>
            </a:r>
            <a:r>
              <a:rPr lang="cs-CZ" sz="3200" baseline="30000" dirty="0" smtClean="0"/>
              <a:t>5</a:t>
            </a:r>
            <a:r>
              <a:rPr lang="cs-CZ" sz="3200" dirty="0" smtClean="0"/>
              <a:t>:8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835696" y="335699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5</a:t>
            </a:r>
            <a:r>
              <a:rPr lang="cs-CZ" sz="3200" baseline="30000" dirty="0" smtClean="0"/>
              <a:t>6-3</a:t>
            </a:r>
            <a:r>
              <a:rPr lang="cs-CZ" sz="3200" dirty="0" smtClean="0"/>
              <a:t>=5</a:t>
            </a:r>
            <a:r>
              <a:rPr lang="cs-CZ" sz="3200" baseline="30000" dirty="0" smtClean="0"/>
              <a:t>3</a:t>
            </a:r>
            <a:endParaRPr lang="cs-CZ" sz="3200" baseline="30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816128" y="4077072"/>
            <a:ext cx="1547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5</a:t>
            </a:r>
            <a:r>
              <a:rPr lang="cs-CZ" sz="3200" baseline="30000" dirty="0" smtClean="0"/>
              <a:t>5-2</a:t>
            </a:r>
            <a:r>
              <a:rPr lang="cs-CZ" sz="3200" dirty="0" smtClean="0"/>
              <a:t>=5</a:t>
            </a:r>
            <a:r>
              <a:rPr lang="cs-CZ" sz="3200" baseline="30000" dirty="0" smtClean="0"/>
              <a:t>3</a:t>
            </a:r>
            <a:endParaRPr lang="cs-CZ" sz="3200" baseline="30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64940" y="4869160"/>
            <a:ext cx="1746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10</a:t>
            </a:r>
            <a:r>
              <a:rPr lang="cs-CZ" sz="3200" baseline="30000" dirty="0" smtClean="0"/>
              <a:t>12</a:t>
            </a:r>
            <a:r>
              <a:rPr lang="cs-CZ" sz="3200" dirty="0" smtClean="0"/>
              <a:t>:10</a:t>
            </a:r>
            <a:r>
              <a:rPr lang="cs-CZ" sz="3200" baseline="30000" dirty="0" smtClean="0"/>
              <a:t>8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171780" y="4869160"/>
            <a:ext cx="196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10</a:t>
            </a:r>
            <a:r>
              <a:rPr lang="cs-CZ" sz="3200" baseline="30000" dirty="0" smtClean="0"/>
              <a:t>12-8</a:t>
            </a:r>
            <a:r>
              <a:rPr lang="cs-CZ" sz="3200" dirty="0" smtClean="0"/>
              <a:t>=10</a:t>
            </a:r>
            <a:r>
              <a:rPr lang="cs-CZ" sz="3200" baseline="30000" dirty="0" smtClean="0"/>
              <a:t>4</a:t>
            </a:r>
            <a:endParaRPr lang="cs-CZ" sz="3200" baseline="300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11560" y="5805264"/>
            <a:ext cx="1476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4</a:t>
            </a:r>
            <a:r>
              <a:rPr lang="cs-CZ" sz="3200" baseline="30000" dirty="0" smtClean="0"/>
              <a:t>21</a:t>
            </a:r>
            <a:r>
              <a:rPr lang="cs-CZ" sz="3200" dirty="0" smtClean="0"/>
              <a:t>:4</a:t>
            </a:r>
            <a:r>
              <a:rPr lang="cs-CZ" sz="3200" baseline="30000" dirty="0" smtClean="0"/>
              <a:t>14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943938" y="5805264"/>
            <a:ext cx="1991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4</a:t>
            </a:r>
            <a:r>
              <a:rPr lang="cs-CZ" sz="3200" baseline="30000" dirty="0" smtClean="0"/>
              <a:t>21-14</a:t>
            </a:r>
            <a:r>
              <a:rPr lang="cs-CZ" sz="3200" dirty="0" smtClean="0"/>
              <a:t>=4</a:t>
            </a:r>
            <a:r>
              <a:rPr lang="cs-CZ" sz="3200" baseline="30000" dirty="0" smtClean="0"/>
              <a:t>7</a:t>
            </a:r>
            <a:endParaRPr lang="cs-CZ" sz="3200" baseline="300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427984" y="3284984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(-1)</a:t>
            </a:r>
            <a:r>
              <a:rPr lang="cs-CZ" sz="3200" baseline="30000" dirty="0" smtClean="0"/>
              <a:t>25</a:t>
            </a:r>
            <a:r>
              <a:rPr lang="cs-CZ" sz="3200" dirty="0" smtClean="0"/>
              <a:t>:(-1)</a:t>
            </a:r>
            <a:r>
              <a:rPr lang="cs-CZ" sz="3200" baseline="30000" dirty="0" smtClean="0"/>
              <a:t>9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355976" y="4077072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(0,5)</a:t>
            </a:r>
            <a:r>
              <a:rPr lang="cs-CZ" sz="3200" baseline="30000" dirty="0" smtClean="0"/>
              <a:t>8</a:t>
            </a:r>
            <a:r>
              <a:rPr lang="cs-CZ" sz="3200" dirty="0" smtClean="0"/>
              <a:t>:(0,5)</a:t>
            </a:r>
            <a:r>
              <a:rPr lang="cs-CZ" sz="3200" baseline="30000" dirty="0" smtClean="0"/>
              <a:t>5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4499992" y="4869160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7</a:t>
            </a:r>
            <a:r>
              <a:rPr lang="cs-CZ" sz="3200" baseline="30000" dirty="0" smtClean="0"/>
              <a:t>22</a:t>
            </a:r>
            <a:r>
              <a:rPr lang="cs-CZ" sz="3200" dirty="0" smtClean="0"/>
              <a:t>:7</a:t>
            </a:r>
            <a:r>
              <a:rPr lang="cs-CZ" sz="3200" baseline="30000" dirty="0" smtClean="0"/>
              <a:t>6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499992" y="5796553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5</a:t>
            </a:r>
            <a:r>
              <a:rPr lang="cs-CZ" sz="3200" baseline="30000" dirty="0" smtClean="0"/>
              <a:t>11</a:t>
            </a:r>
            <a:r>
              <a:rPr lang="cs-CZ" sz="3200" dirty="0" smtClean="0"/>
              <a:t>:5</a:t>
            </a:r>
            <a:r>
              <a:rPr lang="cs-CZ" sz="3200" baseline="30000" dirty="0" smtClean="0"/>
              <a:t>9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6537708" y="3264791"/>
            <a:ext cx="2354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(-</a:t>
            </a:r>
            <a:r>
              <a:rPr lang="cs-CZ" sz="3200" dirty="0" smtClean="0"/>
              <a:t>1)</a:t>
            </a:r>
            <a:r>
              <a:rPr lang="cs-CZ" sz="3200" baseline="30000" dirty="0" smtClean="0"/>
              <a:t>25-9</a:t>
            </a:r>
            <a:r>
              <a:rPr lang="cs-CZ" sz="3200" dirty="0" smtClean="0"/>
              <a:t>=(-1)</a:t>
            </a:r>
            <a:r>
              <a:rPr lang="cs-CZ" sz="3200" baseline="30000" dirty="0" smtClean="0"/>
              <a:t>16</a:t>
            </a:r>
            <a:endParaRPr lang="cs-CZ" sz="3200" baseline="300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6516216" y="4058393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(</a:t>
            </a:r>
            <a:r>
              <a:rPr lang="cs-CZ" sz="3200" dirty="0" smtClean="0"/>
              <a:t>0,5)</a:t>
            </a:r>
            <a:r>
              <a:rPr lang="cs-CZ" sz="3200" baseline="30000" dirty="0" smtClean="0"/>
              <a:t>8-5</a:t>
            </a:r>
            <a:r>
              <a:rPr lang="cs-CZ" sz="3200" dirty="0" smtClean="0"/>
              <a:t>=</a:t>
            </a:r>
            <a:r>
              <a:rPr lang="cs-CZ" sz="3200" dirty="0"/>
              <a:t>(</a:t>
            </a:r>
            <a:r>
              <a:rPr lang="cs-CZ" sz="3200" dirty="0" smtClean="0"/>
              <a:t>0,5)</a:t>
            </a:r>
            <a:r>
              <a:rPr lang="cs-CZ" sz="3200" baseline="30000" dirty="0" smtClean="0"/>
              <a:t>3</a:t>
            </a:r>
            <a:endParaRPr lang="cs-CZ" sz="3200" baseline="300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652120" y="4860449"/>
            <a:ext cx="2499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7</a:t>
            </a:r>
            <a:r>
              <a:rPr lang="cs-CZ" sz="3200" baseline="30000" dirty="0" smtClean="0"/>
              <a:t>22-6</a:t>
            </a:r>
            <a:r>
              <a:rPr lang="cs-CZ" sz="3200" dirty="0" smtClean="0"/>
              <a:t>=7</a:t>
            </a:r>
            <a:r>
              <a:rPr lang="cs-CZ" sz="3200" baseline="30000" dirty="0" smtClean="0"/>
              <a:t>16</a:t>
            </a:r>
            <a:endParaRPr lang="cs-CZ" sz="3200" baseline="30000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5796136" y="5796553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5</a:t>
            </a:r>
            <a:r>
              <a:rPr lang="cs-CZ" sz="3200" baseline="30000" dirty="0" smtClean="0"/>
              <a:t>11-9</a:t>
            </a:r>
            <a:r>
              <a:rPr lang="cs-CZ" sz="3200" dirty="0" smtClean="0"/>
              <a:t>=5</a:t>
            </a:r>
            <a:r>
              <a:rPr lang="cs-CZ" sz="3200" baseline="30000" dirty="0" smtClean="0"/>
              <a:t>2</a:t>
            </a:r>
            <a:endParaRPr lang="cs-CZ" sz="3200" baseline="30000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1835696" y="2024715"/>
            <a:ext cx="2274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4·4·4·4·4·4</a:t>
            </a:r>
            <a:endParaRPr lang="cs-CZ" sz="3200" baseline="30000" dirty="0">
              <a:solidFill>
                <a:srgbClr val="FF0000"/>
              </a:solidFill>
            </a:endParaRPr>
          </a:p>
        </p:txBody>
      </p:sp>
      <p:sp>
        <p:nvSpPr>
          <p:cNvPr id="37" name="Levá složená závorka 36"/>
          <p:cNvSpPr/>
          <p:nvPr/>
        </p:nvSpPr>
        <p:spPr>
          <a:xfrm rot="16200000" flipH="1">
            <a:off x="3291792" y="1719975"/>
            <a:ext cx="411565" cy="435953"/>
          </a:xfrm>
          <a:prstGeom prst="leftBrace">
            <a:avLst>
              <a:gd name="adj1" fmla="val 8333"/>
              <a:gd name="adj2" fmla="val 5047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Levá složená závorka 37"/>
          <p:cNvSpPr/>
          <p:nvPr/>
        </p:nvSpPr>
        <p:spPr>
          <a:xfrm rot="16200000">
            <a:off x="2807576" y="2447828"/>
            <a:ext cx="288032" cy="1079663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/>
          <p:cNvSpPr txBox="1"/>
          <p:nvPr/>
        </p:nvSpPr>
        <p:spPr>
          <a:xfrm>
            <a:off x="2627784" y="154750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6 krát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2591780" y="3059668"/>
            <a:ext cx="71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 krát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1" name="Levá složená závorka 40"/>
          <p:cNvSpPr/>
          <p:nvPr/>
        </p:nvSpPr>
        <p:spPr>
          <a:xfrm rot="5400000">
            <a:off x="2661164" y="1167131"/>
            <a:ext cx="283106" cy="1670101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>
            <a:off x="3355739" y="1466200"/>
            <a:ext cx="71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 krát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3851920" y="2186861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=4</a:t>
            </a:r>
            <a:r>
              <a:rPr lang="cs-CZ" sz="3200" baseline="30000" dirty="0" smtClean="0">
                <a:solidFill>
                  <a:srgbClr val="FF0000"/>
                </a:solidFill>
              </a:rPr>
              <a:t>6-4</a:t>
            </a:r>
            <a:r>
              <a:rPr lang="cs-CZ" sz="3200" dirty="0" smtClean="0"/>
              <a:t>=</a:t>
            </a:r>
            <a:endParaRPr lang="cs-CZ" sz="3200" baseline="30000" dirty="0">
              <a:solidFill>
                <a:srgbClr val="FF0000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39552" y="2208112"/>
            <a:ext cx="12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4</a:t>
            </a:r>
            <a:r>
              <a:rPr lang="cs-CZ" sz="3200" baseline="30000" dirty="0" smtClean="0"/>
              <a:t>6</a:t>
            </a:r>
            <a:r>
              <a:rPr lang="cs-CZ" sz="3200" dirty="0" smtClean="0"/>
              <a:t>:4</a:t>
            </a:r>
            <a:r>
              <a:rPr lang="cs-CZ" sz="3200" baseline="30000" dirty="0" smtClean="0"/>
              <a:t>4</a:t>
            </a:r>
            <a:r>
              <a:rPr lang="cs-CZ" sz="3200" dirty="0" smtClean="0"/>
              <a:t>=</a:t>
            </a:r>
            <a:endParaRPr lang="cs-CZ" sz="3200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2267744" y="2370945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4·4·4·4 </a:t>
            </a:r>
            <a:endParaRPr lang="cs-CZ" sz="3200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4860032" y="2179643"/>
            <a:ext cx="694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4</a:t>
            </a:r>
            <a:r>
              <a:rPr lang="cs-CZ" sz="3200" baseline="30000" dirty="0" smtClean="0">
                <a:solidFill>
                  <a:srgbClr val="FF0000"/>
                </a:solidFill>
              </a:rPr>
              <a:t>2</a:t>
            </a:r>
            <a:endParaRPr lang="cs-CZ" sz="3200" baseline="30000" dirty="0">
              <a:solidFill>
                <a:srgbClr val="FF0000"/>
              </a:solidFill>
            </a:endParaRPr>
          </a:p>
        </p:txBody>
      </p:sp>
      <p:cxnSp>
        <p:nvCxnSpPr>
          <p:cNvPr id="47" name="Přímá spojnice 46"/>
          <p:cNvCxnSpPr/>
          <p:nvPr/>
        </p:nvCxnSpPr>
        <p:spPr>
          <a:xfrm>
            <a:off x="1979712" y="2500499"/>
            <a:ext cx="1800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 flipV="1">
            <a:off x="1871699" y="2084034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2240224" y="2084034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49"/>
          <p:cNvCxnSpPr/>
          <p:nvPr/>
        </p:nvCxnSpPr>
        <p:spPr>
          <a:xfrm flipV="1">
            <a:off x="2519771" y="2148659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 flipV="1">
            <a:off x="2864957" y="2108869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 flipV="1">
            <a:off x="2303747" y="2479248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 flipV="1">
            <a:off x="2627784" y="2479248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V="1">
            <a:off x="2944186" y="2472030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V="1">
            <a:off x="3279597" y="2472030"/>
            <a:ext cx="216025" cy="4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0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000"/>
                            </p:stCondLst>
                            <p:childTnLst>
                              <p:par>
                                <p:cTn id="9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7000"/>
                            </p:stCondLst>
                            <p:childTnLst>
                              <p:par>
                                <p:cTn id="9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8000"/>
                            </p:stCondLst>
                            <p:childTnLst>
                              <p:par>
                                <p:cTn id="10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9000"/>
                            </p:stCondLst>
                            <p:childTnLst>
                              <p:par>
                                <p:cTn id="10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000"/>
                            </p:stCondLst>
                            <p:childTnLst>
                              <p:par>
                                <p:cTn id="1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000"/>
                            </p:stCondLst>
                            <p:childTnLst>
                              <p:par>
                                <p:cTn id="1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4000"/>
                            </p:stCondLst>
                            <p:childTnLst>
                              <p:par>
                                <p:cTn id="1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0"/>
                            </p:stCondLst>
                            <p:childTnLst>
                              <p:par>
                                <p:cTn id="1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6000"/>
                            </p:stCondLst>
                            <p:childTnLst>
                              <p:par>
                                <p:cTn id="1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7000"/>
                            </p:stCondLst>
                            <p:childTnLst>
                              <p:par>
                                <p:cTn id="1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8" grpId="0"/>
      <p:bldP spid="9" grpId="0"/>
      <p:bldP spid="17" grpId="0"/>
      <p:bldP spid="19" grpId="0"/>
      <p:bldP spid="20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7" grpId="0" animBg="1"/>
      <p:bldP spid="38" grpId="0" animBg="1"/>
      <p:bldP spid="39" grpId="0"/>
      <p:bldP spid="40" grpId="0"/>
      <p:bldP spid="41" grpId="0" animBg="1"/>
      <p:bldP spid="42" grpId="0"/>
      <p:bldP spid="43" grpId="0"/>
      <p:bldP spid="44" grpId="0"/>
      <p:bldP spid="45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cs-CZ" altLang="cs-CZ" b="1" dirty="0" smtClean="0">
                <a:solidFill>
                  <a:schemeClr val="accent2">
                    <a:lumMod val="75000"/>
                  </a:schemeClr>
                </a:solidFill>
              </a:rPr>
              <a:t>Mocnina součinu</a:t>
            </a:r>
            <a:endParaRPr lang="cs-CZ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idx="1"/>
          </p:nvPr>
        </p:nvSpPr>
        <p:spPr>
          <a:xfrm>
            <a:off x="467544" y="3006245"/>
            <a:ext cx="8291264" cy="3663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marL="0" indent="0">
              <a:buNone/>
            </a:pPr>
            <a:r>
              <a:rPr lang="cs-CZ" sz="3500" b="1" dirty="0">
                <a:solidFill>
                  <a:srgbClr val="FF0000"/>
                </a:solidFill>
              </a:rPr>
              <a:t>Mocnina součinu</a:t>
            </a:r>
          </a:p>
          <a:p>
            <a:pPr marL="0" indent="0" algn="ctr">
              <a:buNone/>
            </a:pPr>
            <a:r>
              <a:rPr lang="cs-CZ" sz="4300" dirty="0" smtClean="0">
                <a:solidFill>
                  <a:srgbClr val="FFFF00"/>
                </a:solidFill>
                <a:latin typeface="Monotype Corsiva" panose="03010101010201010101" pitchFamily="66" charset="0"/>
              </a:rPr>
              <a:t>(a</a:t>
            </a:r>
            <a:r>
              <a:rPr lang="cs-CZ" sz="43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300" dirty="0">
                <a:solidFill>
                  <a:srgbClr val="FFFF00"/>
                </a:solidFill>
                <a:latin typeface="Monotype Corsiva" panose="03010101010201010101" pitchFamily="66" charset="0"/>
              </a:rPr>
              <a:t>∙ </a:t>
            </a:r>
            <a:r>
              <a:rPr lang="cs-CZ" sz="4300" dirty="0" smtClean="0">
                <a:solidFill>
                  <a:srgbClr val="FFFF00"/>
                </a:solidFill>
                <a:latin typeface="Monotype Corsiva" panose="03010101010201010101" pitchFamily="66" charset="0"/>
              </a:rPr>
              <a:t>b) </a:t>
            </a:r>
            <a:r>
              <a:rPr lang="cs-CZ" sz="4300" baseline="30000" dirty="0" smtClean="0">
                <a:solidFill>
                  <a:srgbClr val="FFFF00"/>
                </a:solidFill>
                <a:latin typeface="Monotype Corsiva" panose="03010101010201010101" pitchFamily="66" charset="0"/>
              </a:rPr>
              <a:t>n</a:t>
            </a:r>
            <a:r>
              <a:rPr lang="cs-CZ" sz="4300" dirty="0" smtClean="0">
                <a:solidFill>
                  <a:srgbClr val="FFFF00"/>
                </a:solidFill>
                <a:latin typeface="Monotype Corsiva" panose="03010101010201010101" pitchFamily="66" charset="0"/>
              </a:rPr>
              <a:t>=a </a:t>
            </a:r>
            <a:r>
              <a:rPr lang="cs-CZ" sz="4300" baseline="30000" dirty="0" smtClean="0">
                <a:solidFill>
                  <a:srgbClr val="FFFF00"/>
                </a:solidFill>
                <a:latin typeface="Monotype Corsiva" panose="03010101010201010101" pitchFamily="66" charset="0"/>
              </a:rPr>
              <a:t>n</a:t>
            </a:r>
            <a:r>
              <a:rPr lang="cs-CZ" sz="4300" dirty="0" smtClean="0">
                <a:solidFill>
                  <a:srgbClr val="FFFF00"/>
                </a:solidFill>
                <a:latin typeface="Monotype Corsiva" panose="03010101010201010101" pitchFamily="66" charset="0"/>
              </a:rPr>
              <a:t> </a:t>
            </a:r>
            <a:r>
              <a:rPr lang="cs-CZ" sz="4300" dirty="0">
                <a:solidFill>
                  <a:srgbClr val="FFFF00"/>
                </a:solidFill>
                <a:latin typeface="Monotype Corsiva" panose="03010101010201010101" pitchFamily="66" charset="0"/>
              </a:rPr>
              <a:t>∙ </a:t>
            </a:r>
            <a:r>
              <a:rPr lang="cs-CZ" sz="4300" dirty="0" smtClean="0">
                <a:solidFill>
                  <a:srgbClr val="FFFF00"/>
                </a:solidFill>
                <a:latin typeface="Monotype Corsiva" panose="03010101010201010101" pitchFamily="66" charset="0"/>
              </a:rPr>
              <a:t>b </a:t>
            </a:r>
            <a:r>
              <a:rPr lang="cs-CZ" sz="4300" baseline="30000" dirty="0" smtClean="0">
                <a:solidFill>
                  <a:srgbClr val="FFFF00"/>
                </a:solidFill>
                <a:latin typeface="Monotype Corsiva" panose="03010101010201010101" pitchFamily="66" charset="0"/>
              </a:rPr>
              <a:t>n</a:t>
            </a:r>
            <a:r>
              <a:rPr lang="cs-CZ" sz="4300" dirty="0" smtClean="0">
                <a:solidFill>
                  <a:srgbClr val="FFFF00"/>
                </a:solidFill>
                <a:latin typeface="Monotype Corsiva" panose="03010101010201010101" pitchFamily="66" charset="0"/>
              </a:rPr>
              <a:t> </a:t>
            </a:r>
            <a:endParaRPr lang="cs-CZ" sz="4300" dirty="0">
              <a:solidFill>
                <a:srgbClr val="FFFF00"/>
              </a:solidFill>
              <a:latin typeface="Monotype Corsiva" panose="03010101010201010101" pitchFamily="66" charset="0"/>
            </a:endParaRPr>
          </a:p>
          <a:p>
            <a:pPr marL="0" indent="0">
              <a:buNone/>
            </a:pPr>
            <a:r>
              <a:rPr lang="cs-CZ" altLang="cs-CZ" b="1" baseline="30000" dirty="0">
                <a:solidFill>
                  <a:srgbClr val="FFFF00"/>
                </a:solidFill>
              </a:rPr>
              <a:t>	</a:t>
            </a:r>
            <a:endParaRPr lang="cs-CZ" altLang="cs-CZ" b="1" baseline="30000" dirty="0" smtClean="0">
              <a:solidFill>
                <a:srgbClr val="FFFF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b – libovolná čísla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– </a:t>
            </a:r>
            <a:r>
              <a:rPr lang="cs-CZ" altLang="cs-CZ" sz="26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přirozenné</a:t>
            </a:r>
            <a:r>
              <a:rPr lang="cs-CZ" altLang="cs-CZ" sz="26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číslo</a:t>
            </a:r>
          </a:p>
          <a:p>
            <a:pPr marL="0" indent="0">
              <a:buNone/>
            </a:pPr>
            <a:r>
              <a:rPr lang="cs-CZ" altLang="cs-CZ" sz="3500" b="1" dirty="0" smtClean="0">
                <a:solidFill>
                  <a:srgbClr val="FFFF00"/>
                </a:solidFill>
              </a:rPr>
              <a:t>Součin umocníme, když umocníme každého činitele.</a:t>
            </a:r>
            <a:endParaRPr lang="cs-CZ" altLang="cs-CZ" sz="35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539552" y="1692504"/>
                <a:ext cx="16561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sz="2800" b="0" i="1" smtClean="0">
                                  <a:latin typeface="Cambria Math"/>
                                  <a:ea typeface="Cambria Math"/>
                                </a:rPr>
                                <m:t>∙5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692504"/>
                <a:ext cx="1656184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491880" y="1681644"/>
                <a:ext cx="21602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 smtClean="0">
                          <a:latin typeface="Cambria Math"/>
                        </a:rPr>
                        <m:t>4</m:t>
                      </m:r>
                      <m:r>
                        <a:rPr lang="cs-CZ" sz="2800" i="1" smtClean="0">
                          <a:latin typeface="Cambria Math"/>
                          <a:ea typeface="Cambria Math"/>
                        </a:rPr>
                        <m:t>∙2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5</m:t>
                      </m:r>
                      <m:r>
                        <a:rPr lang="cs-CZ" sz="2800" b="0" i="0" smtClean="0">
                          <a:latin typeface="Cambria Math"/>
                          <a:ea typeface="Cambria Math"/>
                        </a:rPr>
                        <m:t>=100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1681644"/>
                <a:ext cx="216024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2225452" y="1686046"/>
                <a:ext cx="14104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80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sz="280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800" dirty="0" smtClean="0"/>
                  <a:t>=</a:t>
                </a:r>
                <a:endParaRPr lang="cs-CZ" sz="28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452" y="1686046"/>
                <a:ext cx="1410444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588" r="-3463" b="-341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539552" y="2420459"/>
                <a:ext cx="165618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cs-CZ" sz="2800" b="0" i="1" smtClean="0">
                                  <a:latin typeface="Cambria Math"/>
                                  <a:ea typeface="Cambria Math"/>
                                </a:rPr>
                                <m:t>∙4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420459"/>
                <a:ext cx="1656184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3419872" y="2420459"/>
                <a:ext cx="20810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</a:rPr>
                        <m:t>9</m:t>
                      </m:r>
                      <m:r>
                        <a:rPr lang="cs-CZ" sz="2800" i="1" smtClean="0">
                          <a:latin typeface="Cambria Math"/>
                          <a:ea typeface="Cambria Math"/>
                        </a:rPr>
                        <m:t>∙1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cs-CZ" sz="2800" b="0" i="0" smtClean="0">
                          <a:latin typeface="Cambria Math"/>
                          <a:ea typeface="Cambria Math"/>
                        </a:rPr>
                        <m:t>=144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420459"/>
                <a:ext cx="2081039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2225452" y="2437971"/>
                <a:ext cx="14824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</a:rPr>
                          <m:t>3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800" i="1" smtClean="0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sz="280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800" dirty="0" smtClean="0"/>
                  <a:t>=</a:t>
                </a:r>
                <a:endParaRPr lang="cs-CZ" sz="28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452" y="2437971"/>
                <a:ext cx="1482452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266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/>
      <p:bldP spid="3" grpId="0"/>
      <p:bldP spid="21" grpId="0"/>
      <p:bldP spid="22" grpId="0"/>
      <p:bldP spid="23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cs-CZ" altLang="cs-CZ" b="1" dirty="0" smtClean="0">
                <a:solidFill>
                  <a:schemeClr val="accent2">
                    <a:lumMod val="75000"/>
                  </a:schemeClr>
                </a:solidFill>
              </a:rPr>
              <a:t>Mocnina podílu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ástupný symbol pro obsah 17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3006245"/>
                <a:ext cx="8291264" cy="366311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cs-CZ" sz="3500" b="1" dirty="0" smtClean="0">
                    <a:solidFill>
                      <a:srgbClr val="FF0000"/>
                    </a:solidFill>
                  </a:rPr>
                  <a:t>Mocnina podílu</a:t>
                </a:r>
              </a:p>
              <a:p>
                <a:pPr marL="0" indent="0" algn="ctr">
                  <a:buNone/>
                </a:pPr>
                <a:r>
                  <a:rPr lang="cs-CZ" sz="43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(a</a:t>
                </a:r>
                <a:r>
                  <a:rPr lang="cs-CZ" sz="43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43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:b) </a:t>
                </a:r>
                <a:r>
                  <a:rPr lang="cs-CZ" sz="4300" baseline="300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n</a:t>
                </a:r>
                <a:r>
                  <a:rPr lang="cs-CZ" sz="43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=a </a:t>
                </a:r>
                <a:r>
                  <a:rPr lang="cs-CZ" sz="4300" baseline="300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n</a:t>
                </a:r>
                <a:r>
                  <a:rPr lang="cs-CZ" sz="43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 : b </a:t>
                </a:r>
                <a:r>
                  <a:rPr lang="cs-CZ" sz="4300" baseline="300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n</a:t>
                </a:r>
                <a:r>
                  <a:rPr lang="cs-CZ" sz="43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 </a:t>
                </a:r>
                <a:endParaRPr lang="cs-CZ" sz="4300" dirty="0">
                  <a:solidFill>
                    <a:srgbClr val="FFFF00"/>
                  </a:solidFill>
                  <a:latin typeface="Monotype Corsiva" panose="03010101010201010101" pitchFamily="66" charset="0"/>
                </a:endParaRPr>
              </a:p>
              <a:p>
                <a:pPr marL="0" indent="0">
                  <a:buNone/>
                </a:pPr>
                <a:r>
                  <a:rPr lang="cs-CZ" altLang="cs-CZ" sz="2600" i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cs-CZ" altLang="cs-CZ" sz="2600" i="1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</a:t>
                </a:r>
                <a:r>
                  <a:rPr lang="cs-CZ" altLang="cs-CZ" sz="2600" i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libovolné číslo</a:t>
                </a:r>
              </a:p>
              <a:p>
                <a:pPr marL="0" indent="0">
                  <a:buNone/>
                </a:pPr>
                <a:r>
                  <a:rPr lang="cs-CZ" altLang="cs-CZ" sz="2600" i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cs-CZ" altLang="cs-CZ" sz="2600" i="1" baseline="300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cs-CZ" sz="2600" b="0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≠0</m:t>
                    </m:r>
                  </m:oMath>
                </a14:m>
                <a:r>
                  <a:rPr lang="cs-CZ" altLang="cs-CZ" sz="2600" i="1" baseline="300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cs-CZ" altLang="cs-CZ" sz="2600" i="1" baseline="30000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cs-CZ" altLang="cs-CZ" sz="2600" i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</a:t>
                </a:r>
                <a:r>
                  <a:rPr lang="cs-CZ" altLang="cs-CZ" sz="2600" i="1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cs-CZ" altLang="cs-CZ" sz="2600" i="1" dirty="0" err="1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přirozenné</a:t>
                </a:r>
                <a:r>
                  <a:rPr lang="cs-CZ" altLang="cs-CZ" sz="2600" i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číslo</a:t>
                </a:r>
                <a:endParaRPr lang="cs-CZ" altLang="cs-CZ" sz="2600" i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cs-CZ" altLang="cs-CZ" sz="3500" b="1" dirty="0" smtClean="0">
                    <a:solidFill>
                      <a:srgbClr val="FFFF00"/>
                    </a:solidFill>
                  </a:rPr>
                  <a:t>Podíl umocníme, když umocníme dělence i dělitele.</a:t>
                </a:r>
                <a:endParaRPr lang="cs-CZ" altLang="cs-CZ" sz="35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8" name="Zástupný symbol pro obsah 1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3006245"/>
                <a:ext cx="8291264" cy="3663115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467544" y="1468063"/>
                <a:ext cx="18722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latin typeface="Cambria Math"/>
                                </a:rPr>
                                <m:t>50</m:t>
                              </m:r>
                              <m:r>
                                <a:rPr lang="cs-CZ" sz="2800" b="0" i="1" smtClean="0">
                                  <a:latin typeface="Cambria Math"/>
                                  <a:ea typeface="Cambria Math"/>
                                </a:rPr>
                                <m:t>:5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68063"/>
                <a:ext cx="1872208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491880" y="1481108"/>
                <a:ext cx="37444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</a:rPr>
                        <m:t>125000 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:1</m:t>
                      </m:r>
                      <m:r>
                        <a:rPr lang="cs-CZ" sz="280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5</m:t>
                      </m:r>
                      <m:r>
                        <a:rPr lang="cs-CZ" sz="2800" b="0" i="0" smtClean="0">
                          <a:latin typeface="Cambria Math"/>
                          <a:ea typeface="Cambria Math"/>
                        </a:rPr>
                        <m:t>=1000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1481108"/>
                <a:ext cx="3744416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2195736" y="1481108"/>
                <a:ext cx="15841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</a:rPr>
                          <m:t>50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cs-CZ" sz="2800" b="0" i="1" smtClean="0">
                        <a:latin typeface="Cambria Math"/>
                        <a:ea typeface="Cambria Math"/>
                      </a:rPr>
                      <m:t>: </m:t>
                    </m:r>
                    <m:sSup>
                      <m:sSupPr>
                        <m:ctrlPr>
                          <a:rPr lang="cs-CZ" sz="280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cs-CZ" sz="2800" dirty="0" smtClean="0"/>
                  <a:t>=</a:t>
                </a:r>
                <a:endParaRPr lang="cs-CZ" sz="28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1481108"/>
                <a:ext cx="1584176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3462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467544" y="2091008"/>
                <a:ext cx="18722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latin typeface="Cambria Math"/>
                                </a:rPr>
                                <m:t>20</m:t>
                              </m:r>
                              <m:r>
                                <a:rPr lang="cs-CZ" sz="2800" b="0" i="1" smtClean="0">
                                  <a:latin typeface="Cambria Math"/>
                                  <a:ea typeface="Cambria Math"/>
                                </a:rPr>
                                <m:t>:4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091008"/>
                <a:ext cx="1872208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3563888" y="2111433"/>
                <a:ext cx="23042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</a:rPr>
                        <m:t>400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:</m:t>
                      </m:r>
                      <m:r>
                        <a:rPr lang="cs-CZ" sz="280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cs-CZ" sz="2800" b="0" i="0" smtClean="0">
                          <a:latin typeface="Cambria Math"/>
                          <a:ea typeface="Cambria Math"/>
                        </a:rPr>
                        <m:t>=25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2111433"/>
                <a:ext cx="2304256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2195736" y="2113692"/>
                <a:ext cx="15841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</a:rPr>
                          <m:t>20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2800" b="0" i="1" smtClean="0">
                        <a:latin typeface="Cambria Math"/>
                        <a:ea typeface="Cambria Math"/>
                      </a:rPr>
                      <m:t>:</m:t>
                    </m:r>
                    <m:sSup>
                      <m:sSupPr>
                        <m:ctrlPr>
                          <a:rPr lang="cs-CZ" sz="280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e>
                      <m:sup>
                        <m:r>
                          <a:rPr lang="cs-CZ" sz="28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800" dirty="0" smtClean="0"/>
                  <a:t>=</a:t>
                </a:r>
                <a:endParaRPr lang="cs-CZ" sz="28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113692"/>
                <a:ext cx="1584176" cy="523220"/>
              </a:xfrm>
              <a:prstGeom prst="rect">
                <a:avLst/>
              </a:prstGeom>
              <a:blipFill rotWithShape="1">
                <a:blip r:embed="rId8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542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/>
      <p:bldP spid="3" grpId="0"/>
      <p:bldP spid="21" grpId="0"/>
      <p:bldP spid="22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cs-CZ" altLang="cs-CZ" b="1" dirty="0" smtClean="0">
                <a:solidFill>
                  <a:schemeClr val="accent2">
                    <a:lumMod val="75000"/>
                  </a:schemeClr>
                </a:solidFill>
              </a:rPr>
              <a:t>Mocnina podílu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ástupný symbol pro obsah 17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3006245"/>
                <a:ext cx="8291264" cy="366311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cs-CZ" sz="3500" b="1" dirty="0" smtClean="0">
                    <a:solidFill>
                      <a:srgbClr val="FF0000"/>
                    </a:solidFill>
                  </a:rPr>
                  <a:t>Mocnina zlomku</a:t>
                </a:r>
              </a:p>
              <a:p>
                <a:pPr marL="0" indent="0">
                  <a:buNone/>
                </a:pPr>
                <a:endParaRPr lang="cs-CZ" altLang="cs-CZ" sz="2600" i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cs-CZ" altLang="cs-CZ" sz="2600" i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cs-CZ" altLang="cs-CZ" sz="2600" i="1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cs-CZ" altLang="cs-CZ" sz="2600" i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cs-CZ" altLang="cs-CZ" sz="2600" i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cs-CZ" altLang="cs-CZ" sz="2600" i="1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</a:t>
                </a:r>
                <a:r>
                  <a:rPr lang="cs-CZ" altLang="cs-CZ" sz="2600" i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libovolné číslo</a:t>
                </a:r>
              </a:p>
              <a:p>
                <a:pPr marL="0" indent="0">
                  <a:buNone/>
                </a:pPr>
                <a:r>
                  <a:rPr lang="cs-CZ" altLang="cs-CZ" sz="2600" i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cs-CZ" altLang="cs-CZ" sz="2600" i="1" baseline="300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cs-CZ" sz="2600" b="0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≠0</m:t>
                    </m:r>
                  </m:oMath>
                </a14:m>
                <a:r>
                  <a:rPr lang="cs-CZ" altLang="cs-CZ" sz="2600" i="1" baseline="300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cs-CZ" altLang="cs-CZ" sz="2600" i="1" baseline="30000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cs-CZ" altLang="cs-CZ" sz="2600" i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 </a:t>
                </a:r>
                <a:r>
                  <a:rPr lang="cs-CZ" altLang="cs-CZ" sz="2600" i="1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cs-CZ" altLang="cs-CZ" sz="2600" i="1" dirty="0" err="1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přirozenné</a:t>
                </a:r>
                <a:r>
                  <a:rPr lang="cs-CZ" altLang="cs-CZ" sz="2600" i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číslo</a:t>
                </a:r>
                <a:endParaRPr lang="cs-CZ" altLang="cs-CZ" sz="2600" i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cs-CZ" altLang="cs-CZ" sz="3500" b="1" dirty="0" smtClean="0">
                    <a:solidFill>
                      <a:srgbClr val="FFFF00"/>
                    </a:solidFill>
                  </a:rPr>
                  <a:t>Zlomek umocníme, když umocníme čitatele i </a:t>
                </a:r>
                <a:r>
                  <a:rPr lang="cs-CZ" altLang="cs-CZ" sz="3500" b="1" dirty="0" err="1" smtClean="0">
                    <a:solidFill>
                      <a:srgbClr val="FFFF00"/>
                    </a:solidFill>
                  </a:rPr>
                  <a:t>jmenovale</a:t>
                </a:r>
                <a:r>
                  <a:rPr lang="cs-CZ" altLang="cs-CZ" sz="3500" b="1" dirty="0" smtClean="0">
                    <a:solidFill>
                      <a:srgbClr val="FFFF00"/>
                    </a:solidFill>
                  </a:rPr>
                  <a:t>.</a:t>
                </a:r>
                <a:endParaRPr lang="cs-CZ" altLang="cs-CZ" sz="35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8" name="Zástupný symbol pro obsah 1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3006245"/>
                <a:ext cx="8291264" cy="3663115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0277764"/>
              </p:ext>
            </p:extLst>
          </p:nvPr>
        </p:nvGraphicFramePr>
        <p:xfrm>
          <a:off x="683568" y="1556792"/>
          <a:ext cx="1304925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" name="Rovnice" r:id="rId4" imgW="482400" imgH="469800" progId="Equation.3">
                  <p:embed/>
                </p:oleObj>
              </mc:Choice>
              <mc:Fallback>
                <p:oleObj name="Rovnice" r:id="rId4" imgW="482400" imgH="469800" progId="Equation.3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556792"/>
                        <a:ext cx="1304925" cy="1255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851679"/>
              </p:ext>
            </p:extLst>
          </p:nvPr>
        </p:nvGraphicFramePr>
        <p:xfrm>
          <a:off x="1910482" y="1557338"/>
          <a:ext cx="1149350" cy="125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6" name="Rovnice" r:id="rId6" imgW="431640" imgH="469800" progId="Equation.3">
                  <p:embed/>
                </p:oleObj>
              </mc:Choice>
              <mc:Fallback>
                <p:oleObj name="Rovnice" r:id="rId6" imgW="431640" imgH="469800" progId="Equation.3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0482" y="1557338"/>
                        <a:ext cx="1149350" cy="1252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935913"/>
              </p:ext>
            </p:extLst>
          </p:nvPr>
        </p:nvGraphicFramePr>
        <p:xfrm>
          <a:off x="3059832" y="1628800"/>
          <a:ext cx="8636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" name="Rovnice" r:id="rId8" imgW="317160" imgH="393480" progId="Equation.3">
                  <p:embed/>
                </p:oleObj>
              </mc:Choice>
              <mc:Fallback>
                <p:oleObj name="Rovnice" r:id="rId8" imgW="317160" imgH="393480" progId="Equation.3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628800"/>
                        <a:ext cx="863600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483053"/>
              </p:ext>
            </p:extLst>
          </p:nvPr>
        </p:nvGraphicFramePr>
        <p:xfrm>
          <a:off x="5110163" y="1485900"/>
          <a:ext cx="1339850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name="Rovnice" r:id="rId10" imgW="495000" imgH="469800" progId="Equation.3">
                  <p:embed/>
                </p:oleObj>
              </mc:Choice>
              <mc:Fallback>
                <p:oleObj name="Rovnice" r:id="rId10" imgW="4950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0163" y="1485900"/>
                        <a:ext cx="1339850" cy="1255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417815"/>
              </p:ext>
            </p:extLst>
          </p:nvPr>
        </p:nvGraphicFramePr>
        <p:xfrm>
          <a:off x="6356350" y="1484313"/>
          <a:ext cx="1182688" cy="125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9" name="Rovnice" r:id="rId12" imgW="444240" imgH="469800" progId="Equation.3">
                  <p:embed/>
                </p:oleObj>
              </mc:Choice>
              <mc:Fallback>
                <p:oleObj name="Rovnice" r:id="rId12" imgW="4442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6350" y="1484313"/>
                        <a:ext cx="1182688" cy="1252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541703"/>
              </p:ext>
            </p:extLst>
          </p:nvPr>
        </p:nvGraphicFramePr>
        <p:xfrm>
          <a:off x="7645400" y="1556792"/>
          <a:ext cx="620713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" name="Rovnice" r:id="rId14" imgW="228600" imgH="393480" progId="Equation.3">
                  <p:embed/>
                </p:oleObj>
              </mc:Choice>
              <mc:Fallback>
                <p:oleObj name="Rovnice" r:id="rId14" imgW="22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5400" y="1556792"/>
                        <a:ext cx="620713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6986"/>
              </p:ext>
            </p:extLst>
          </p:nvPr>
        </p:nvGraphicFramePr>
        <p:xfrm>
          <a:off x="3127375" y="3644900"/>
          <a:ext cx="1889125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" name="Rovnice" r:id="rId16" imgW="698400" imgH="469800" progId="Equation.3">
                  <p:embed/>
                </p:oleObj>
              </mc:Choice>
              <mc:Fallback>
                <p:oleObj name="Rovnice" r:id="rId16" imgW="6984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7375" y="3644900"/>
                        <a:ext cx="1889125" cy="1255713"/>
                      </a:xfrm>
                      <a:prstGeom prst="rect">
                        <a:avLst/>
                      </a:prstGeom>
                      <a:solidFill>
                        <a:srgbClr val="F5F874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293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cs-CZ" altLang="cs-CZ" b="1" dirty="0" smtClean="0">
                <a:solidFill>
                  <a:schemeClr val="accent2">
                    <a:lumMod val="75000"/>
                  </a:schemeClr>
                </a:solidFill>
              </a:rPr>
              <a:t>Mocnina mocniny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ástupný symbol pro obsah 17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3006245"/>
                <a:ext cx="8291264" cy="366311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cs-CZ" sz="3500" b="1" dirty="0" smtClean="0">
                    <a:solidFill>
                      <a:srgbClr val="FF0000"/>
                    </a:solidFill>
                  </a:rPr>
                  <a:t>Mocnina mocniny</a:t>
                </a:r>
              </a:p>
              <a:p>
                <a:pPr marL="0" indent="0" algn="ctr">
                  <a:buNone/>
                </a:pPr>
                <a:r>
                  <a:rPr lang="cs-CZ" sz="43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(</a:t>
                </a:r>
                <a:r>
                  <a:rPr lang="cs-CZ" sz="4300" dirty="0" err="1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a</a:t>
                </a:r>
                <a:r>
                  <a:rPr lang="cs-CZ" sz="4300" baseline="30000" dirty="0" err="1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m</a:t>
                </a:r>
                <a:r>
                  <a:rPr lang="cs-CZ" sz="43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) </a:t>
                </a:r>
                <a:r>
                  <a:rPr lang="cs-CZ" sz="4300" baseline="300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n</a:t>
                </a:r>
                <a:r>
                  <a:rPr lang="cs-CZ" sz="43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=a </a:t>
                </a:r>
                <a:r>
                  <a:rPr lang="cs-CZ" sz="4300" baseline="300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m</a:t>
                </a:r>
                <a:r>
                  <a:rPr lang="cs-CZ" sz="43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· </a:t>
                </a:r>
                <a:r>
                  <a:rPr lang="cs-CZ" sz="4300" baseline="300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n</a:t>
                </a:r>
                <a:r>
                  <a:rPr lang="cs-CZ" sz="4300" dirty="0" smtClean="0">
                    <a:solidFill>
                      <a:srgbClr val="FFFF00"/>
                    </a:solidFill>
                    <a:latin typeface="Monotype Corsiva" panose="03010101010201010101" pitchFamily="66" charset="0"/>
                  </a:rPr>
                  <a:t> </a:t>
                </a:r>
                <a:endParaRPr lang="cs-CZ" sz="4300" dirty="0">
                  <a:solidFill>
                    <a:srgbClr val="FFFF00"/>
                  </a:solidFill>
                  <a:latin typeface="Monotype Corsiva" panose="03010101010201010101" pitchFamily="66" charset="0"/>
                </a:endParaRPr>
              </a:p>
              <a:p>
                <a:pPr marL="0" indent="0">
                  <a:buNone/>
                </a:pPr>
                <a:r>
                  <a:rPr lang="cs-CZ" altLang="cs-CZ" sz="2600" i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cs-CZ" altLang="cs-CZ" sz="2600" i="1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</a:t>
                </a:r>
                <a:r>
                  <a:rPr lang="cs-CZ" altLang="cs-CZ" sz="2600" i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libovolné číslo</a:t>
                </a:r>
              </a:p>
              <a:p>
                <a:pPr marL="0" indent="0">
                  <a:buNone/>
                </a:pPr>
                <a:r>
                  <a:rPr lang="cs-CZ" altLang="cs-CZ" sz="2600" i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cs-CZ" altLang="cs-CZ" sz="2600" i="1" baseline="300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cs-CZ" sz="2600" b="0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</a:rPr>
                      <m:t>≠0</m:t>
                    </m:r>
                  </m:oMath>
                </a14:m>
                <a:r>
                  <a:rPr lang="cs-CZ" altLang="cs-CZ" sz="2600" i="1" baseline="30000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cs-CZ" altLang="cs-CZ" sz="2600" i="1" baseline="30000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cs-CZ" altLang="cs-CZ" sz="2600" i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n, m </a:t>
                </a:r>
                <a:r>
                  <a:rPr lang="cs-CZ" altLang="cs-CZ" sz="2600" i="1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cs-CZ" altLang="cs-CZ" sz="2600" i="1" dirty="0" err="1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přirozenná</a:t>
                </a:r>
                <a:r>
                  <a:rPr lang="cs-CZ" altLang="cs-CZ" sz="2600" i="1" dirty="0" smtClean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čísla</a:t>
                </a:r>
                <a:endParaRPr lang="cs-CZ" altLang="cs-CZ" sz="2600" i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cs-CZ" altLang="cs-CZ" sz="3500" b="1" dirty="0" smtClean="0">
                    <a:solidFill>
                      <a:srgbClr val="FFFF00"/>
                    </a:solidFill>
                  </a:rPr>
                  <a:t>Mocninu umocníme, když základ mocniny umocníme na součin mocnitelů.</a:t>
                </a:r>
                <a:endParaRPr lang="cs-CZ" altLang="cs-CZ" sz="35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8" name="Zástupný symbol pro obsah 1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3006245"/>
                <a:ext cx="8291264" cy="3663115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827584" y="1844824"/>
                <a:ext cx="3600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28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sz="28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cs-CZ" sz="28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8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8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844824"/>
                <a:ext cx="360040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139952" y="1848297"/>
                <a:ext cx="17281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/>
                            </a:rPr>
                            <m:t>2+2+2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848297"/>
                <a:ext cx="1728192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5436096" y="1791964"/>
                <a:ext cx="30243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2∙3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28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=64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1791964"/>
                <a:ext cx="3024336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827584" y="2420888"/>
                <a:ext cx="28837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28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sz="28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cs-CZ" sz="2800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8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420888"/>
                <a:ext cx="2883718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3347864" y="2401724"/>
                <a:ext cx="172819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/>
                            </a:rPr>
                            <m:t>4+4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2401724"/>
                <a:ext cx="1728192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4716016" y="2381651"/>
                <a:ext cx="28803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/>
                            </a:rPr>
                            <m:t>4</m:t>
                          </m:r>
                          <m:r>
                            <a:rPr lang="cs-CZ" sz="2800" b="0" i="1" smtClean="0">
                              <a:latin typeface="Cambria Math"/>
                              <a:ea typeface="Cambria Math"/>
                            </a:rPr>
                            <m:t>∙2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/>
                            </a:rPr>
                            <m:t>8</m:t>
                          </m:r>
                        </m:sup>
                      </m:sSup>
                      <m:r>
                        <a:rPr lang="cs-CZ" sz="2800" b="0" i="1" smtClean="0">
                          <a:latin typeface="Cambria Math"/>
                        </a:rPr>
                        <m:t>=6561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381651"/>
                <a:ext cx="2880320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441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" grpId="0"/>
      <p:bldP spid="11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prstClr val="black"/>
                </a:solidFill>
              </a:rPr>
              <a:t>Mocnina s přirozeným mocnitelem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02429" y="1556792"/>
            <a:ext cx="18419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Vypočítej: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544106" y="2276872"/>
                <a:ext cx="1115626" cy="10777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32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3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32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cs-CZ" sz="3200" b="0" i="1" smtClean="0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3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32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cs-CZ" sz="3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06" y="2276872"/>
                <a:ext cx="1115626" cy="10777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1619671" y="2628201"/>
                <a:ext cx="191251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5</m:t>
                          </m:r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=625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1" y="2628201"/>
                <a:ext cx="1912511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611560" y="3429000"/>
                <a:ext cx="181677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sz="320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32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e>
                        <m:sup>
                          <m:r>
                            <a:rPr lang="cs-CZ" sz="32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429000"/>
                <a:ext cx="1816779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604367" y="4077072"/>
                <a:ext cx="193847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30</m:t>
                          </m:r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:</m:t>
                      </m:r>
                      <m:sSup>
                        <m:sSup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367" y="4077072"/>
                <a:ext cx="1938479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550709" y="4797152"/>
                <a:ext cx="2393732" cy="5904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100</m:t>
                          </m:r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:</m:t>
                      </m:r>
                      <m:sSup>
                        <m:sSup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709" y="4797152"/>
                <a:ext cx="2393732" cy="59041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611560" y="5397492"/>
                <a:ext cx="1586525" cy="1296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32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3200" b="0" i="1" smtClean="0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cs-CZ" sz="3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397492"/>
                <a:ext cx="1586525" cy="129606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315118" y="3428999"/>
                <a:ext cx="196720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3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sz="3200" b="0" i="1" smtClean="0">
                                  <a:latin typeface="Cambria Math"/>
                                  <a:ea typeface="Cambria Math"/>
                                </a:rPr>
                                <m:t>∙5</m:t>
                              </m:r>
                            </m:e>
                          </m:d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5118" y="3428999"/>
                <a:ext cx="1967205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139952" y="3456876"/>
                <a:ext cx="13432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456876"/>
                <a:ext cx="1343253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5364088" y="3456876"/>
                <a:ext cx="141577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smtClean="0">
                          <a:latin typeface="Cambria Math"/>
                        </a:rPr>
                        <m:t>1</m:t>
                      </m:r>
                      <m:r>
                        <a:rPr lang="cs-CZ" sz="3200" b="0" i="1" smtClean="0">
                          <a:latin typeface="Cambria Math"/>
                        </a:rPr>
                        <m:t>0000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456876"/>
                <a:ext cx="1415772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2348972" y="4068361"/>
                <a:ext cx="208890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3200" b="0" i="1" smtClean="0">
                                  <a:latin typeface="Cambria Math"/>
                                </a:rPr>
                                <m:t>30</m:t>
                              </m:r>
                              <m:r>
                                <a:rPr lang="cs-CZ" sz="3200" b="0" i="1" smtClean="0">
                                  <a:latin typeface="Cambria Math"/>
                                  <a:ea typeface="Cambria Math"/>
                                </a:rPr>
                                <m:t>:3</m:t>
                              </m:r>
                            </m:e>
                          </m:d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8972" y="4068361"/>
                <a:ext cx="2088905" cy="58477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4139952" y="4068361"/>
                <a:ext cx="168385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3200" b="0" i="1" smtClean="0">
                                  <a:latin typeface="Cambria Math"/>
                                </a:rPr>
                                <m:t>10</m:t>
                              </m:r>
                            </m:e>
                          </m:d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068361"/>
                <a:ext cx="1683859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5652120" y="4035876"/>
                <a:ext cx="141577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smtClean="0">
                          <a:latin typeface="Cambria Math"/>
                        </a:rPr>
                        <m:t>1</m:t>
                      </m:r>
                      <m:r>
                        <a:rPr lang="cs-CZ" sz="3200" b="0" i="1" smtClean="0">
                          <a:latin typeface="Cambria Math"/>
                        </a:rPr>
                        <m:t>0000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035876"/>
                <a:ext cx="1415772" cy="58477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2677727" y="4778102"/>
                <a:ext cx="254415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3200" b="0" i="1" smtClean="0">
                                  <a:latin typeface="Cambria Math"/>
                                </a:rPr>
                                <m:t>100</m:t>
                              </m:r>
                              <m:r>
                                <a:rPr lang="cs-CZ" sz="3200" b="0" i="1" smtClean="0">
                                  <a:latin typeface="Cambria Math"/>
                                  <a:ea typeface="Cambria Math"/>
                                </a:rPr>
                                <m:t>:10</m:t>
                              </m:r>
                            </m:e>
                          </m:d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727" y="4778102"/>
                <a:ext cx="2544158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088661" y="4775378"/>
                <a:ext cx="168385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3200" b="0" i="1" smtClean="0">
                                  <a:latin typeface="Cambria Math"/>
                                </a:rPr>
                                <m:t>10</m:t>
                              </m:r>
                            </m:e>
                          </m:d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661" y="4775378"/>
                <a:ext cx="1683859" cy="58477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6588224" y="4772654"/>
                <a:ext cx="164339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i="1" smtClean="0">
                          <a:latin typeface="Cambria Math"/>
                        </a:rPr>
                        <m:t>1</m:t>
                      </m:r>
                      <m:r>
                        <a:rPr lang="cs-CZ" sz="3200" b="0" i="1" smtClean="0">
                          <a:latin typeface="Cambria Math"/>
                        </a:rPr>
                        <m:t>00000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4772654"/>
                <a:ext cx="1643399" cy="58477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2198085" y="5481969"/>
                <a:ext cx="1115625" cy="1077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3200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cs-CZ" sz="3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32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cs-CZ" sz="3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085" y="5481969"/>
                <a:ext cx="1115625" cy="1077283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3217477" y="5544458"/>
                <a:ext cx="1380699" cy="10243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3200" b="0" i="1" smtClean="0">
                              <a:latin typeface="Cambria Math"/>
                            </a:rPr>
                            <m:t>125</m:t>
                          </m:r>
                        </m:num>
                        <m:den>
                          <m:r>
                            <a:rPr lang="cs-CZ" sz="3200" b="0" i="1" smtClean="0">
                              <a:latin typeface="Cambria Math"/>
                            </a:rPr>
                            <m:t>64</m:t>
                          </m:r>
                        </m:den>
                      </m:f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477" y="5544458"/>
                <a:ext cx="1380699" cy="102431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4410075" y="5537025"/>
                <a:ext cx="1028936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1</m:t>
                      </m:r>
                      <m:f>
                        <m:f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3200" b="0" i="1" smtClean="0">
                              <a:latin typeface="Cambria Math"/>
                            </a:rPr>
                            <m:t>61</m:t>
                          </m:r>
                        </m:num>
                        <m:den>
                          <m:r>
                            <a:rPr lang="cs-CZ" sz="3200" b="0" i="1" smtClean="0">
                              <a:latin typeface="Cambria Math"/>
                            </a:rPr>
                            <m:t>64</m:t>
                          </m:r>
                        </m:den>
                      </m:f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075" y="5537025"/>
                <a:ext cx="1028936" cy="1017523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329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prstClr val="black"/>
                </a:solidFill>
              </a:rPr>
              <a:t>Mocnina s přirozeným mocnitelem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02429" y="1556792"/>
            <a:ext cx="5915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Zapiš jako mocninu se základem 2: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710997" y="4864112"/>
                <a:ext cx="1343253" cy="10875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32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3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3200" b="0" i="1" smtClean="0">
                                  <a:latin typeface="Cambria Math"/>
                                </a:rPr>
                                <m:t>8</m:t>
                              </m:r>
                            </m:e>
                            <m:sup>
                              <m:r>
                                <a:rPr lang="cs-CZ" sz="32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3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3200" b="0" i="1" smtClean="0">
                                  <a:latin typeface="Cambria Math"/>
                                </a:rPr>
                                <m:t>16</m:t>
                              </m:r>
                            </m:e>
                            <m:sup>
                              <m:r>
                                <a:rPr lang="cs-CZ" sz="3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997" y="4864112"/>
                <a:ext cx="1343253" cy="108754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663415" y="2335813"/>
                <a:ext cx="111562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8</m:t>
                          </m:r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415" y="2335813"/>
                <a:ext cx="1115625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1620755" y="2311614"/>
                <a:ext cx="164641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32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sz="3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cs-CZ" sz="32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0755" y="2311614"/>
                <a:ext cx="1646412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3140423" y="2308652"/>
                <a:ext cx="80765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32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cs-CZ" sz="3200" b="0" i="1" smtClean="0"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cs-CZ" sz="3200" dirty="0" smtClean="0"/>
                  <a:t>=</a:t>
                </a:r>
                <a:endParaRPr lang="cs-CZ" sz="3200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423" y="2308652"/>
                <a:ext cx="807657" cy="584775"/>
              </a:xfrm>
              <a:prstGeom prst="rect">
                <a:avLst/>
              </a:prstGeom>
              <a:blipFill rotWithShape="1">
                <a:blip r:embed="rId5"/>
                <a:stretch>
                  <a:fillRect t="-12500" r="-18045" b="-343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3851920" y="2308652"/>
                <a:ext cx="73289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64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308652"/>
                <a:ext cx="732893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663415" y="3132257"/>
                <a:ext cx="111562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415" y="3132257"/>
                <a:ext cx="1115625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1639925" y="3123546"/>
                <a:ext cx="164641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32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sz="3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cs-CZ" sz="3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9925" y="3123546"/>
                <a:ext cx="1646412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3121898" y="3120585"/>
                <a:ext cx="80765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32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cs-CZ" sz="3200" b="0" i="1" smtClean="0"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cs-CZ" sz="3200" dirty="0" smtClean="0"/>
                  <a:t>=</a:t>
                </a:r>
                <a:endParaRPr lang="cs-CZ" sz="3200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1898" y="3120585"/>
                <a:ext cx="807657" cy="584775"/>
              </a:xfrm>
              <a:prstGeom prst="rect">
                <a:avLst/>
              </a:prstGeom>
              <a:blipFill rotWithShape="1">
                <a:blip r:embed="rId9"/>
                <a:stretch>
                  <a:fillRect t="-12500" r="-18045" b="-343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3851920" y="3079299"/>
                <a:ext cx="73289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64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079299"/>
                <a:ext cx="732893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663415" y="3996353"/>
                <a:ext cx="13432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16</m:t>
                          </m:r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415" y="3996353"/>
                <a:ext cx="1343253" cy="58477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1854521" y="3978072"/>
                <a:ext cx="196720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32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cs-CZ" sz="3200" b="0" i="1" smtClean="0">
                                  <a:latin typeface="Cambria Math"/>
                                  <a:ea typeface="Cambria Math"/>
                                </a:rPr>
                                <m:t>∙4</m:t>
                              </m:r>
                            </m:e>
                          </m:d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521" y="3978072"/>
                <a:ext cx="1967205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ovéPole 33"/>
              <p:cNvSpPr txBox="1"/>
              <p:nvPr/>
            </p:nvSpPr>
            <p:spPr>
              <a:xfrm>
                <a:off x="3563888" y="3933056"/>
                <a:ext cx="234756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32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sz="3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cs-CZ" sz="3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sz="3200" b="0" i="1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cs-CZ" sz="32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sz="3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cs-CZ" sz="3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4" name="TextovéPole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3933056"/>
                <a:ext cx="2347566" cy="58477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ovéPole 34"/>
              <p:cNvSpPr txBox="1"/>
              <p:nvPr/>
            </p:nvSpPr>
            <p:spPr>
              <a:xfrm>
                <a:off x="5652120" y="3880912"/>
                <a:ext cx="164641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cs-CZ" sz="32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sz="3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cs-CZ" sz="3200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5" name="TextovéPol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880912"/>
                <a:ext cx="1646412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7221876" y="3870573"/>
                <a:ext cx="80765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32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cs-CZ" sz="3200" b="0" i="1" smtClean="0">
                            <a:latin typeface="Cambria Math"/>
                          </a:rPr>
                          <m:t>8</m:t>
                        </m:r>
                      </m:sup>
                    </m:sSup>
                  </m:oMath>
                </a14:m>
                <a:r>
                  <a:rPr lang="cs-CZ" sz="3200" dirty="0" smtClean="0"/>
                  <a:t>=</a:t>
                </a:r>
                <a:endParaRPr lang="cs-CZ" sz="3200" dirty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1876" y="3870573"/>
                <a:ext cx="807657" cy="584775"/>
              </a:xfrm>
              <a:prstGeom prst="rect">
                <a:avLst/>
              </a:prstGeom>
              <a:blipFill rotWithShape="1">
                <a:blip r:embed="rId15"/>
                <a:stretch>
                  <a:fillRect t="-12500" r="-18182" b="-343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ovéPole 36"/>
              <p:cNvSpPr txBox="1"/>
              <p:nvPr/>
            </p:nvSpPr>
            <p:spPr>
              <a:xfrm>
                <a:off x="7812360" y="3861047"/>
                <a:ext cx="96051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256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7" name="TextovéPole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3861047"/>
                <a:ext cx="960519" cy="58477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2006668" y="4864112"/>
                <a:ext cx="1646413" cy="11571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32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3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320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s-CZ" sz="320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3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cs-CZ" sz="32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cs-CZ" sz="32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3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320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cs-CZ" sz="320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3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cs-CZ" sz="3200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cs-CZ" sz="3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6668" y="4864112"/>
                <a:ext cx="1646413" cy="115717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3525726" y="4864112"/>
                <a:ext cx="1279966" cy="10843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320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3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3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cs-CZ" sz="3200" b="0" i="1" smtClean="0">
                                  <a:latin typeface="Cambria Math"/>
                                </a:rPr>
                                <m:t>15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32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3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cs-CZ" sz="3200" b="0" i="1" smtClean="0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</m:den>
                      </m:f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726" y="4864112"/>
                <a:ext cx="1279966" cy="1084336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ovéPole 39"/>
              <p:cNvSpPr txBox="1"/>
              <p:nvPr/>
            </p:nvSpPr>
            <p:spPr>
              <a:xfrm>
                <a:off x="4737671" y="5173869"/>
                <a:ext cx="111562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cs-CZ" sz="3200" b="0" i="1" smtClean="0">
                              <a:latin typeface="Cambria Math"/>
                            </a:rPr>
                            <m:t>7</m:t>
                          </m:r>
                        </m:sup>
                      </m:sSup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40" name="TextovéPol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671" y="5173869"/>
                <a:ext cx="1115625" cy="58477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5614020" y="5171042"/>
                <a:ext cx="96051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128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4020" y="5171042"/>
                <a:ext cx="960519" cy="58477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9952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916832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i="1" dirty="0">
                <a:latin typeface="Courier New"/>
              </a:rPr>
              <a:t>ODVÁRKO, O., KADLEČEK, J. MATEMATIKA pro 8. ročník základní školy 1: Prometheus, 1998. ISBN 978-80-7196-148-2.</a:t>
            </a:r>
            <a:r>
              <a:rPr lang="cs-CZ" i="1" dirty="0">
                <a:solidFill>
                  <a:srgbClr val="000000"/>
                </a:solidFill>
                <a:latin typeface="Courier New"/>
              </a:rPr>
              <a:t> s. </a:t>
            </a:r>
            <a:r>
              <a:rPr lang="cs-CZ" i="1" dirty="0" smtClean="0">
                <a:solidFill>
                  <a:srgbClr val="000000"/>
                </a:solidFill>
                <a:latin typeface="Courier New"/>
              </a:rPr>
              <a:t>38-47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dirty="0"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97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36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91933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Mocnina s přirozeným mocnitelem 1</a:t>
                      </a:r>
                      <a:endParaRPr lang="cs-CZ" sz="1600" i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VY_32_INOVACE_22.06.EHL.MA.8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16. 11. 2013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80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 každé přirozené číslo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cs-C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mocnina čísla 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součin, ve kterém je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činitelů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600" dirty="0">
              <a:latin typeface="Monotype Corsiva" panose="03010101010201010101" pitchFamily="66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467544" y="332656"/>
            <a:ext cx="8280920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prstClr val="black"/>
                </a:solidFill>
              </a:rPr>
              <a:t>Mocnina s přirozeným mocnitelem</a:t>
            </a: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2771800" y="2636912"/>
            <a:ext cx="3971376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prstClr val="black"/>
                </a:solidFill>
                <a:latin typeface="Monotype Corsiva" panose="03010101010201010101" pitchFamily="66" charset="0"/>
              </a:rPr>
              <a:t>a </a:t>
            </a:r>
            <a:r>
              <a:rPr lang="cs-CZ" sz="4800" baseline="300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n</a:t>
            </a:r>
            <a:r>
              <a:rPr lang="cs-CZ" sz="48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= a </a:t>
            </a:r>
            <a:r>
              <a:rPr lang="cs-CZ" sz="4800" dirty="0">
                <a:solidFill>
                  <a:prstClr val="black"/>
                </a:solidFill>
                <a:latin typeface="Monotype Corsiva" panose="03010101010201010101" pitchFamily="66" charset="0"/>
              </a:rPr>
              <a:t>∙ a ∙…. ∙ a</a:t>
            </a:r>
            <a:endParaRPr lang="cs-CZ" sz="4800" dirty="0"/>
          </a:p>
        </p:txBody>
      </p:sp>
      <p:sp>
        <p:nvSpPr>
          <p:cNvPr id="6" name="Zaoblený obdélník 5"/>
          <p:cNvSpPr/>
          <p:nvPr/>
        </p:nvSpPr>
        <p:spPr>
          <a:xfrm>
            <a:off x="467544" y="5373216"/>
            <a:ext cx="2376264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</a:t>
            </a:r>
            <a:r>
              <a:rPr lang="cs-CZ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</a:t>
            </a:r>
            <a:r>
              <a:rPr lang="cs-C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mocnina čísla </a:t>
            </a:r>
            <a:r>
              <a:rPr lang="cs-CZ" sz="28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a</a:t>
            </a:r>
            <a:endParaRPr lang="cs-CZ" sz="2800" dirty="0"/>
          </a:p>
        </p:txBody>
      </p:sp>
      <p:sp>
        <p:nvSpPr>
          <p:cNvPr id="7" name="Zaoblený obdélník 6"/>
          <p:cNvSpPr/>
          <p:nvPr/>
        </p:nvSpPr>
        <p:spPr>
          <a:xfrm>
            <a:off x="3419872" y="5373216"/>
            <a:ext cx="2376264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a </a:t>
            </a:r>
            <a:r>
              <a:rPr lang="cs-CZ" altLang="cs-C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mocniny</a:t>
            </a:r>
            <a:endParaRPr lang="cs-CZ" altLang="cs-CZ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6351582" y="5373216"/>
            <a:ext cx="2376264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mocnitel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(exponent)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3405010" y="3933056"/>
            <a:ext cx="2376264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dirty="0">
                <a:solidFill>
                  <a:prstClr val="black"/>
                </a:solidFill>
                <a:latin typeface="Monotype Corsiva" panose="03010101010201010101" pitchFamily="66" charset="0"/>
              </a:rPr>
              <a:t>a </a:t>
            </a:r>
            <a:r>
              <a:rPr lang="cs-CZ" sz="8000" baseline="300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n</a:t>
            </a:r>
            <a:endParaRPr lang="cs-CZ" sz="8000" dirty="0"/>
          </a:p>
        </p:txBody>
      </p:sp>
      <p:sp>
        <p:nvSpPr>
          <p:cNvPr id="12" name="Zahnutá šipka doprava 11"/>
          <p:cNvSpPr/>
          <p:nvPr/>
        </p:nvSpPr>
        <p:spPr>
          <a:xfrm rot="3604994">
            <a:off x="2083117" y="3490116"/>
            <a:ext cx="485303" cy="2232248"/>
          </a:xfrm>
          <a:prstGeom prst="curved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405010" y="3933056"/>
            <a:ext cx="2376264" cy="936104"/>
          </a:xfrm>
          <a:prstGeom prst="roundRect">
            <a:avLst/>
          </a:prstGeom>
          <a:solidFill>
            <a:srgbClr val="F5F874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dirty="0">
                <a:solidFill>
                  <a:prstClr val="black"/>
                </a:solidFill>
                <a:latin typeface="Monotype Corsiva" panose="03010101010201010101" pitchFamily="66" charset="0"/>
              </a:rPr>
              <a:t>a </a:t>
            </a:r>
            <a:r>
              <a:rPr lang="cs-CZ" sz="8000" baseline="300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n</a:t>
            </a:r>
            <a:endParaRPr lang="cs-CZ" sz="8000" dirty="0"/>
          </a:p>
        </p:txBody>
      </p:sp>
      <p:sp>
        <p:nvSpPr>
          <p:cNvPr id="13" name="Zahnutá šipka doprava 12"/>
          <p:cNvSpPr/>
          <p:nvPr/>
        </p:nvSpPr>
        <p:spPr>
          <a:xfrm rot="398754">
            <a:off x="3531256" y="4493105"/>
            <a:ext cx="460589" cy="1615848"/>
          </a:xfrm>
          <a:prstGeom prst="curved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Zahnutá šipka doprava 13"/>
          <p:cNvSpPr/>
          <p:nvPr/>
        </p:nvSpPr>
        <p:spPr>
          <a:xfrm rot="6890613" flipV="1">
            <a:off x="6497171" y="2797548"/>
            <a:ext cx="492011" cy="334866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22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5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299" y="6093296"/>
            <a:ext cx="1152128" cy="576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dirty="0" smtClean="0">
                <a:latin typeface="Arial" charset="0"/>
              </a:rPr>
              <a:t> </a:t>
            </a:r>
            <a:endParaRPr lang="cs-CZ" altLang="cs-CZ" baseline="30000" dirty="0">
              <a:latin typeface="Arial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cs-CZ" altLang="cs-CZ" sz="3600" b="1" dirty="0" smtClean="0">
                <a:solidFill>
                  <a:schemeClr val="accent1">
                    <a:lumMod val="50000"/>
                  </a:schemeClr>
                </a:solidFill>
              </a:rPr>
              <a:t>n-</a:t>
            </a:r>
            <a:r>
              <a:rPr lang="cs-CZ" altLang="cs-CZ" sz="3600" b="1" dirty="0" err="1" smtClean="0">
                <a:solidFill>
                  <a:schemeClr val="accent1">
                    <a:lumMod val="50000"/>
                  </a:schemeClr>
                </a:solidFill>
              </a:rPr>
              <a:t>tá</a:t>
            </a:r>
            <a:r>
              <a:rPr lang="cs-CZ" altLang="cs-CZ" sz="3600" b="1" dirty="0" smtClean="0">
                <a:solidFill>
                  <a:schemeClr val="accent1">
                    <a:lumMod val="50000"/>
                  </a:schemeClr>
                </a:solidFill>
              </a:rPr>
              <a:t> mocnina  -  </a:t>
            </a:r>
            <a:r>
              <a:rPr lang="cs-CZ" altLang="cs-CZ" sz="3600" b="1" dirty="0" smtClean="0">
                <a:solidFill>
                  <a:schemeClr val="tx2"/>
                </a:solidFill>
              </a:rPr>
              <a:t>mocnina </a:t>
            </a:r>
            <a:r>
              <a:rPr lang="cs-CZ" altLang="cs-CZ" sz="3600" b="1" dirty="0">
                <a:solidFill>
                  <a:schemeClr val="tx2"/>
                </a:solidFill>
              </a:rPr>
              <a:t>se nazývá podle počtu sobě rovných činitelů</a:t>
            </a:r>
            <a:r>
              <a:rPr lang="cs-CZ" altLang="cs-CZ" sz="3600" b="1" dirty="0" smtClean="0">
                <a:solidFill>
                  <a:schemeClr val="tx2"/>
                </a:solidFill>
              </a:rPr>
              <a:t>.</a:t>
            </a:r>
            <a:endParaRPr lang="cs-CZ" altLang="cs-CZ" sz="3600" dirty="0">
              <a:solidFill>
                <a:schemeClr val="tx1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499992" y="1484784"/>
            <a:ext cx="6523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3</a:t>
            </a:r>
            <a:r>
              <a:rPr lang="cs-CZ" altLang="cs-CZ" sz="3200" baseline="30000" dirty="0" smtClean="0">
                <a:solidFill>
                  <a:srgbClr val="FF0000"/>
                </a:solidFill>
                <a:latin typeface="Arial" charset="0"/>
              </a:rPr>
              <a:t>7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300192" y="2484185"/>
            <a:ext cx="1162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(-8)</a:t>
            </a:r>
            <a:r>
              <a:rPr lang="cs-CZ" altLang="cs-CZ" sz="3200" baseline="30000" dirty="0" smtClean="0">
                <a:solidFill>
                  <a:srgbClr val="FF0000"/>
                </a:solidFill>
                <a:latin typeface="Arial" charset="0"/>
              </a:rPr>
              <a:t>6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 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148064" y="3420289"/>
            <a:ext cx="9060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0,3</a:t>
            </a:r>
            <a:r>
              <a:rPr lang="cs-CZ" altLang="cs-CZ" sz="3200" baseline="30000" dirty="0" smtClean="0">
                <a:solidFill>
                  <a:srgbClr val="FF0000"/>
                </a:solidFill>
                <a:latin typeface="Arial" charset="0"/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724128" y="4284385"/>
            <a:ext cx="13901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(-</a:t>
            </a: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0,6)</a:t>
            </a:r>
            <a:r>
              <a:rPr lang="cs-CZ" altLang="cs-CZ" sz="3200" baseline="30000" dirty="0" smtClean="0">
                <a:solidFill>
                  <a:srgbClr val="FF0000"/>
                </a:solidFill>
                <a:latin typeface="Arial" charset="0"/>
              </a:rPr>
              <a:t>4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 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74685" y="1484784"/>
            <a:ext cx="42947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cs-CZ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cs-CZ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∙ 3 </a:t>
            </a:r>
            <a:r>
              <a:rPr lang="cs-CZ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cs-CZ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3 ∙ </a:t>
            </a:r>
            <a:r>
              <a:rPr lang="cs-CZ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=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467544" y="2420888"/>
                <a:ext cx="605165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(-8)</a:t>
                </a:r>
                <a:r>
                  <a:rPr lang="cs-CZ" sz="32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(-8)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(-8)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(-8)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(-8)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(-8) = </a:t>
                </a:r>
                <a:endParaRPr lang="cs-CZ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20888"/>
                <a:ext cx="6051657" cy="584775"/>
              </a:xfrm>
              <a:prstGeom prst="rect">
                <a:avLst/>
              </a:prstGeom>
              <a:blipFill rotWithShape="1">
                <a:blip r:embed="rId2"/>
                <a:stretch>
                  <a:fillRect l="-2621" t="-15625" r="-1411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467544" y="3420289"/>
                <a:ext cx="481253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0,3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0,3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0,3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0,3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0,3 = </a:t>
                </a:r>
                <a:endParaRPr lang="cs-CZ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420289"/>
                <a:ext cx="4812536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3295" t="-15625" r="-2028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481261" y="4284385"/>
                <a:ext cx="552269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(-</a:t>
                </a:r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0,6)</a:t>
                </a:r>
                <a:r>
                  <a:rPr lang="cs-CZ" sz="32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(-</a:t>
                </a:r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0,6)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(-</a:t>
                </a:r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0,6)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(-0,6) = </a:t>
                </a:r>
                <a:endParaRPr lang="cs-CZ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61" y="4284385"/>
                <a:ext cx="5522699" cy="584775"/>
              </a:xfrm>
              <a:prstGeom prst="rect">
                <a:avLst/>
              </a:prstGeom>
              <a:blipFill rotWithShape="1">
                <a:blip r:embed="rId4"/>
                <a:stretch>
                  <a:fillRect l="-2870" t="-15625" r="-1766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Zaoblený obdélník 25"/>
          <p:cNvSpPr/>
          <p:nvPr/>
        </p:nvSpPr>
        <p:spPr>
          <a:xfrm>
            <a:off x="453405" y="5398729"/>
            <a:ext cx="7852596" cy="1381762"/>
          </a:xfrm>
          <a:prstGeom prst="roundRect">
            <a:avLst>
              <a:gd name="adj" fmla="val 17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altLang="cs-CZ" sz="800" b="1" dirty="0" smtClean="0">
              <a:solidFill>
                <a:srgbClr val="FFFF00"/>
              </a:solidFill>
              <a:latin typeface="+mj-lt"/>
            </a:endParaRPr>
          </a:p>
          <a:p>
            <a:pPr algn="ctr"/>
            <a:endParaRPr lang="cs-CZ" altLang="cs-CZ" sz="8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981276" y="5398729"/>
            <a:ext cx="7028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600" b="1" dirty="0">
                <a:solidFill>
                  <a:srgbClr val="FFFF00"/>
                </a:solidFill>
              </a:rPr>
              <a:t>Mocnitel, exponent (určuje počet stejných činitelů v součinu)</a:t>
            </a:r>
          </a:p>
        </p:txBody>
      </p:sp>
      <p:sp>
        <p:nvSpPr>
          <p:cNvPr id="27" name="Levá složená závorka 26"/>
          <p:cNvSpPr/>
          <p:nvPr/>
        </p:nvSpPr>
        <p:spPr>
          <a:xfrm rot="16200000">
            <a:off x="2219933" y="236451"/>
            <a:ext cx="311645" cy="35283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Levá složená závorka 27"/>
          <p:cNvSpPr/>
          <p:nvPr/>
        </p:nvSpPr>
        <p:spPr>
          <a:xfrm rot="16200000">
            <a:off x="3120034" y="291504"/>
            <a:ext cx="311645" cy="532859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Levá složená závorka 28"/>
          <p:cNvSpPr/>
          <p:nvPr/>
        </p:nvSpPr>
        <p:spPr>
          <a:xfrm rot="16200000">
            <a:off x="2462676" y="1842302"/>
            <a:ext cx="311645" cy="4157893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Levá složená závorka 29"/>
          <p:cNvSpPr/>
          <p:nvPr/>
        </p:nvSpPr>
        <p:spPr>
          <a:xfrm rot="16200000">
            <a:off x="2868006" y="2517093"/>
            <a:ext cx="311645" cy="4824537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1979247" y="2137420"/>
            <a:ext cx="1044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7 činitelů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2753565" y="3083818"/>
            <a:ext cx="1044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6 činitelů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2195375" y="4042569"/>
            <a:ext cx="1044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 činitelů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2627784" y="5029397"/>
            <a:ext cx="1038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4 činitelé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76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2" grpId="0"/>
      <p:bldP spid="6" grpId="0"/>
      <p:bldP spid="7" grpId="0"/>
      <p:bldP spid="8" grpId="0"/>
      <p:bldP spid="13" grpId="0"/>
      <p:bldP spid="15" grpId="0"/>
      <p:bldP spid="17" grpId="0"/>
      <p:bldP spid="23" grpId="0"/>
      <p:bldP spid="26" grpId="0" animBg="1"/>
      <p:bldP spid="25" grpId="0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299" y="6093296"/>
            <a:ext cx="1152128" cy="576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dirty="0" smtClean="0">
                <a:latin typeface="Arial" charset="0"/>
              </a:rPr>
              <a:t> </a:t>
            </a:r>
            <a:endParaRPr lang="cs-CZ" altLang="cs-CZ" baseline="30000" dirty="0">
              <a:latin typeface="Arial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07288" cy="1143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marL="0" indent="0" algn="l"/>
            <a:r>
              <a:rPr lang="cs-CZ" altLang="cs-CZ" sz="2800" b="1" dirty="0" smtClean="0">
                <a:solidFill>
                  <a:schemeClr val="tx1"/>
                </a:solidFill>
                <a:latin typeface="Arial" charset="0"/>
              </a:rPr>
              <a:t>Zapiš dané číslo jako součin mocnin prvočísel.</a:t>
            </a:r>
            <a:endParaRPr lang="cs-CZ" altLang="cs-CZ" sz="28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54270" y="1540787"/>
            <a:ext cx="1107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150=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1554216" y="1529054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15</a:t>
            </a:r>
            <a:r>
              <a:rPr lang="cs-CZ" sz="32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 </a:t>
            </a:r>
            <a:r>
              <a:rPr lang="cs-CZ" sz="3200" dirty="0">
                <a:solidFill>
                  <a:prstClr val="black"/>
                </a:solidFill>
                <a:latin typeface="Monotype Corsiva" panose="03010101010201010101" pitchFamily="66" charset="0"/>
              </a:rPr>
              <a:t>∙ </a:t>
            </a:r>
            <a:r>
              <a:rPr lang="cs-CZ" sz="3200" dirty="0" smtClean="0">
                <a:solidFill>
                  <a:prstClr val="black"/>
                </a:solidFill>
                <a:latin typeface="Arial" charset="0"/>
              </a:rPr>
              <a:t>10 </a:t>
            </a:r>
            <a:r>
              <a:rPr lang="cs-CZ" sz="32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3203192" y="1512267"/>
                <a:ext cx="254108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sz="3200" dirty="0">
                    <a:solidFill>
                      <a:prstClr val="black"/>
                    </a:solidFill>
                    <a:latin typeface="Arial" charset="0"/>
                  </a:rPr>
                  <a:t> ∙ 5 </a:t>
                </a:r>
                <a14:m>
                  <m:oMath xmlns:m="http://schemas.openxmlformats.org/officeDocument/2006/math">
                    <m:r>
                      <a:rPr lang="cs-CZ" sz="3200" dirty="0">
                        <a:solidFill>
                          <a:prstClr val="black"/>
                        </a:solidFill>
                        <a:latin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5</a:t>
                </a:r>
                <a:r>
                  <a:rPr lang="cs-CZ" sz="3200" dirty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dirty="0">
                        <a:solidFill>
                          <a:prstClr val="black"/>
                        </a:solidFill>
                        <a:latin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2</a:t>
                </a:r>
                <a:r>
                  <a:rPr lang="cs-CZ" sz="3200" dirty="0">
                    <a:solidFill>
                      <a:prstClr val="black"/>
                    </a:solidFill>
                    <a:latin typeface="Arial" charset="0"/>
                  </a:rPr>
                  <a:t> = </a:t>
                </a:r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192" y="1512267"/>
                <a:ext cx="2541080" cy="584775"/>
              </a:xfrm>
              <a:prstGeom prst="rect">
                <a:avLst/>
              </a:prstGeom>
              <a:blipFill rotWithShape="1">
                <a:blip r:embed="rId2"/>
                <a:stretch>
                  <a:fillRect l="-5995" t="-13542" r="-5755" b="-3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5508104" y="1512266"/>
                <a:ext cx="187220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32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r>
                      <a:rPr lang="cs-CZ" sz="32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14:m>
                  <m:oMath xmlns:m="http://schemas.openxmlformats.org/officeDocument/2006/math">
                    <m:r>
                      <a:rPr lang="cs-CZ" sz="32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nor/>
                      </m:rPr>
                      <a:rPr lang="cs-CZ" altLang="cs-CZ" sz="320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5</m:t>
                    </m:r>
                    <m:r>
                      <m:rPr>
                        <m:nor/>
                      </m:rPr>
                      <a:rPr lang="cs-CZ" altLang="cs-CZ" sz="3200" i="0" baseline="3000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endParaRPr lang="cs-C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1512266"/>
                <a:ext cx="1872208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8469" t="-13542" b="-3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bdélník 21"/>
          <p:cNvSpPr/>
          <p:nvPr/>
        </p:nvSpPr>
        <p:spPr>
          <a:xfrm>
            <a:off x="578375" y="2217807"/>
            <a:ext cx="1107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144=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1686371" y="2200989"/>
                <a:ext cx="130176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32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4</m:t>
                    </m:r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sz="3200" baseline="30000" dirty="0" smtClean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:endParaRPr lang="cs-CZ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371" y="2200989"/>
                <a:ext cx="1301767" cy="584775"/>
              </a:xfrm>
              <a:prstGeom prst="rect">
                <a:avLst/>
              </a:prstGeom>
              <a:blipFill rotWithShape="1">
                <a:blip r:embed="rId4"/>
                <a:stretch>
                  <a:fillRect l="-12207" t="-15625" r="-5164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bdélník 25"/>
          <p:cNvSpPr/>
          <p:nvPr/>
        </p:nvSpPr>
        <p:spPr>
          <a:xfrm>
            <a:off x="655692" y="2867024"/>
            <a:ext cx="1107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252=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1691680" y="2852936"/>
                <a:ext cx="187220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32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cs-CZ" altLang="cs-CZ" sz="3200" baseline="30000" dirty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14:m>
                  <m:oMath xmlns:m="http://schemas.openxmlformats.org/officeDocument/2006/math">
                    <m:r>
                      <a:rPr lang="cs-CZ" sz="32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sz="3200" baseline="30000" dirty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14:m>
                  <m:oMath xmlns:m="http://schemas.openxmlformats.org/officeDocument/2006/math">
                    <m:r>
                      <a:rPr lang="cs-CZ" sz="32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nor/>
                      </m:rPr>
                      <a:rPr lang="cs-CZ" altLang="cs-CZ" sz="3200" b="0" i="1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7</m:t>
                    </m:r>
                  </m:oMath>
                </a14:m>
                <a:endParaRPr lang="cs-C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852936"/>
                <a:ext cx="1872208" cy="584775"/>
              </a:xfrm>
              <a:prstGeom prst="rect">
                <a:avLst/>
              </a:prstGeom>
              <a:blipFill rotWithShape="1">
                <a:blip r:embed="rId5"/>
                <a:stretch>
                  <a:fillRect l="-8469" t="-13542" b="-3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bdélník 32"/>
          <p:cNvSpPr/>
          <p:nvPr/>
        </p:nvSpPr>
        <p:spPr>
          <a:xfrm>
            <a:off x="655692" y="3645024"/>
            <a:ext cx="1107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320=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Obdélník 33"/>
              <p:cNvSpPr/>
              <p:nvPr/>
            </p:nvSpPr>
            <p:spPr>
              <a:xfrm>
                <a:off x="1679550" y="3617218"/>
                <a:ext cx="187220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32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cs-CZ" altLang="cs-CZ" sz="3200" baseline="30000" dirty="0" smtClean="0">
                    <a:solidFill>
                      <a:prstClr val="black"/>
                    </a:solidFill>
                    <a:latin typeface="Arial" charset="0"/>
                  </a:rPr>
                  <a:t>6</a:t>
                </a:r>
                <a14:m>
                  <m:oMath xmlns:m="http://schemas.openxmlformats.org/officeDocument/2006/math">
                    <m:r>
                      <a:rPr lang="cs-CZ" sz="32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5</a:t>
                </a:r>
                <a:endParaRPr lang="cs-C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Obdélní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550" y="3617218"/>
                <a:ext cx="1872208" cy="584775"/>
              </a:xfrm>
              <a:prstGeom prst="rect">
                <a:avLst/>
              </a:prstGeom>
              <a:blipFill rotWithShape="1">
                <a:blip r:embed="rId6"/>
                <a:stretch>
                  <a:fillRect l="-8469" t="-13542" b="-3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Obdélník 34"/>
          <p:cNvSpPr/>
          <p:nvPr/>
        </p:nvSpPr>
        <p:spPr>
          <a:xfrm>
            <a:off x="655692" y="4437112"/>
            <a:ext cx="13356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9000=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délník 35"/>
              <p:cNvSpPr/>
              <p:nvPr/>
            </p:nvSpPr>
            <p:spPr>
              <a:xfrm>
                <a:off x="1991314" y="4437111"/>
                <a:ext cx="187220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32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cs-CZ" altLang="cs-CZ" sz="3200" baseline="300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14:m>
                  <m:oMath xmlns:m="http://schemas.openxmlformats.org/officeDocument/2006/math">
                    <m:r>
                      <a:rPr lang="cs-CZ" sz="32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sz="3200" baseline="30000" dirty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14:m>
                  <m:oMath xmlns:m="http://schemas.openxmlformats.org/officeDocument/2006/math">
                    <m:r>
                      <a:rPr lang="cs-CZ" sz="32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m:rPr>
                        <m:nor/>
                      </m:rPr>
                      <a:rPr lang="cs-CZ" altLang="cs-CZ" sz="3200" b="0" i="1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5</m:t>
                    </m:r>
                    <m:r>
                      <m:rPr>
                        <m:nor/>
                      </m:rPr>
                      <a:rPr lang="cs-CZ" altLang="cs-CZ" sz="3200" baseline="30000" dirty="0">
                        <a:solidFill>
                          <a:prstClr val="black"/>
                        </a:solidFill>
                        <a:latin typeface="Arial" charset="0"/>
                      </a:rPr>
                      <m:t>3</m:t>
                    </m:r>
                  </m:oMath>
                </a14:m>
                <a:endParaRPr lang="cs-C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314" y="4437111"/>
                <a:ext cx="1872208" cy="584775"/>
              </a:xfrm>
              <a:prstGeom prst="rect">
                <a:avLst/>
              </a:prstGeom>
              <a:blipFill rotWithShape="1">
                <a:blip r:embed="rId7"/>
                <a:stretch>
                  <a:fillRect l="-8469" t="-13542" b="-3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Obdélník 36"/>
          <p:cNvSpPr/>
          <p:nvPr/>
        </p:nvSpPr>
        <p:spPr>
          <a:xfrm>
            <a:off x="769505" y="5021886"/>
            <a:ext cx="1107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225=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délník 37"/>
              <p:cNvSpPr/>
              <p:nvPr/>
            </p:nvSpPr>
            <p:spPr>
              <a:xfrm>
                <a:off x="1872962" y="5021887"/>
                <a:ext cx="130176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32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2</m:t>
                    </m:r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5</a:t>
                </a:r>
                <a:r>
                  <a:rPr lang="cs-CZ" altLang="cs-CZ" sz="3200" baseline="30000" dirty="0" smtClean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:endParaRPr lang="cs-CZ" dirty="0"/>
              </a:p>
            </p:txBody>
          </p:sp>
        </mc:Choice>
        <mc:Fallback xmlns="">
          <p:sp>
            <p:nvSpPr>
              <p:cNvPr id="38" name="Obdélní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962" y="5021887"/>
                <a:ext cx="1301767" cy="584775"/>
              </a:xfrm>
              <a:prstGeom prst="rect">
                <a:avLst/>
              </a:prstGeom>
              <a:blipFill rotWithShape="1">
                <a:blip r:embed="rId8"/>
                <a:stretch>
                  <a:fillRect l="-11682" t="-15625" r="-5140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Obdélník 38"/>
          <p:cNvSpPr/>
          <p:nvPr/>
        </p:nvSpPr>
        <p:spPr>
          <a:xfrm>
            <a:off x="763864" y="5805264"/>
            <a:ext cx="1107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640=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Obdélník 39"/>
              <p:cNvSpPr/>
              <p:nvPr/>
            </p:nvSpPr>
            <p:spPr>
              <a:xfrm>
                <a:off x="1871860" y="5805264"/>
                <a:ext cx="114948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sz="3200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7</m:t>
                    </m:r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5</a:t>
                </a:r>
                <a:r>
                  <a:rPr lang="cs-CZ" altLang="cs-CZ" sz="3200" baseline="300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40" name="Obdélník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1860" y="5805264"/>
                <a:ext cx="1149482" cy="584775"/>
              </a:xfrm>
              <a:prstGeom prst="rect">
                <a:avLst/>
              </a:prstGeom>
              <a:blipFill rotWithShape="1">
                <a:blip r:embed="rId9"/>
                <a:stretch>
                  <a:fillRect l="-13228" t="-15625" r="-6349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04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8" grpId="0"/>
      <p:bldP spid="20" grpId="0"/>
      <p:bldP spid="22" grpId="0"/>
      <p:bldP spid="24" grpId="0"/>
      <p:bldP spid="26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prstClr val="black"/>
                </a:solidFill>
              </a:rPr>
              <a:t>Pravidla pro počítání s mocninami</a:t>
            </a:r>
            <a:endParaRPr lang="cs-CZ" dirty="0"/>
          </a:p>
        </p:txBody>
      </p:sp>
      <p:sp>
        <p:nvSpPr>
          <p:cNvPr id="32" name="Zástupný symbol pro obsah 31"/>
          <p:cNvSpPr>
            <a:spLocks noGrp="1"/>
          </p:cNvSpPr>
          <p:nvPr>
            <p:ph idx="1"/>
          </p:nvPr>
        </p:nvSpPr>
        <p:spPr>
          <a:xfrm>
            <a:off x="756054" y="1580193"/>
            <a:ext cx="2087754" cy="69668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Vypočítej: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Zástupný symbol pro obsah 31"/>
              <p:cNvSpPr txBox="1">
                <a:spLocks/>
              </p:cNvSpPr>
              <p:nvPr/>
            </p:nvSpPr>
            <p:spPr>
              <a:xfrm>
                <a:off x="827584" y="2224270"/>
                <a:ext cx="2592288" cy="6966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baseline="30000" dirty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+5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b="0" i="0" baseline="30000" dirty="0" smtClean="0">
                        <a:solidFill>
                          <a:prstClr val="black"/>
                        </a:solidFill>
                        <a:latin typeface="Arial" charset="0"/>
                      </a:rPr>
                      <m:t>2</m:t>
                    </m:r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:r>
                  <a:rPr lang="cs-CZ" altLang="cs-CZ" baseline="30000" dirty="0" smtClean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=</a:t>
                </a:r>
                <a:r>
                  <a:rPr lang="cs-CZ" altLang="cs-CZ" baseline="300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endParaRPr lang="cs-CZ" dirty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3" name="Zástupný symbol pro obsah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224270"/>
                <a:ext cx="2592288" cy="696680"/>
              </a:xfrm>
              <a:prstGeom prst="rect">
                <a:avLst/>
              </a:prstGeom>
              <a:blipFill rotWithShape="1">
                <a:blip r:embed="rId2"/>
                <a:stretch>
                  <a:fillRect l="-6118" t="-13158" r="-1412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ovéPole 15"/>
          <p:cNvSpPr txBox="1"/>
          <p:nvPr/>
        </p:nvSpPr>
        <p:spPr>
          <a:xfrm>
            <a:off x="3635896" y="24208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ástupný symbol pro obsah 31"/>
              <p:cNvSpPr txBox="1">
                <a:spLocks/>
              </p:cNvSpPr>
              <p:nvPr/>
            </p:nvSpPr>
            <p:spPr>
              <a:xfrm>
                <a:off x="3419872" y="2210165"/>
                <a:ext cx="2592288" cy="6966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altLang="cs-CZ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9+2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cs-CZ" altLang="cs-CZ" dirty="0">
                        <a:solidFill>
                          <a:prstClr val="black"/>
                        </a:solidFill>
                        <a:latin typeface="Arial" charset="0"/>
                      </a:rPr>
                      <m:t>5</m:t>
                    </m:r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4=</a:t>
                </a:r>
                <a:r>
                  <a:rPr lang="cs-CZ" altLang="cs-CZ" baseline="30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1" name="Zástupný symbol pro obsah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210165"/>
                <a:ext cx="2592288" cy="696680"/>
              </a:xfrm>
              <a:prstGeom prst="rect">
                <a:avLst/>
              </a:prstGeom>
              <a:blipFill rotWithShape="1">
                <a:blip r:embed="rId3"/>
                <a:stretch>
                  <a:fillRect l="-5882" t="-11404" b="-122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Zástupný symbol pro obsah 31"/>
          <p:cNvSpPr txBox="1">
            <a:spLocks/>
          </p:cNvSpPr>
          <p:nvPr/>
        </p:nvSpPr>
        <p:spPr>
          <a:xfrm>
            <a:off x="5580112" y="2190164"/>
            <a:ext cx="2592288" cy="696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18+100=118</a:t>
            </a:r>
            <a:r>
              <a:rPr lang="cs-CZ" altLang="cs-CZ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ástupný symbol pro obsah 31"/>
              <p:cNvSpPr txBox="1">
                <a:spLocks/>
              </p:cNvSpPr>
              <p:nvPr/>
            </p:nvSpPr>
            <p:spPr>
              <a:xfrm>
                <a:off x="827584" y="2920950"/>
                <a:ext cx="4104456" cy="6966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baseline="30000" dirty="0" smtClean="0">
                    <a:solidFill>
                      <a:prstClr val="black"/>
                    </a:solidFill>
                    <a:latin typeface="Arial" charset="0"/>
                  </a:rPr>
                  <a:t>4</a:t>
                </a: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+6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4</a:t>
                </a:r>
                <a:r>
                  <a:rPr lang="cs-CZ" altLang="cs-CZ" baseline="300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+</a:t>
                </a:r>
                <a:r>
                  <a:rPr lang="cs-CZ" altLang="cs-CZ" dirty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baseline="30000" dirty="0" smtClean="0">
                    <a:solidFill>
                      <a:prstClr val="black"/>
                    </a:solidFill>
                    <a:latin typeface="Arial" charset="0"/>
                  </a:rPr>
                  <a:t>4</a:t>
                </a: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-5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4</a:t>
                </a:r>
                <a:r>
                  <a:rPr lang="cs-CZ" altLang="cs-CZ" baseline="300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=</a:t>
                </a:r>
                <a:endParaRPr lang="cs-CZ" dirty="0"/>
              </a:p>
            </p:txBody>
          </p:sp>
        </mc:Choice>
        <mc:Fallback xmlns="">
          <p:sp>
            <p:nvSpPr>
              <p:cNvPr id="45" name="Zástupný symbol pro obsah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920950"/>
                <a:ext cx="4104456" cy="696680"/>
              </a:xfrm>
              <a:prstGeom prst="rect">
                <a:avLst/>
              </a:prstGeom>
              <a:blipFill rotWithShape="1">
                <a:blip r:embed="rId4"/>
                <a:stretch>
                  <a:fillRect l="-3863" t="-13158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Zástupný symbol pro obsah 31"/>
              <p:cNvSpPr txBox="1">
                <a:spLocks/>
              </p:cNvSpPr>
              <p:nvPr/>
            </p:nvSpPr>
            <p:spPr>
              <a:xfrm>
                <a:off x="883915" y="4820552"/>
                <a:ext cx="4104456" cy="6966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baseline="30000" dirty="0" smtClean="0">
                    <a:solidFill>
                      <a:prstClr val="black"/>
                    </a:solidFill>
                    <a:latin typeface="Arial" charset="0"/>
                  </a:rPr>
                  <a:t>4</a:t>
                </a: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+6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4</a:t>
                </a:r>
                <a:r>
                  <a:rPr lang="cs-CZ" altLang="cs-CZ" baseline="300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+ 3</a:t>
                </a:r>
                <a:r>
                  <a:rPr lang="cs-CZ" altLang="cs-CZ" baseline="30000" dirty="0" smtClean="0">
                    <a:solidFill>
                      <a:prstClr val="black"/>
                    </a:solidFill>
                    <a:latin typeface="Arial" charset="0"/>
                  </a:rPr>
                  <a:t>4</a:t>
                </a: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-5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4</a:t>
                </a:r>
                <a:r>
                  <a:rPr lang="cs-CZ" altLang="cs-CZ" baseline="300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=</a:t>
                </a:r>
                <a:endParaRPr lang="cs-CZ" dirty="0"/>
              </a:p>
            </p:txBody>
          </p:sp>
        </mc:Choice>
        <mc:Fallback xmlns="">
          <p:sp>
            <p:nvSpPr>
              <p:cNvPr id="46" name="Zástupný symbol pro obsah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15" y="4820552"/>
                <a:ext cx="4104456" cy="696680"/>
              </a:xfrm>
              <a:prstGeom prst="rect">
                <a:avLst/>
              </a:prstGeom>
              <a:blipFill rotWithShape="1">
                <a:blip r:embed="rId5"/>
                <a:stretch>
                  <a:fillRect l="-3715" t="-13158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Zástupný symbol pro obsah 31"/>
              <p:cNvSpPr txBox="1">
                <a:spLocks/>
              </p:cNvSpPr>
              <p:nvPr/>
            </p:nvSpPr>
            <p:spPr>
              <a:xfrm>
                <a:off x="4644008" y="2876336"/>
                <a:ext cx="4104456" cy="6966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81+6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64+ 81-5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64=</a:t>
                </a:r>
                <a:endParaRPr lang="cs-CZ" dirty="0"/>
              </a:p>
            </p:txBody>
          </p:sp>
        </mc:Choice>
        <mc:Fallback xmlns="">
          <p:sp>
            <p:nvSpPr>
              <p:cNvPr id="48" name="Zástupný symbol pro obsah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876336"/>
                <a:ext cx="4104456" cy="696680"/>
              </a:xfrm>
              <a:prstGeom prst="rect">
                <a:avLst/>
              </a:prstGeom>
              <a:blipFill rotWithShape="1">
                <a:blip r:embed="rId6"/>
                <a:stretch>
                  <a:fillRect l="-3566" t="-13158" b="-43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Zástupný symbol pro obsah 31"/>
          <p:cNvSpPr txBox="1">
            <a:spLocks/>
          </p:cNvSpPr>
          <p:nvPr/>
        </p:nvSpPr>
        <p:spPr>
          <a:xfrm>
            <a:off x="827584" y="3429000"/>
            <a:ext cx="388843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dirty="0" smtClean="0">
                <a:solidFill>
                  <a:prstClr val="black"/>
                </a:solidFill>
                <a:latin typeface="Arial" charset="0"/>
              </a:rPr>
              <a:t>162+384+ 81-320=</a:t>
            </a:r>
            <a:endParaRPr lang="cs-CZ" dirty="0"/>
          </a:p>
        </p:txBody>
      </p:sp>
      <p:sp>
        <p:nvSpPr>
          <p:cNvPr id="50" name="Zástupný symbol pro obsah 31"/>
          <p:cNvSpPr txBox="1">
            <a:spLocks/>
          </p:cNvSpPr>
          <p:nvPr/>
        </p:nvSpPr>
        <p:spPr>
          <a:xfrm>
            <a:off x="4427984" y="3429000"/>
            <a:ext cx="2808312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dirty="0" smtClean="0">
                <a:solidFill>
                  <a:prstClr val="black"/>
                </a:solidFill>
                <a:latin typeface="Arial" charset="0"/>
              </a:rPr>
              <a:t>627-320=307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Zástupný symbol pro obsah 31"/>
              <p:cNvSpPr txBox="1">
                <a:spLocks/>
              </p:cNvSpPr>
              <p:nvPr/>
            </p:nvSpPr>
            <p:spPr>
              <a:xfrm>
                <a:off x="4772347" y="4819783"/>
                <a:ext cx="4104456" cy="6966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baseline="30000" dirty="0" smtClean="0">
                    <a:solidFill>
                      <a:prstClr val="black"/>
                    </a:solidFill>
                    <a:latin typeface="Arial" charset="0"/>
                  </a:rPr>
                  <a:t>4</a:t>
                </a: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+3</a:t>
                </a:r>
                <a:r>
                  <a:rPr lang="cs-CZ" altLang="cs-CZ" baseline="30000" dirty="0" smtClean="0">
                    <a:solidFill>
                      <a:prstClr val="black"/>
                    </a:solidFill>
                    <a:latin typeface="Arial" charset="0"/>
                  </a:rPr>
                  <a:t>4  </a:t>
                </a: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+</a:t>
                </a:r>
                <a:r>
                  <a:rPr lang="cs-CZ" altLang="cs-CZ" dirty="0">
                    <a:solidFill>
                      <a:prstClr val="black"/>
                    </a:solidFill>
                    <a:latin typeface="Arial" charset="0"/>
                  </a:rPr>
                  <a:t>6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>
                    <a:solidFill>
                      <a:prstClr val="black"/>
                    </a:solidFill>
                    <a:latin typeface="Arial" charset="0"/>
                  </a:rPr>
                  <a:t>4</a:t>
                </a:r>
                <a:r>
                  <a:rPr lang="cs-CZ" altLang="cs-CZ" baseline="30000" dirty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 -5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4</a:t>
                </a:r>
                <a:r>
                  <a:rPr lang="cs-CZ" altLang="cs-CZ" baseline="30000" dirty="0" smtClean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dirty="0" smtClean="0">
                    <a:solidFill>
                      <a:prstClr val="black"/>
                    </a:solidFill>
                    <a:latin typeface="Arial" charset="0"/>
                  </a:rPr>
                  <a:t>=</a:t>
                </a:r>
                <a:endParaRPr lang="cs-CZ" dirty="0"/>
              </a:p>
            </p:txBody>
          </p:sp>
        </mc:Choice>
        <mc:Fallback xmlns="">
          <p:sp>
            <p:nvSpPr>
              <p:cNvPr id="51" name="Zástupný symbol pro obsah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347" y="4819783"/>
                <a:ext cx="4104456" cy="696680"/>
              </a:xfrm>
              <a:prstGeom prst="rect">
                <a:avLst/>
              </a:prstGeom>
              <a:blipFill rotWithShape="1">
                <a:blip r:embed="rId7"/>
                <a:stretch>
                  <a:fillRect l="-3863" t="-13158" r="-2080"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Zástupný symbol pro obsah 31"/>
              <p:cNvSpPr txBox="1">
                <a:spLocks/>
              </p:cNvSpPr>
              <p:nvPr/>
            </p:nvSpPr>
            <p:spPr>
              <a:xfrm>
                <a:off x="883915" y="5517232"/>
                <a:ext cx="4336157" cy="6966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defPPr>
                  <a:defRPr lang="cs-CZ"/>
                </a:defPPr>
                <a:lvl1pPr indent="0">
                  <a:spcBef>
                    <a:spcPct val="20000"/>
                  </a:spcBef>
                  <a:buFont typeface="Arial" pitchFamily="34" charset="0"/>
                  <a:buNone/>
                  <a:defRPr sz="320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/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/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/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/>
                </a:lvl5pPr>
                <a:lvl6pPr marL="2514600" indent="-228600">
                  <a:spcBef>
                    <a:spcPct val="20000"/>
                  </a:spcBef>
                  <a:buFont typeface="Arial" pitchFamily="34" charset="0"/>
                  <a:buChar char="•"/>
                  <a:defRPr sz="2000"/>
                </a:lvl6pPr>
                <a:lvl7pPr marL="2971800" indent="-228600">
                  <a:spcBef>
                    <a:spcPct val="20000"/>
                  </a:spcBef>
                  <a:buFont typeface="Arial" pitchFamily="34" charset="0"/>
                  <a:buChar char="•"/>
                  <a:defRPr sz="2000"/>
                </a:lvl7pPr>
                <a:lvl8pPr marL="3429000" indent="-228600">
                  <a:spcBef>
                    <a:spcPct val="20000"/>
                  </a:spcBef>
                  <a:buFont typeface="Arial" pitchFamily="34" charset="0"/>
                  <a:buChar char="•"/>
                  <a:defRPr sz="2000"/>
                </a:lvl8pPr>
                <a:lvl9pPr marL="3886200" indent="-228600">
                  <a:spcBef>
                    <a:spcPct val="20000"/>
                  </a:spcBef>
                  <a:buFont typeface="Arial" pitchFamily="34" charset="0"/>
                  <a:buChar char="•"/>
                  <a:defRPr sz="2000"/>
                </a:lvl9pPr>
              </a:lstStyle>
              <a:p>
                <a:r>
                  <a:rPr lang="cs-CZ" altLang="cs-CZ" dirty="0"/>
                  <a:t>(2+1)</a:t>
                </a:r>
                <a14:m>
                  <m:oMath xmlns:m="http://schemas.openxmlformats.org/officeDocument/2006/math">
                    <m:r>
                      <a:rPr lang="cs-CZ" dirty="0">
                        <a:latin typeface="Cambria Math"/>
                      </a:rPr>
                      <m:t>∙ </m:t>
                    </m:r>
                  </m:oMath>
                </a14:m>
                <a:r>
                  <a:rPr lang="cs-CZ" altLang="cs-CZ" dirty="0"/>
                  <a:t>3</a:t>
                </a:r>
                <a:r>
                  <a:rPr lang="cs-CZ" altLang="cs-CZ" baseline="30000" dirty="0"/>
                  <a:t>4</a:t>
                </a:r>
                <a:r>
                  <a:rPr lang="cs-CZ" altLang="cs-CZ" dirty="0"/>
                  <a:t>+(6 – 5)</a:t>
                </a:r>
                <a14:m>
                  <m:oMath xmlns:m="http://schemas.openxmlformats.org/officeDocument/2006/math">
                    <m:r>
                      <a:rPr lang="cs-CZ" dirty="0">
                        <a:latin typeface="Cambria Math"/>
                      </a:rPr>
                      <m:t>∙ </m:t>
                    </m:r>
                  </m:oMath>
                </a14:m>
                <a:r>
                  <a:rPr lang="cs-CZ" altLang="cs-CZ" dirty="0"/>
                  <a:t>4</a:t>
                </a:r>
                <a:r>
                  <a:rPr lang="cs-CZ" altLang="cs-CZ" baseline="30000" dirty="0"/>
                  <a:t>3</a:t>
                </a:r>
                <a:r>
                  <a:rPr lang="cs-CZ" altLang="cs-CZ" dirty="0" smtClean="0"/>
                  <a:t>=</a:t>
                </a:r>
                <a:endParaRPr lang="cs-CZ" dirty="0">
                  <a:latin typeface="Arial" charset="0"/>
                  <a:cs typeface="+mn-cs"/>
                </a:endParaRPr>
              </a:p>
            </p:txBody>
          </p:sp>
        </mc:Choice>
        <mc:Fallback xmlns="">
          <p:sp>
            <p:nvSpPr>
              <p:cNvPr id="52" name="Zástupný symbol pro obsah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15" y="5517232"/>
                <a:ext cx="4336157" cy="696680"/>
              </a:xfrm>
              <a:prstGeom prst="rect">
                <a:avLst/>
              </a:prstGeom>
              <a:blipFill rotWithShape="1">
                <a:blip r:embed="rId8"/>
                <a:stretch>
                  <a:fillRect l="-3516" t="-11404" b="-122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Zástupný symbol pro obsah 31"/>
          <p:cNvSpPr txBox="1">
            <a:spLocks/>
          </p:cNvSpPr>
          <p:nvPr/>
        </p:nvSpPr>
        <p:spPr>
          <a:xfrm>
            <a:off x="883915" y="4077072"/>
            <a:ext cx="2087754" cy="696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cs-CZ" dirty="0" smtClean="0"/>
              <a:t>Jinak: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Zástupný symbol pro obsah 31"/>
              <p:cNvSpPr txBox="1">
                <a:spLocks/>
              </p:cNvSpPr>
              <p:nvPr/>
            </p:nvSpPr>
            <p:spPr>
              <a:xfrm>
                <a:off x="4932040" y="5516462"/>
                <a:ext cx="3528392" cy="6385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altLang="cs-CZ" dirty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b="0" dirty="0">
                        <a:latin typeface="Cambria Math"/>
                      </a:rPr>
                      <m:t>∙</m:t>
                    </m:r>
                  </m:oMath>
                </a14:m>
                <a:r>
                  <a:rPr lang="cs-CZ" dirty="0">
                    <a:latin typeface="Arial" charset="0"/>
                  </a:rPr>
                  <a:t>81+1</a:t>
                </a:r>
                <a14:m>
                  <m:oMath xmlns:m="http://schemas.openxmlformats.org/officeDocument/2006/math">
                    <m:r>
                      <a:rPr lang="cs-CZ" b="0" dirty="0">
                        <a:latin typeface="Cambria Math"/>
                      </a:rPr>
                      <m:t>∙</m:t>
                    </m:r>
                    <m:r>
                      <m:rPr>
                        <m:nor/>
                      </m:rPr>
                      <a:rPr lang="cs-CZ" altLang="cs-CZ" dirty="0">
                        <a:latin typeface="Arial" charset="0"/>
                      </a:rPr>
                      <m:t>64</m:t>
                    </m:r>
                    <m:r>
                      <a:rPr lang="cs-CZ" b="0" dirty="0"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cs-CZ" altLang="cs-CZ" dirty="0">
                        <a:latin typeface="Arial" charset="0"/>
                      </a:rPr>
                      <m:t>307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54" name="Zástupný symbol pro obsah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516462"/>
                <a:ext cx="3528392" cy="638547"/>
              </a:xfrm>
              <a:prstGeom prst="rect">
                <a:avLst/>
              </a:prstGeom>
              <a:blipFill rotWithShape="1">
                <a:blip r:embed="rId9"/>
                <a:stretch>
                  <a:fillRect l="-4318" t="-14286" b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059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1" grpId="0"/>
      <p:bldP spid="42" grpId="0"/>
      <p:bldP spid="45" grpId="0"/>
      <p:bldP spid="46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cs-CZ" altLang="cs-CZ" b="1" dirty="0">
                <a:solidFill>
                  <a:schemeClr val="accent2">
                    <a:lumMod val="75000"/>
                  </a:schemeClr>
                </a:solidFill>
              </a:rPr>
              <a:t>Součin mocnin se stejným základem </a:t>
            </a:r>
            <a:endParaRPr lang="cs-CZ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idx="1"/>
          </p:nvPr>
        </p:nvSpPr>
        <p:spPr>
          <a:xfrm>
            <a:off x="467544" y="3006245"/>
            <a:ext cx="8291264" cy="3663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pPr marL="0" indent="0">
              <a:buNone/>
            </a:pPr>
            <a:r>
              <a:rPr lang="cs-CZ" altLang="cs-CZ" sz="3600" b="1" dirty="0" smtClean="0">
                <a:solidFill>
                  <a:srgbClr val="FF0000"/>
                </a:solidFill>
              </a:rPr>
              <a:t>Součin mocnin</a:t>
            </a:r>
            <a:r>
              <a:rPr lang="cs-CZ" altLang="cs-CZ" sz="3600" b="1" dirty="0" smtClean="0">
                <a:solidFill>
                  <a:srgbClr val="FFFF00"/>
                </a:solidFill>
              </a:rPr>
              <a:t> se stejným základem </a:t>
            </a:r>
          </a:p>
          <a:p>
            <a:pPr marL="0" indent="0">
              <a:buNone/>
            </a:pPr>
            <a:r>
              <a:rPr lang="cs-CZ" altLang="cs-CZ" sz="4400" b="1" dirty="0" err="1" smtClean="0">
                <a:solidFill>
                  <a:srgbClr val="FFFF00"/>
                </a:solidFill>
              </a:rPr>
              <a:t>a</a:t>
            </a:r>
            <a:r>
              <a:rPr lang="cs-CZ" altLang="cs-CZ" sz="4400" b="1" baseline="30000" dirty="0" err="1">
                <a:solidFill>
                  <a:srgbClr val="FFFF00"/>
                </a:solidFill>
              </a:rPr>
              <a:t>m</a:t>
            </a:r>
            <a:r>
              <a:rPr lang="cs-CZ" altLang="cs-CZ" sz="4400" b="1" dirty="0" err="1" smtClean="0">
                <a:solidFill>
                  <a:srgbClr val="FFFF00"/>
                </a:solidFill>
              </a:rPr>
              <a:t>∙a</a:t>
            </a:r>
            <a:r>
              <a:rPr lang="cs-CZ" altLang="cs-CZ" sz="4400" b="1" baseline="30000" dirty="0" err="1" smtClean="0">
                <a:solidFill>
                  <a:srgbClr val="FFFF00"/>
                </a:solidFill>
              </a:rPr>
              <a:t>n</a:t>
            </a:r>
            <a:r>
              <a:rPr lang="cs-CZ" altLang="cs-CZ" sz="4400" b="1" dirty="0" smtClean="0">
                <a:solidFill>
                  <a:srgbClr val="FFFF00"/>
                </a:solidFill>
              </a:rPr>
              <a:t>=</a:t>
            </a:r>
            <a:r>
              <a:rPr lang="cs-CZ" altLang="cs-CZ" sz="4400" b="1" dirty="0" err="1" smtClean="0">
                <a:solidFill>
                  <a:srgbClr val="FFFF00"/>
                </a:solidFill>
              </a:rPr>
              <a:t>a</a:t>
            </a:r>
            <a:r>
              <a:rPr lang="cs-CZ" altLang="cs-CZ" sz="4400" b="1" baseline="30000" dirty="0" err="1" smtClean="0">
                <a:solidFill>
                  <a:srgbClr val="FFFF00"/>
                </a:solidFill>
              </a:rPr>
              <a:t>m+n</a:t>
            </a:r>
            <a:r>
              <a:rPr lang="cs-CZ" altLang="cs-CZ" b="1" baseline="30000" dirty="0" smtClean="0">
                <a:solidFill>
                  <a:srgbClr val="FFFF00"/>
                </a:solidFill>
              </a:rPr>
              <a:t>		</a:t>
            </a:r>
            <a:r>
              <a:rPr lang="cs-CZ" altLang="cs-CZ" b="1" baseline="30000" dirty="0">
                <a:solidFill>
                  <a:srgbClr val="FFFF00"/>
                </a:solidFill>
              </a:rPr>
              <a:t>	a – libovolné číslo</a:t>
            </a:r>
          </a:p>
          <a:p>
            <a:pPr marL="0" indent="0">
              <a:buNone/>
            </a:pPr>
            <a:r>
              <a:rPr lang="cs-CZ" altLang="cs-CZ" sz="3500" b="1" baseline="30000" dirty="0" smtClean="0">
                <a:solidFill>
                  <a:srgbClr val="FFFF00"/>
                </a:solidFill>
              </a:rPr>
              <a:t>				m</a:t>
            </a:r>
            <a:r>
              <a:rPr lang="cs-CZ" altLang="cs-CZ" sz="3500" b="1" baseline="30000" dirty="0">
                <a:solidFill>
                  <a:srgbClr val="FFFF00"/>
                </a:solidFill>
              </a:rPr>
              <a:t>, n – </a:t>
            </a:r>
            <a:r>
              <a:rPr lang="cs-CZ" altLang="cs-CZ" sz="3500" b="1" baseline="30000" dirty="0" err="1">
                <a:solidFill>
                  <a:srgbClr val="FFFF00"/>
                </a:solidFill>
              </a:rPr>
              <a:t>přirozenná</a:t>
            </a:r>
            <a:r>
              <a:rPr lang="cs-CZ" altLang="cs-CZ" sz="3500" b="1" baseline="30000" dirty="0">
                <a:solidFill>
                  <a:srgbClr val="FFFF00"/>
                </a:solidFill>
              </a:rPr>
              <a:t> čísla</a:t>
            </a:r>
          </a:p>
          <a:p>
            <a:pPr marL="0" indent="0">
              <a:buNone/>
            </a:pPr>
            <a:r>
              <a:rPr lang="cs-CZ" altLang="cs-CZ" sz="3500" b="1" dirty="0" smtClean="0">
                <a:solidFill>
                  <a:srgbClr val="FFFF00"/>
                </a:solidFill>
              </a:rPr>
              <a:t>Mocniny se stejným základem násobíme tak, že jejich základ umocníme součtem mocnitelů</a:t>
            </a:r>
            <a:endParaRPr lang="cs-CZ" altLang="cs-CZ" sz="3500" b="1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757620" y="1916832"/>
            <a:ext cx="2274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3·3·3·3·3·3·3</a:t>
            </a:r>
            <a:endParaRPr lang="cs-CZ" sz="3200" baseline="30000" dirty="0">
              <a:solidFill>
                <a:srgbClr val="FF0000"/>
              </a:solidFill>
            </a:endParaRPr>
          </a:p>
        </p:txBody>
      </p:sp>
      <p:sp>
        <p:nvSpPr>
          <p:cNvPr id="12" name="Levá složená závorka 11"/>
          <p:cNvSpPr/>
          <p:nvPr/>
        </p:nvSpPr>
        <p:spPr>
          <a:xfrm rot="16200000">
            <a:off x="2699794" y="1484785"/>
            <a:ext cx="288031" cy="2016224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Levá složená závorka 12"/>
          <p:cNvSpPr/>
          <p:nvPr/>
        </p:nvSpPr>
        <p:spPr>
          <a:xfrm rot="16200000">
            <a:off x="4247964" y="2096853"/>
            <a:ext cx="288032" cy="792088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2484227" y="2636913"/>
            <a:ext cx="71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7 krát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032169" y="2636913"/>
            <a:ext cx="71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 krát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6" name="Levá složená závorka 15"/>
          <p:cNvSpPr/>
          <p:nvPr/>
        </p:nvSpPr>
        <p:spPr>
          <a:xfrm rot="5400000">
            <a:off x="3161547" y="446966"/>
            <a:ext cx="288031" cy="2939732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2945751" y="1547500"/>
            <a:ext cx="836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10 krát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148064" y="1916832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3</a:t>
            </a:r>
            <a:r>
              <a:rPr lang="cs-CZ" sz="3200" baseline="30000" dirty="0" smtClean="0">
                <a:solidFill>
                  <a:srgbClr val="FF0000"/>
                </a:solidFill>
              </a:rPr>
              <a:t>7+3</a:t>
            </a:r>
            <a:r>
              <a:rPr lang="cs-CZ" sz="3200" dirty="0" smtClean="0"/>
              <a:t>=</a:t>
            </a:r>
            <a:endParaRPr lang="cs-CZ" sz="3200" baseline="30000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39552" y="1898015"/>
            <a:ext cx="12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3</a:t>
            </a:r>
            <a:r>
              <a:rPr lang="cs-CZ" sz="3200" baseline="30000" dirty="0"/>
              <a:t>7</a:t>
            </a:r>
            <a:r>
              <a:rPr lang="cs-CZ" sz="3200" dirty="0"/>
              <a:t>·3</a:t>
            </a:r>
            <a:r>
              <a:rPr lang="cs-CZ" sz="3200" baseline="30000" dirty="0"/>
              <a:t>3</a:t>
            </a:r>
            <a:r>
              <a:rPr lang="cs-CZ" sz="3200" dirty="0"/>
              <a:t>=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3851922" y="1916832"/>
            <a:ext cx="1507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·3·3·3</a:t>
            </a:r>
            <a:r>
              <a:rPr lang="cs-CZ" sz="3200" dirty="0"/>
              <a:t> =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6037671" y="1916832"/>
            <a:ext cx="694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3</a:t>
            </a:r>
            <a:r>
              <a:rPr lang="cs-CZ" sz="3200" baseline="30000" dirty="0" smtClean="0">
                <a:solidFill>
                  <a:srgbClr val="FF0000"/>
                </a:solidFill>
              </a:rPr>
              <a:t>10</a:t>
            </a:r>
            <a:endParaRPr lang="cs-CZ" sz="3200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7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2" grpId="0" animBg="1"/>
      <p:bldP spid="13" grpId="0" animBg="1"/>
      <p:bldP spid="14" grpId="0"/>
      <p:bldP spid="15" grpId="0"/>
      <p:bldP spid="16" grpId="0" animBg="1"/>
      <p:bldP spid="17" grpId="0"/>
      <p:bldP spid="19" grpId="0"/>
      <p:bldP spid="20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marL="0" indent="0"/>
            <a:r>
              <a:rPr lang="cs-CZ" altLang="cs-CZ" b="1" dirty="0">
                <a:solidFill>
                  <a:schemeClr val="accent2">
                    <a:lumMod val="75000"/>
                  </a:schemeClr>
                </a:solidFill>
              </a:rPr>
              <a:t>Součin mocnin se stejným základem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757621" y="1916832"/>
            <a:ext cx="1734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4·4·4·4·4</a:t>
            </a:r>
            <a:endParaRPr lang="cs-CZ" sz="3200" baseline="30000" dirty="0">
              <a:solidFill>
                <a:srgbClr val="FF0000"/>
              </a:solidFill>
            </a:endParaRPr>
          </a:p>
        </p:txBody>
      </p:sp>
      <p:sp>
        <p:nvSpPr>
          <p:cNvPr id="5" name="Levá složená závorka 4"/>
          <p:cNvSpPr/>
          <p:nvPr/>
        </p:nvSpPr>
        <p:spPr>
          <a:xfrm rot="16200000">
            <a:off x="2426616" y="1757964"/>
            <a:ext cx="288030" cy="1469866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Levá složená závorka 20"/>
          <p:cNvSpPr/>
          <p:nvPr/>
        </p:nvSpPr>
        <p:spPr>
          <a:xfrm rot="16200000">
            <a:off x="3815916" y="2096853"/>
            <a:ext cx="288032" cy="792088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339752" y="2636913"/>
            <a:ext cx="71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 krát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672358" y="2636913"/>
            <a:ext cx="71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3 krát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4" name="Levá složená závorka 23"/>
          <p:cNvSpPr/>
          <p:nvPr/>
        </p:nvSpPr>
        <p:spPr>
          <a:xfrm rot="5400000">
            <a:off x="2993505" y="687016"/>
            <a:ext cx="288031" cy="2459633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2843808" y="1484784"/>
            <a:ext cx="71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8 krát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83568" y="3356992"/>
            <a:ext cx="12055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5</a:t>
            </a:r>
            <a:r>
              <a:rPr lang="cs-CZ" sz="3200" baseline="30000" dirty="0" smtClean="0"/>
              <a:t>6</a:t>
            </a:r>
            <a:r>
              <a:rPr lang="cs-CZ" sz="3200" dirty="0" smtClean="0"/>
              <a:t>·5</a:t>
            </a:r>
            <a:r>
              <a:rPr lang="cs-CZ" sz="3200" baseline="30000" dirty="0" smtClean="0"/>
              <a:t>3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64940" y="407707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2</a:t>
            </a:r>
            <a:r>
              <a:rPr lang="cs-CZ" sz="3200" baseline="30000" dirty="0" smtClean="0"/>
              <a:t>4</a:t>
            </a:r>
            <a:r>
              <a:rPr lang="cs-CZ" sz="3200" dirty="0" smtClean="0"/>
              <a:t>·2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835696" y="335699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5</a:t>
            </a:r>
            <a:r>
              <a:rPr lang="cs-CZ" sz="3200" baseline="30000" dirty="0"/>
              <a:t>6+3</a:t>
            </a:r>
            <a:r>
              <a:rPr lang="cs-CZ" sz="3200" dirty="0"/>
              <a:t>=5</a:t>
            </a:r>
            <a:r>
              <a:rPr lang="cs-CZ" sz="3200" baseline="30000" dirty="0"/>
              <a:t>9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816128" y="4077072"/>
            <a:ext cx="1547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5</a:t>
            </a:r>
            <a:r>
              <a:rPr lang="cs-CZ" sz="3200" baseline="30000" dirty="0"/>
              <a:t>4+2</a:t>
            </a:r>
            <a:r>
              <a:rPr lang="cs-CZ" sz="3200" dirty="0"/>
              <a:t>=5</a:t>
            </a:r>
            <a:r>
              <a:rPr lang="cs-CZ" sz="3200" baseline="30000" dirty="0"/>
              <a:t>6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64940" y="4869160"/>
            <a:ext cx="1746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10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·10</a:t>
            </a:r>
            <a:r>
              <a:rPr lang="cs-CZ" sz="3200" baseline="30000" dirty="0" smtClean="0"/>
              <a:t>7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171780" y="4869160"/>
            <a:ext cx="1968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10</a:t>
            </a:r>
            <a:r>
              <a:rPr lang="cs-CZ" sz="3200" baseline="30000" dirty="0" smtClean="0"/>
              <a:t>2+7</a:t>
            </a:r>
            <a:r>
              <a:rPr lang="cs-CZ" sz="3200" dirty="0" smtClean="0"/>
              <a:t>=10</a:t>
            </a:r>
            <a:r>
              <a:rPr lang="cs-CZ" sz="3200" baseline="30000" dirty="0" smtClean="0"/>
              <a:t>9</a:t>
            </a:r>
            <a:endParaRPr lang="cs-CZ" sz="3200" baseline="300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49660" y="566124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4</a:t>
            </a:r>
            <a:r>
              <a:rPr lang="cs-CZ" sz="3200" baseline="30000" dirty="0" smtClean="0"/>
              <a:t>5</a:t>
            </a:r>
            <a:r>
              <a:rPr lang="cs-CZ" sz="3200" dirty="0" smtClean="0"/>
              <a:t>·4</a:t>
            </a:r>
            <a:r>
              <a:rPr lang="cs-CZ" sz="3200" baseline="30000" dirty="0" smtClean="0"/>
              <a:t>2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795720" y="5661248"/>
            <a:ext cx="1547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4</a:t>
            </a:r>
            <a:r>
              <a:rPr lang="cs-CZ" sz="3200" baseline="30000" dirty="0" smtClean="0"/>
              <a:t>5+2</a:t>
            </a:r>
            <a:r>
              <a:rPr lang="cs-CZ" sz="3200" dirty="0" smtClean="0"/>
              <a:t>=4</a:t>
            </a:r>
            <a:r>
              <a:rPr lang="cs-CZ" sz="3200" baseline="30000" dirty="0" smtClean="0"/>
              <a:t>6</a:t>
            </a:r>
            <a:endParaRPr lang="cs-CZ" sz="3200" baseline="300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427984" y="3284984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(-1)</a:t>
            </a:r>
            <a:r>
              <a:rPr lang="cs-CZ" sz="3200" baseline="30000" dirty="0" smtClean="0"/>
              <a:t>6</a:t>
            </a:r>
            <a:r>
              <a:rPr lang="cs-CZ" sz="3200" dirty="0" smtClean="0"/>
              <a:t>·</a:t>
            </a:r>
            <a:r>
              <a:rPr lang="cs-CZ" sz="3200" dirty="0"/>
              <a:t>(-</a:t>
            </a:r>
            <a:r>
              <a:rPr lang="cs-CZ" sz="3200" dirty="0" smtClean="0"/>
              <a:t>1)</a:t>
            </a:r>
            <a:r>
              <a:rPr lang="cs-CZ" sz="3200" baseline="30000" dirty="0" smtClean="0"/>
              <a:t>5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355976" y="4077072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(0,5)</a:t>
            </a:r>
            <a:r>
              <a:rPr lang="cs-CZ" sz="3200" baseline="30000" dirty="0" smtClean="0"/>
              <a:t>8</a:t>
            </a:r>
            <a:r>
              <a:rPr lang="cs-CZ" sz="3200" dirty="0" smtClean="0"/>
              <a:t>·</a:t>
            </a:r>
            <a:r>
              <a:rPr lang="cs-CZ" sz="3200" dirty="0"/>
              <a:t>(</a:t>
            </a:r>
            <a:r>
              <a:rPr lang="cs-CZ" sz="3200" dirty="0" smtClean="0"/>
              <a:t>0,5)</a:t>
            </a:r>
            <a:r>
              <a:rPr lang="cs-CZ" sz="3200" baseline="30000" dirty="0" smtClean="0"/>
              <a:t>5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4499992" y="4869160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7</a:t>
            </a:r>
            <a:r>
              <a:rPr lang="cs-CZ" sz="3200" baseline="30000" dirty="0" smtClean="0"/>
              <a:t>12</a:t>
            </a:r>
            <a:r>
              <a:rPr lang="cs-CZ" sz="3200" dirty="0" smtClean="0"/>
              <a:t>·7</a:t>
            </a:r>
            <a:r>
              <a:rPr lang="cs-CZ" sz="3200" baseline="30000" dirty="0" smtClean="0"/>
              <a:t>6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6228184" y="3264791"/>
            <a:ext cx="2354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(-</a:t>
            </a:r>
            <a:r>
              <a:rPr lang="cs-CZ" sz="3200" dirty="0" smtClean="0"/>
              <a:t>1)</a:t>
            </a:r>
            <a:r>
              <a:rPr lang="cs-CZ" sz="3200" baseline="30000" dirty="0" smtClean="0"/>
              <a:t>6+5</a:t>
            </a:r>
            <a:r>
              <a:rPr lang="cs-CZ" sz="3200" dirty="0" smtClean="0"/>
              <a:t>=(-1)</a:t>
            </a:r>
            <a:r>
              <a:rPr lang="cs-CZ" sz="3200" baseline="30000" dirty="0" smtClean="0"/>
              <a:t>11</a:t>
            </a:r>
            <a:endParaRPr lang="cs-CZ" sz="3200" baseline="300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6516216" y="4058393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(</a:t>
            </a:r>
            <a:r>
              <a:rPr lang="cs-CZ" sz="3200" dirty="0" smtClean="0"/>
              <a:t>0,5)</a:t>
            </a:r>
            <a:r>
              <a:rPr lang="cs-CZ" sz="3200" baseline="30000" dirty="0" smtClean="0"/>
              <a:t>8+5</a:t>
            </a:r>
            <a:r>
              <a:rPr lang="cs-CZ" sz="3200" dirty="0" smtClean="0"/>
              <a:t>=</a:t>
            </a:r>
            <a:r>
              <a:rPr lang="cs-CZ" sz="3200" dirty="0"/>
              <a:t>(</a:t>
            </a:r>
            <a:r>
              <a:rPr lang="cs-CZ" sz="3200" dirty="0" smtClean="0"/>
              <a:t>0,5)</a:t>
            </a:r>
            <a:r>
              <a:rPr lang="cs-CZ" sz="3200" baseline="30000" dirty="0" smtClean="0"/>
              <a:t>13</a:t>
            </a:r>
            <a:endParaRPr lang="cs-CZ" sz="3200" baseline="300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5652120" y="4860449"/>
            <a:ext cx="24992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7</a:t>
            </a:r>
            <a:r>
              <a:rPr lang="cs-CZ" sz="3200" baseline="30000" dirty="0" smtClean="0"/>
              <a:t>12+6</a:t>
            </a:r>
            <a:r>
              <a:rPr lang="cs-CZ" sz="3200" dirty="0" smtClean="0"/>
              <a:t>=7</a:t>
            </a:r>
            <a:r>
              <a:rPr lang="cs-CZ" sz="3200" baseline="30000" dirty="0" smtClean="0"/>
              <a:t>18</a:t>
            </a:r>
            <a:endParaRPr lang="cs-CZ" sz="3200" baseline="30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644008" y="1916832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4</a:t>
            </a:r>
            <a:r>
              <a:rPr lang="cs-CZ" sz="3200" baseline="30000" dirty="0" smtClean="0">
                <a:solidFill>
                  <a:srgbClr val="FF0000"/>
                </a:solidFill>
              </a:rPr>
              <a:t>5+3</a:t>
            </a:r>
            <a:r>
              <a:rPr lang="cs-CZ" sz="3200" dirty="0" smtClean="0"/>
              <a:t>=</a:t>
            </a:r>
            <a:endParaRPr lang="cs-CZ" sz="3200" baseline="30000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39552" y="1898015"/>
            <a:ext cx="12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4</a:t>
            </a:r>
            <a:r>
              <a:rPr lang="cs-CZ" sz="3200" baseline="30000" dirty="0" smtClean="0"/>
              <a:t>5</a:t>
            </a:r>
            <a:r>
              <a:rPr lang="cs-CZ" sz="3200" dirty="0" smtClean="0"/>
              <a:t>·4</a:t>
            </a:r>
            <a:r>
              <a:rPr lang="cs-CZ" sz="3200" baseline="30000" dirty="0" smtClean="0"/>
              <a:t>3</a:t>
            </a:r>
            <a:r>
              <a:rPr lang="cs-CZ" sz="3200" dirty="0"/>
              <a:t>=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322396" y="1916832"/>
            <a:ext cx="1507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·4·4·4 =</a:t>
            </a:r>
            <a:endParaRPr lang="cs-CZ" sz="32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5580112" y="1916832"/>
            <a:ext cx="694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4</a:t>
            </a:r>
            <a:r>
              <a:rPr lang="cs-CZ" sz="3200" baseline="30000" dirty="0" smtClean="0">
                <a:solidFill>
                  <a:srgbClr val="FF0000"/>
                </a:solidFill>
              </a:rPr>
              <a:t>8</a:t>
            </a:r>
            <a:endParaRPr lang="cs-CZ" sz="3200" baseline="30000" dirty="0">
              <a:solidFill>
                <a:srgbClr val="FF0000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4584873" y="566124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5</a:t>
            </a:r>
            <a:r>
              <a:rPr lang="cs-CZ" sz="3200" baseline="30000" dirty="0" smtClean="0"/>
              <a:t>6</a:t>
            </a:r>
            <a:r>
              <a:rPr lang="cs-CZ" sz="3200" dirty="0" smtClean="0"/>
              <a:t>·5</a:t>
            </a:r>
            <a:r>
              <a:rPr lang="cs-CZ" sz="3200" baseline="30000" dirty="0" smtClean="0"/>
              <a:t>3</a:t>
            </a:r>
            <a:r>
              <a:rPr lang="cs-CZ" sz="3200" dirty="0" smtClean="0"/>
              <a:t>·5</a:t>
            </a:r>
            <a:r>
              <a:rPr lang="cs-CZ" sz="3200" baseline="30000" dirty="0" smtClean="0"/>
              <a:t>4</a:t>
            </a:r>
            <a:r>
              <a:rPr lang="cs-CZ" sz="3200" dirty="0" smtClean="0"/>
              <a:t>=</a:t>
            </a:r>
            <a:endParaRPr lang="cs-CZ" sz="3200" baseline="300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6277061" y="5661247"/>
            <a:ext cx="1463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5</a:t>
            </a:r>
            <a:r>
              <a:rPr lang="cs-CZ" sz="3200" baseline="30000" dirty="0" smtClean="0"/>
              <a:t>6+3+4</a:t>
            </a:r>
            <a:r>
              <a:rPr lang="cs-CZ" sz="3200" dirty="0" smtClean="0"/>
              <a:t>=</a:t>
            </a:r>
            <a:endParaRPr lang="cs-CZ" sz="32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7613401" y="566124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5</a:t>
            </a:r>
            <a:r>
              <a:rPr lang="cs-CZ" sz="3200" baseline="30000" dirty="0" smtClean="0"/>
              <a:t>13</a:t>
            </a:r>
            <a:endParaRPr lang="cs-CZ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348308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7000"/>
                            </p:stCondLst>
                            <p:childTnLst>
                              <p:par>
                                <p:cTn id="1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1" grpId="0" animBg="1"/>
      <p:bldP spid="22" grpId="0"/>
      <p:bldP spid="23" grpId="0"/>
      <p:bldP spid="24" grpId="0" animBg="1"/>
      <p:bldP spid="25" grpId="0"/>
      <p:bldP spid="6" grpId="0"/>
      <p:bldP spid="13" grpId="0"/>
      <p:bldP spid="8" grpId="0"/>
      <p:bldP spid="9" grpId="0"/>
      <p:bldP spid="17" grpId="0"/>
      <p:bldP spid="19" grpId="0"/>
      <p:bldP spid="20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10" grpId="0"/>
      <p:bldP spid="11" grpId="0"/>
      <p:bldP spid="14" grpId="0"/>
      <p:bldP spid="35" grpId="0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1700808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5</a:t>
            </a:r>
            <a:r>
              <a:rPr lang="cs-CZ" sz="3600" baseline="30000" dirty="0" smtClean="0"/>
              <a:t>6</a:t>
            </a:r>
            <a:r>
              <a:rPr lang="cs-CZ" sz="3600" dirty="0" smtClean="0"/>
              <a:t>·5</a:t>
            </a:r>
            <a:r>
              <a:rPr lang="cs-CZ" sz="3600" baseline="30000" dirty="0" smtClean="0"/>
              <a:t>8</a:t>
            </a:r>
            <a:r>
              <a:rPr lang="cs-CZ" sz="3600" dirty="0" smtClean="0"/>
              <a:t>·5</a:t>
            </a:r>
            <a:r>
              <a:rPr lang="cs-CZ" sz="3600" baseline="30000" dirty="0" smtClean="0"/>
              <a:t>4</a:t>
            </a:r>
            <a:r>
              <a:rPr lang="cs-CZ" sz="3600" dirty="0" smtClean="0"/>
              <a:t>=</a:t>
            </a:r>
            <a:endParaRPr lang="cs-CZ" sz="3600" baseline="30000" dirty="0"/>
          </a:p>
        </p:txBody>
      </p:sp>
      <p:sp>
        <p:nvSpPr>
          <p:cNvPr id="5" name="Obdélník 4"/>
          <p:cNvSpPr/>
          <p:nvPr/>
        </p:nvSpPr>
        <p:spPr>
          <a:xfrm>
            <a:off x="539552" y="2347138"/>
            <a:ext cx="3960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cs typeface="Calibri" panose="020F0502020204030204" pitchFamily="34" charset="0"/>
              </a:rPr>
              <a:t>(-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7)</a:t>
            </a:r>
            <a:r>
              <a:rPr lang="cs-CZ" sz="3200" baseline="30000" dirty="0" smtClean="0">
                <a:solidFill>
                  <a:prstClr val="black"/>
                </a:solidFill>
              </a:rPr>
              <a:t>2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∙</a:t>
            </a:r>
            <a:r>
              <a:rPr lang="cs-CZ" altLang="cs-CZ" sz="3200" dirty="0">
                <a:solidFill>
                  <a:prstClr val="black"/>
                </a:solidFill>
                <a:cs typeface="Calibri" panose="020F0502020204030204" pitchFamily="34" charset="0"/>
              </a:rPr>
              <a:t>(-7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)</a:t>
            </a:r>
            <a:r>
              <a:rPr lang="cs-CZ" sz="3200" baseline="30000" dirty="0">
                <a:solidFill>
                  <a:prstClr val="black"/>
                </a:solidFill>
              </a:rPr>
              <a:t> 2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∙</a:t>
            </a:r>
            <a:r>
              <a:rPr lang="cs-CZ" altLang="cs-CZ" sz="3200" dirty="0">
                <a:solidFill>
                  <a:prstClr val="black"/>
                </a:solidFill>
                <a:cs typeface="Calibri" panose="020F0502020204030204" pitchFamily="34" charset="0"/>
              </a:rPr>
              <a:t>(-7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)</a:t>
            </a:r>
            <a:r>
              <a:rPr lang="cs-CZ" sz="3200" baseline="30000" dirty="0">
                <a:solidFill>
                  <a:prstClr val="black"/>
                </a:solidFill>
              </a:rPr>
              <a:t> </a:t>
            </a:r>
            <a:r>
              <a:rPr lang="cs-CZ" sz="3200" baseline="30000" dirty="0" smtClean="0">
                <a:solidFill>
                  <a:prstClr val="black"/>
                </a:solidFill>
              </a:rPr>
              <a:t>5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∙</a:t>
            </a:r>
            <a:r>
              <a:rPr lang="cs-CZ" altLang="cs-CZ" sz="3200" dirty="0">
                <a:solidFill>
                  <a:prstClr val="black"/>
                </a:solidFill>
                <a:cs typeface="Calibri" panose="020F0502020204030204" pitchFamily="34" charset="0"/>
              </a:rPr>
              <a:t>(-7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)</a:t>
            </a:r>
            <a:r>
              <a:rPr lang="cs-CZ" sz="3200" baseline="30000" dirty="0">
                <a:solidFill>
                  <a:prstClr val="black"/>
                </a:solidFill>
              </a:rPr>
              <a:t> </a:t>
            </a:r>
            <a:r>
              <a:rPr lang="cs-CZ" sz="3200" baseline="30000" dirty="0" smtClean="0">
                <a:solidFill>
                  <a:prstClr val="black"/>
                </a:solidFill>
              </a:rPr>
              <a:t>12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=</a:t>
            </a:r>
            <a:endParaRPr lang="cs-CZ" altLang="cs-CZ" sz="320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39552" y="3578244"/>
            <a:ext cx="2880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cs typeface="Calibri" panose="020F0502020204030204" pitchFamily="34" charset="0"/>
              </a:rPr>
              <a:t>(-5)</a:t>
            </a:r>
            <a:r>
              <a:rPr lang="cs-CZ" sz="3200" baseline="30000" dirty="0">
                <a:solidFill>
                  <a:prstClr val="black"/>
                </a:solidFill>
              </a:rPr>
              <a:t>2</a:t>
            </a:r>
            <a:r>
              <a:rPr lang="cs-CZ" altLang="cs-CZ" sz="3200" dirty="0">
                <a:solidFill>
                  <a:prstClr val="black"/>
                </a:solidFill>
                <a:cs typeface="Calibri" panose="020F0502020204030204" pitchFamily="34" charset="0"/>
              </a:rPr>
              <a:t>∙(-5)</a:t>
            </a:r>
            <a:r>
              <a:rPr lang="cs-CZ" sz="3200" baseline="30000" dirty="0">
                <a:solidFill>
                  <a:prstClr val="black"/>
                </a:solidFill>
              </a:rPr>
              <a:t>8</a:t>
            </a:r>
            <a:r>
              <a:rPr lang="cs-CZ" altLang="cs-CZ" sz="3200" dirty="0">
                <a:solidFill>
                  <a:prstClr val="black"/>
                </a:solidFill>
                <a:cs typeface="Calibri" panose="020F0502020204030204" pitchFamily="34" charset="0"/>
              </a:rPr>
              <a:t>∙(-5)</a:t>
            </a:r>
            <a:r>
              <a:rPr lang="cs-CZ" sz="3200" baseline="30000" dirty="0">
                <a:solidFill>
                  <a:prstClr val="black"/>
                </a:solidFill>
              </a:rPr>
              <a:t>3</a:t>
            </a:r>
            <a:r>
              <a:rPr lang="cs-CZ" altLang="cs-CZ" sz="3200" dirty="0">
                <a:solidFill>
                  <a:prstClr val="black"/>
                </a:solidFill>
                <a:cs typeface="Calibri" panose="020F0502020204030204" pitchFamily="34" charset="0"/>
              </a:rPr>
              <a:t>=</a:t>
            </a:r>
          </a:p>
        </p:txBody>
      </p:sp>
      <p:sp>
        <p:nvSpPr>
          <p:cNvPr id="7" name="Obdélník 6"/>
          <p:cNvSpPr/>
          <p:nvPr/>
        </p:nvSpPr>
        <p:spPr>
          <a:xfrm>
            <a:off x="568710" y="5445224"/>
            <a:ext cx="47137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cs typeface="Calibri" panose="020F0502020204030204" pitchFamily="34" charset="0"/>
              </a:rPr>
              <a:t>(-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2)</a:t>
            </a:r>
            <a:r>
              <a:rPr lang="cs-CZ" sz="3200" baseline="30000" dirty="0" smtClean="0">
                <a:solidFill>
                  <a:prstClr val="black"/>
                </a:solidFill>
              </a:rPr>
              <a:t>5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∙</a:t>
            </a:r>
            <a:r>
              <a:rPr lang="cs-CZ" altLang="cs-CZ" sz="3200" dirty="0">
                <a:solidFill>
                  <a:prstClr val="black"/>
                </a:solidFill>
                <a:cs typeface="Calibri" panose="020F0502020204030204" pitchFamily="34" charset="0"/>
              </a:rPr>
              <a:t>(-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2)</a:t>
            </a:r>
            <a:r>
              <a:rPr lang="cs-CZ" sz="3200" baseline="30000" dirty="0" smtClean="0">
                <a:solidFill>
                  <a:prstClr val="black"/>
                </a:solidFill>
              </a:rPr>
              <a:t>2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∙</a:t>
            </a:r>
            <a:r>
              <a:rPr lang="cs-CZ" altLang="cs-CZ" sz="3200" dirty="0">
                <a:solidFill>
                  <a:prstClr val="black"/>
                </a:solidFill>
                <a:cs typeface="Calibri" panose="020F0502020204030204" pitchFamily="34" charset="0"/>
              </a:rPr>
              <a:t>(-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2)</a:t>
            </a:r>
            <a:r>
              <a:rPr lang="cs-CZ" sz="3200" baseline="30000" dirty="0" smtClean="0">
                <a:solidFill>
                  <a:prstClr val="black"/>
                </a:solidFill>
              </a:rPr>
              <a:t>3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∙</a:t>
            </a:r>
            <a:r>
              <a:rPr lang="cs-CZ" altLang="cs-CZ" sz="3200" dirty="0">
                <a:solidFill>
                  <a:prstClr val="black"/>
                </a:solidFill>
                <a:cs typeface="Calibri" panose="020F0502020204030204" pitchFamily="34" charset="0"/>
              </a:rPr>
              <a:t>(-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2)</a:t>
            </a:r>
            <a:r>
              <a:rPr lang="cs-CZ" sz="3200" baseline="30000" dirty="0" smtClean="0">
                <a:solidFill>
                  <a:prstClr val="black"/>
                </a:solidFill>
              </a:rPr>
              <a:t>7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∙</a:t>
            </a:r>
            <a:r>
              <a:rPr lang="cs-CZ" altLang="cs-CZ" sz="3200" dirty="0">
                <a:solidFill>
                  <a:prstClr val="black"/>
                </a:solidFill>
                <a:cs typeface="Calibri" panose="020F0502020204030204" pitchFamily="34" charset="0"/>
              </a:rPr>
              <a:t>(-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2)</a:t>
            </a:r>
            <a:r>
              <a:rPr lang="cs-CZ" sz="3200" baseline="30000" dirty="0" smtClean="0">
                <a:solidFill>
                  <a:prstClr val="black"/>
                </a:solidFill>
              </a:rPr>
              <a:t>9</a:t>
            </a:r>
            <a:r>
              <a:rPr lang="cs-CZ" altLang="cs-CZ" sz="3200" dirty="0" smtClean="0">
                <a:solidFill>
                  <a:prstClr val="black"/>
                </a:solidFill>
                <a:cs typeface="Calibri" panose="020F0502020204030204" pitchFamily="34" charset="0"/>
              </a:rPr>
              <a:t>=</a:t>
            </a:r>
            <a:endParaRPr lang="cs-CZ" altLang="cs-CZ" sz="320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58466" y="2931913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3</a:t>
            </a:r>
            <a:r>
              <a:rPr lang="cs-CZ" sz="3600" baseline="30000" dirty="0" smtClean="0"/>
              <a:t>2</a:t>
            </a:r>
            <a:r>
              <a:rPr lang="cs-CZ" sz="3600" dirty="0" smtClean="0"/>
              <a:t>·3</a:t>
            </a:r>
            <a:r>
              <a:rPr lang="cs-CZ" sz="3600" baseline="30000" dirty="0" smtClean="0"/>
              <a:t>15</a:t>
            </a:r>
            <a:r>
              <a:rPr lang="cs-CZ" sz="3600" dirty="0" smtClean="0"/>
              <a:t>·3</a:t>
            </a:r>
            <a:r>
              <a:rPr lang="cs-CZ" sz="3600" baseline="30000" dirty="0" smtClean="0"/>
              <a:t>4</a:t>
            </a:r>
            <a:r>
              <a:rPr lang="cs-CZ" sz="3600" dirty="0" smtClean="0"/>
              <a:t>=</a:t>
            </a:r>
            <a:endParaRPr lang="cs-CZ" sz="3600" baseline="30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3568" y="4180282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8</a:t>
            </a:r>
            <a:r>
              <a:rPr lang="cs-CZ" sz="3600" baseline="30000" dirty="0" smtClean="0"/>
              <a:t>4</a:t>
            </a:r>
            <a:r>
              <a:rPr lang="cs-CZ" sz="3600" dirty="0" smtClean="0"/>
              <a:t>·8</a:t>
            </a:r>
            <a:r>
              <a:rPr lang="cs-CZ" sz="3600" baseline="30000" dirty="0" smtClean="0"/>
              <a:t>1</a:t>
            </a:r>
            <a:r>
              <a:rPr lang="cs-CZ" sz="3600" dirty="0" smtClean="0"/>
              <a:t>·8</a:t>
            </a:r>
            <a:r>
              <a:rPr lang="cs-CZ" sz="3600" baseline="30000" dirty="0" smtClean="0"/>
              <a:t>2</a:t>
            </a:r>
            <a:r>
              <a:rPr lang="cs-CZ" sz="3600" dirty="0" smtClean="0"/>
              <a:t>=</a:t>
            </a:r>
            <a:endParaRPr lang="cs-CZ" sz="3600" baseline="30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83568" y="4869160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1</a:t>
            </a:r>
            <a:r>
              <a:rPr lang="cs-CZ" sz="3600" baseline="30000" dirty="0" smtClean="0"/>
              <a:t>6</a:t>
            </a:r>
            <a:r>
              <a:rPr lang="cs-CZ" sz="3600" dirty="0" smtClean="0"/>
              <a:t>·1</a:t>
            </a:r>
            <a:r>
              <a:rPr lang="cs-CZ" sz="3600" baseline="30000" dirty="0" smtClean="0"/>
              <a:t>3</a:t>
            </a:r>
            <a:r>
              <a:rPr lang="cs-CZ" sz="3600" dirty="0" smtClean="0"/>
              <a:t>·1</a:t>
            </a:r>
            <a:r>
              <a:rPr lang="cs-CZ" sz="3600" baseline="30000" dirty="0" smtClean="0"/>
              <a:t>3</a:t>
            </a:r>
            <a:r>
              <a:rPr lang="cs-CZ" sz="3600" dirty="0" smtClean="0"/>
              <a:t>=</a:t>
            </a:r>
            <a:endParaRPr lang="cs-CZ" sz="3600" baseline="30000" dirty="0"/>
          </a:p>
        </p:txBody>
      </p:sp>
      <p:sp>
        <p:nvSpPr>
          <p:cNvPr id="11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marL="0" indent="0"/>
            <a:r>
              <a:rPr lang="cs-CZ" altLang="cs-CZ" b="1" dirty="0">
                <a:solidFill>
                  <a:schemeClr val="accent2">
                    <a:lumMod val="75000"/>
                  </a:schemeClr>
                </a:solidFill>
              </a:rPr>
              <a:t>Součin mocnin se stejným základem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267744" y="1700808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5</a:t>
            </a:r>
            <a:r>
              <a:rPr lang="cs-CZ" sz="3600" baseline="30000" dirty="0" smtClean="0"/>
              <a:t>18</a:t>
            </a:r>
            <a:endParaRPr lang="cs-CZ" sz="3600" baseline="30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355976" y="2285582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(-7)</a:t>
            </a:r>
            <a:r>
              <a:rPr lang="cs-CZ" sz="3600" baseline="30000" dirty="0" smtClean="0"/>
              <a:t>21</a:t>
            </a:r>
            <a:endParaRPr lang="cs-CZ" sz="3600" baseline="30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375756" y="2931912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3</a:t>
            </a:r>
            <a:r>
              <a:rPr lang="cs-CZ" sz="3600" baseline="30000" dirty="0" smtClean="0"/>
              <a:t>21</a:t>
            </a:r>
            <a:endParaRPr lang="cs-CZ" sz="3600" baseline="30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167844" y="3533533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(-5)</a:t>
            </a:r>
            <a:r>
              <a:rPr lang="cs-CZ" sz="3600" baseline="30000" dirty="0" smtClean="0"/>
              <a:t>13</a:t>
            </a:r>
            <a:endParaRPr lang="cs-CZ" sz="3600" baseline="30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375756" y="4149080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8</a:t>
            </a:r>
            <a:r>
              <a:rPr lang="cs-CZ" sz="3600" baseline="30000" dirty="0" smtClean="0"/>
              <a:t>7</a:t>
            </a:r>
            <a:endParaRPr lang="cs-CZ" sz="3600" baseline="30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375756" y="4869159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1</a:t>
            </a:r>
            <a:r>
              <a:rPr lang="cs-CZ" sz="3600" baseline="30000" dirty="0" smtClean="0"/>
              <a:t>12</a:t>
            </a:r>
            <a:endParaRPr lang="cs-CZ" sz="3600" baseline="300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860032" y="5445224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(-2)</a:t>
            </a:r>
            <a:r>
              <a:rPr lang="cs-CZ" sz="3600" baseline="30000" dirty="0" smtClean="0"/>
              <a:t>26</a:t>
            </a:r>
            <a:endParaRPr lang="cs-CZ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41079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3462</TotalTime>
  <Words>1134</Words>
  <Application>Microsoft Office PowerPoint</Application>
  <PresentationFormat>Předvádění na obrazovce (4:3)</PresentationFormat>
  <Paragraphs>274</Paragraphs>
  <Slides>18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Motiv sady Office</vt:lpstr>
      <vt:lpstr>Rovnice</vt:lpstr>
      <vt:lpstr>Prezentace aplikace PowerPoint</vt:lpstr>
      <vt:lpstr>Prezentace aplikace PowerPoint</vt:lpstr>
      <vt:lpstr>Prezentace aplikace PowerPoint</vt:lpstr>
      <vt:lpstr>n-tá mocnina  -  mocnina se nazývá podle počtu sobě rovných činitelů.</vt:lpstr>
      <vt:lpstr>Zapiš dané číslo jako součin mocnin prvočísel.</vt:lpstr>
      <vt:lpstr>Pravidla pro počítání s mocninami</vt:lpstr>
      <vt:lpstr>Součin mocnin se stejným základem </vt:lpstr>
      <vt:lpstr>Součin mocnin se stejným základem </vt:lpstr>
      <vt:lpstr>Součin mocnin se stejným základem </vt:lpstr>
      <vt:lpstr>Podíl mocnin se stejným základem </vt:lpstr>
      <vt:lpstr>Podíl mocnin se stejným základem </vt:lpstr>
      <vt:lpstr>Mocnina součinu</vt:lpstr>
      <vt:lpstr>Mocnina podílu</vt:lpstr>
      <vt:lpstr>Mocnina podílu</vt:lpstr>
      <vt:lpstr>Mocnina mocniny</vt:lpstr>
      <vt:lpstr>Mocnina s přirozeným mocnitelem</vt:lpstr>
      <vt:lpstr>Mocnina s přirozeným mocnitelem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Ehlerová</dc:creator>
  <cp:lastModifiedBy>Ehlerova</cp:lastModifiedBy>
  <cp:revision>232</cp:revision>
  <dcterms:created xsi:type="dcterms:W3CDTF">2013-10-07T18:29:41Z</dcterms:created>
  <dcterms:modified xsi:type="dcterms:W3CDTF">2014-01-29T20:20:42Z</dcterms:modified>
</cp:coreProperties>
</file>