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76" r:id="rId2"/>
    <p:sldId id="277" r:id="rId3"/>
    <p:sldId id="257" r:id="rId4"/>
    <p:sldId id="279" r:id="rId5"/>
    <p:sldId id="260" r:id="rId6"/>
    <p:sldId id="259" r:id="rId7"/>
    <p:sldId id="262" r:id="rId8"/>
    <p:sldId id="263" r:id="rId9"/>
    <p:sldId id="271" r:id="rId10"/>
    <p:sldId id="269" r:id="rId11"/>
    <p:sldId id="272" r:id="rId12"/>
    <p:sldId id="270" r:id="rId13"/>
    <p:sldId id="280" r:id="rId14"/>
    <p:sldId id="281" r:id="rId15"/>
    <p:sldId id="282" r:id="rId1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5F874"/>
    <a:srgbClr val="7DFFB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 autoAdjust="0"/>
    <p:restoredTop sz="94643" autoAdjust="0"/>
  </p:normalViewPr>
  <p:slideViewPr>
    <p:cSldViewPr>
      <p:cViewPr>
        <p:scale>
          <a:sx n="80" d="100"/>
          <a:sy n="80" d="100"/>
        </p:scale>
        <p:origin x="-1526" y="-149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232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4" d="100"/>
          <a:sy n="54" d="100"/>
        </p:scale>
        <p:origin x="-2069" y="-67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9D2919F-EF32-49D6-BC0B-BEA1DDDE3B4F}" type="datetimeFigureOut">
              <a:rPr lang="cs-CZ" smtClean="0"/>
              <a:t>29.1.2014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77EFDA-E072-4E42-B3C9-A0721C583E7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5985864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BFAA84-FF41-41CE-AD8F-4F2ADE2B37C8}" type="datetimeFigureOut">
              <a:rPr lang="cs-CZ" smtClean="0"/>
              <a:t>29.1.2014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BABFA2-7D97-4411-8CAF-810584C18A9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019973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614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0C33594-237F-4075-9C56-F7F461F9E116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cs-CZ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614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0C33594-237F-4075-9C56-F7F461F9E116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cs-CZ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29.1.2014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29.1.2014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29.1.2014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29.1.2014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29.1.2014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29.1.2014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29.1.2014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29.1.2014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29.1.2014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29.1.2014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29.1.2014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86000">
              <a:schemeClr val="accent6">
                <a:lumMod val="60000"/>
                <a:lumOff val="40000"/>
              </a:schemeClr>
            </a:gs>
            <a:gs pos="36000">
              <a:srgbClr val="FDE0C8"/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/>
              <a:t>29.1.2014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www.zs-mozartova.cz/" TargetMode="External"/><Relationship Id="rId5" Type="http://schemas.openxmlformats.org/officeDocument/2006/relationships/hyperlink" Target="mailto:kundrum@centrum.cz" TargetMode="Externa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png"/><Relationship Id="rId13" Type="http://schemas.openxmlformats.org/officeDocument/2006/relationships/image" Target="../media/image32.png"/><Relationship Id="rId18" Type="http://schemas.openxmlformats.org/officeDocument/2006/relationships/image" Target="../media/image37.png"/><Relationship Id="rId3" Type="http://schemas.openxmlformats.org/officeDocument/2006/relationships/image" Target="../media/image22.png"/><Relationship Id="rId7" Type="http://schemas.openxmlformats.org/officeDocument/2006/relationships/image" Target="../media/image26.png"/><Relationship Id="rId12" Type="http://schemas.openxmlformats.org/officeDocument/2006/relationships/image" Target="../media/image31.png"/><Relationship Id="rId17" Type="http://schemas.openxmlformats.org/officeDocument/2006/relationships/image" Target="../media/image36.png"/><Relationship Id="rId2" Type="http://schemas.openxmlformats.org/officeDocument/2006/relationships/image" Target="../media/image190.png"/><Relationship Id="rId16" Type="http://schemas.openxmlformats.org/officeDocument/2006/relationships/image" Target="../media/image35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25.png"/><Relationship Id="rId11" Type="http://schemas.openxmlformats.org/officeDocument/2006/relationships/image" Target="../media/image30.png"/><Relationship Id="rId5" Type="http://schemas.openxmlformats.org/officeDocument/2006/relationships/image" Target="../media/image24.png"/><Relationship Id="rId15" Type="http://schemas.openxmlformats.org/officeDocument/2006/relationships/image" Target="../media/image34.png"/><Relationship Id="rId10" Type="http://schemas.openxmlformats.org/officeDocument/2006/relationships/image" Target="../media/image29.png"/><Relationship Id="rId19" Type="http://schemas.openxmlformats.org/officeDocument/2006/relationships/image" Target="../media/image38.png"/><Relationship Id="rId4" Type="http://schemas.openxmlformats.org/officeDocument/2006/relationships/image" Target="../media/image23.png"/><Relationship Id="rId9" Type="http://schemas.openxmlformats.org/officeDocument/2006/relationships/image" Target="../media/image28.png"/><Relationship Id="rId14" Type="http://schemas.openxmlformats.org/officeDocument/2006/relationships/image" Target="../media/image33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png"/><Relationship Id="rId7" Type="http://schemas.openxmlformats.org/officeDocument/2006/relationships/image" Target="../media/image44.png"/><Relationship Id="rId2" Type="http://schemas.openxmlformats.org/officeDocument/2006/relationships/image" Target="../media/image39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43.png"/><Relationship Id="rId5" Type="http://schemas.openxmlformats.org/officeDocument/2006/relationships/image" Target="../media/image42.png"/><Relationship Id="rId4" Type="http://schemas.openxmlformats.org/officeDocument/2006/relationships/image" Target="../media/image41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://www.zs-mozartova.cz/" TargetMode="External"/><Relationship Id="rId4" Type="http://schemas.openxmlformats.org/officeDocument/2006/relationships/hyperlink" Target="mailto:kundrum@centrum.cz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12" Type="http://schemas.openxmlformats.org/officeDocument/2006/relationships/image" Target="../media/image18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11" Type="http://schemas.openxmlformats.org/officeDocument/2006/relationships/image" Target="../media/image17.png"/><Relationship Id="rId5" Type="http://schemas.openxmlformats.org/officeDocument/2006/relationships/image" Target="../media/image11.png"/><Relationship Id="rId10" Type="http://schemas.openxmlformats.org/officeDocument/2006/relationships/image" Target="../media/image16.png"/><Relationship Id="rId4" Type="http://schemas.openxmlformats.org/officeDocument/2006/relationships/image" Target="../media/image10.png"/><Relationship Id="rId9" Type="http://schemas.openxmlformats.org/officeDocument/2006/relationships/image" Target="../media/image15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86000">
              <a:schemeClr val="bg1"/>
            </a:gs>
            <a:gs pos="36000">
              <a:schemeClr val="bg1"/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31640" y="2204864"/>
            <a:ext cx="6481763" cy="1411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Obdélník 5"/>
          <p:cNvSpPr>
            <a:spLocks noChangeArrowheads="1"/>
          </p:cNvSpPr>
          <p:nvPr/>
        </p:nvSpPr>
        <p:spPr bwMode="auto">
          <a:xfrm>
            <a:off x="0" y="4725143"/>
            <a:ext cx="9144000" cy="2154436"/>
          </a:xfrm>
          <a:prstGeom prst="rect">
            <a:avLst/>
          </a:prstGeom>
          <a:noFill/>
          <a:ln w="635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endParaRPr lang="cs-CZ" sz="2000" b="1" dirty="0">
              <a:latin typeface="Courier New" pitchFamily="49" charset="0"/>
              <a:cs typeface="Courier New" pitchFamily="49" charset="0"/>
            </a:endParaRPr>
          </a:p>
          <a:p>
            <a:pPr algn="ctr"/>
            <a:r>
              <a:rPr lang="cs-CZ" sz="2800" b="1" i="1" dirty="0">
                <a:latin typeface="Courier New" pitchFamily="49" charset="0"/>
                <a:cs typeface="Courier New" pitchFamily="49" charset="0"/>
              </a:rPr>
              <a:t>EU PENÍZE ŠKOLÁM</a:t>
            </a:r>
          </a:p>
          <a:p>
            <a:pPr algn="ctr"/>
            <a:endParaRPr lang="cs-CZ" sz="1400" b="1" i="1" dirty="0">
              <a:latin typeface="Courier New" pitchFamily="49" charset="0"/>
              <a:cs typeface="Courier New" pitchFamily="49" charset="0"/>
            </a:endParaRPr>
          </a:p>
          <a:p>
            <a:pPr algn="ctr"/>
            <a:r>
              <a:rPr lang="cs-CZ" sz="2000" b="1" i="1" dirty="0">
                <a:latin typeface="Courier New" pitchFamily="49" charset="0"/>
                <a:cs typeface="Courier New" pitchFamily="49" charset="0"/>
              </a:rPr>
              <a:t>Operační program Vzdělávání pro konkurenceschopnost</a:t>
            </a:r>
          </a:p>
          <a:p>
            <a:pPr algn="ctr"/>
            <a:endParaRPr lang="cs-CZ" sz="1200" b="1" i="1" dirty="0">
              <a:latin typeface="Courier New" pitchFamily="49" charset="0"/>
              <a:cs typeface="Courier New" pitchFamily="49" charset="0"/>
            </a:endParaRPr>
          </a:p>
          <a:p>
            <a:pPr algn="ctr"/>
            <a:r>
              <a:rPr lang="cs-CZ" sz="2000" dirty="0">
                <a:latin typeface="Courier New" pitchFamily="49" charset="0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cs typeface="Courier New" pitchFamily="49" charset="0"/>
              </a:rPr>
            </a:br>
            <a:endParaRPr lang="cs-CZ" sz="2000" dirty="0"/>
          </a:p>
        </p:txBody>
      </p:sp>
      <p:pic>
        <p:nvPicPr>
          <p:cNvPr id="3076" name="Picture 37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5576" y="620688"/>
            <a:ext cx="1655763" cy="1360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Nadpis 1"/>
          <p:cNvSpPr txBox="1">
            <a:spLocks/>
          </p:cNvSpPr>
          <p:nvPr/>
        </p:nvSpPr>
        <p:spPr bwMode="auto">
          <a:xfrm>
            <a:off x="2627784" y="692696"/>
            <a:ext cx="5976813" cy="129540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bg1">
                <a:lumMod val="50000"/>
              </a:schemeClr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cs-CZ" sz="2400" b="1" i="1" dirty="0">
                <a:latin typeface="Courier New" pitchFamily="49" charset="0"/>
                <a:ea typeface="+mj-ea"/>
                <a:cs typeface="Courier New" pitchFamily="49" charset="0"/>
              </a:rPr>
              <a:t>ZÁKLADNÍ ŠKOLA OLOMOUC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latin typeface="Courier New" pitchFamily="49" charset="0"/>
                <a:ea typeface="+mj-ea"/>
                <a:cs typeface="Courier New" pitchFamily="49" charset="0"/>
              </a:rPr>
              <a:t>příspěvková organizace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600" b="1" i="1" dirty="0">
                <a:latin typeface="Courier New" pitchFamily="49" charset="0"/>
                <a:ea typeface="+mj-ea"/>
                <a:cs typeface="Courier New" pitchFamily="49" charset="0"/>
              </a:rPr>
              <a:t>MOZARTOVA 48, 779 00 OLOMOUC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latin typeface="Courier New" pitchFamily="49" charset="0"/>
                <a:ea typeface="+mj-ea"/>
                <a:cs typeface="Courier New" pitchFamily="49" charset="0"/>
              </a:rPr>
              <a:t>tel.: 585 427 142, 775 116 442; fax: 585 422 713</a:t>
            </a:r>
            <a:r>
              <a:rPr lang="cs-CZ" sz="1400" b="1" dirty="0">
                <a:latin typeface="Courier New" pitchFamily="49" charset="0"/>
                <a:ea typeface="+mj-ea"/>
                <a:cs typeface="Courier New" pitchFamily="49" charset="0"/>
              </a:rPr>
              <a:t> 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 smtClean="0">
                <a:latin typeface="Courier New" pitchFamily="49" charset="0"/>
                <a:ea typeface="+mj-ea"/>
                <a:cs typeface="Courier New" pitchFamily="49" charset="0"/>
              </a:rPr>
              <a:t>email: </a:t>
            </a:r>
            <a:r>
              <a:rPr lang="cs-CZ" sz="1400" b="1" i="1" noProof="1" smtClean="0">
                <a:solidFill>
                  <a:srgbClr val="002060"/>
                </a:solidFill>
                <a:latin typeface="Courier New" pitchFamily="49" charset="0"/>
                <a:ea typeface="+mj-ea"/>
                <a:cs typeface="Courier New" pitchFamily="49" charset="0"/>
                <a:hlinkClick r:id="rId5"/>
              </a:rPr>
              <a:t>kundrum@centrum.cz</a:t>
            </a:r>
            <a:r>
              <a:rPr lang="cs-CZ" sz="1400" b="1" i="1" noProof="1">
                <a:solidFill>
                  <a:srgbClr val="002060"/>
                </a:solidFill>
                <a:latin typeface="Courier New" pitchFamily="49" charset="0"/>
                <a:ea typeface="+mj-ea"/>
                <a:cs typeface="Courier New" pitchFamily="49" charset="0"/>
              </a:rPr>
              <a:t>; </a:t>
            </a:r>
            <a:r>
              <a:rPr lang="cs-CZ" sz="1400" b="1" i="1" noProof="1">
                <a:solidFill>
                  <a:srgbClr val="002060"/>
                </a:solidFill>
                <a:latin typeface="Courier New" pitchFamily="49" charset="0"/>
                <a:ea typeface="+mj-ea"/>
                <a:cs typeface="Courier New" pitchFamily="49" charset="0"/>
                <a:hlinkClick r:id="rId6"/>
              </a:rPr>
              <a:t>www.zs-mozartova.cz</a:t>
            </a:r>
            <a:r>
              <a:rPr lang="cs-CZ" sz="1400" b="1" i="1" dirty="0">
                <a:solidFill>
                  <a:srgbClr val="002060"/>
                </a:solidFill>
                <a:latin typeface="Courier New" pitchFamily="49" charset="0"/>
                <a:ea typeface="+mj-ea"/>
                <a:cs typeface="Courier New" pitchFamily="49" charset="0"/>
              </a:rPr>
              <a:t> </a:t>
            </a:r>
            <a:endParaRPr lang="cs-CZ" sz="1400" b="1" i="1" noProof="1">
              <a:solidFill>
                <a:srgbClr val="002060"/>
              </a:solidFill>
              <a:latin typeface="Courier New" pitchFamily="49" charset="0"/>
              <a:ea typeface="+mj-ea"/>
              <a:cs typeface="Courier New" pitchFamily="49" charset="0"/>
            </a:endParaRPr>
          </a:p>
        </p:txBody>
      </p:sp>
      <p:sp>
        <p:nvSpPr>
          <p:cNvPr id="5121" name="Rectangle 1"/>
          <p:cNvSpPr>
            <a:spLocks noChangeArrowheads="1"/>
          </p:cNvSpPr>
          <p:nvPr/>
        </p:nvSpPr>
        <p:spPr bwMode="auto">
          <a:xfrm>
            <a:off x="683568" y="3871501"/>
            <a:ext cx="7884368" cy="646331"/>
          </a:xfrm>
          <a:prstGeom prst="rect">
            <a:avLst/>
          </a:prstGeom>
          <a:solidFill>
            <a:srgbClr val="D9D9D9"/>
          </a:solidFill>
          <a:ln w="9525">
            <a:solidFill>
              <a:schemeClr val="tx1">
                <a:lumMod val="65000"/>
                <a:lumOff val="35000"/>
              </a:schemeClr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Projekt: ŠKOLA RADOSTI, ŠKOLA KVALITY </a:t>
            </a:r>
            <a:endParaRPr kumimoji="0" lang="cs-CZ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Registrační číslo projektu: CZ.1.07/1.4.00/21.3688</a:t>
            </a:r>
            <a:endParaRPr kumimoji="0" lang="cs-CZ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7374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/>
          <a:lstStyle/>
          <a:p>
            <a:r>
              <a:rPr lang="cs-CZ" dirty="0" smtClean="0"/>
              <a:t>Urči: 20,9</a:t>
            </a:r>
            <a:r>
              <a:rPr lang="cs-CZ" baseline="30000" dirty="0" smtClean="0"/>
              <a:t>3</a:t>
            </a:r>
            <a:r>
              <a:rPr lang="cs-CZ" dirty="0" smtClean="0"/>
              <a:t> </a:t>
            </a:r>
          </a:p>
          <a:p>
            <a:r>
              <a:rPr lang="cs-CZ" dirty="0" smtClean="0"/>
              <a:t>Upravíme: 20,9</a:t>
            </a:r>
            <a:r>
              <a:rPr lang="cs-CZ" baseline="30000" dirty="0" smtClean="0"/>
              <a:t>3</a:t>
            </a:r>
            <a:r>
              <a:rPr lang="cs-CZ" dirty="0" smtClean="0"/>
              <a:t> = 209</a:t>
            </a:r>
            <a:r>
              <a:rPr lang="cs-CZ" baseline="30000" dirty="0" smtClean="0"/>
              <a:t>3</a:t>
            </a:r>
            <a:r>
              <a:rPr lang="cs-CZ" dirty="0" smtClean="0"/>
              <a:t>∙0,1</a:t>
            </a:r>
            <a:r>
              <a:rPr lang="cs-CZ" baseline="30000" dirty="0" smtClean="0"/>
              <a:t>3</a:t>
            </a:r>
            <a:endParaRPr lang="cs-CZ" baseline="30000" dirty="0"/>
          </a:p>
          <a:p>
            <a:r>
              <a:rPr lang="cs-CZ" dirty="0"/>
              <a:t>Ve sloupci </a:t>
            </a:r>
            <a:r>
              <a:rPr lang="cs-CZ" b="1" dirty="0">
                <a:solidFill>
                  <a:srgbClr val="FF0000"/>
                </a:solidFill>
                <a:latin typeface="Monotype Corsiva" panose="03010101010201010101" pitchFamily="66" charset="0"/>
              </a:rPr>
              <a:t>n</a:t>
            </a:r>
            <a:r>
              <a:rPr lang="cs-CZ" b="1" dirty="0">
                <a:solidFill>
                  <a:srgbClr val="FF0000"/>
                </a:solidFill>
              </a:rPr>
              <a:t> </a:t>
            </a:r>
            <a:r>
              <a:rPr lang="cs-CZ" dirty="0"/>
              <a:t>najdeme číslo </a:t>
            </a:r>
            <a:r>
              <a:rPr lang="cs-CZ" dirty="0" smtClean="0">
                <a:solidFill>
                  <a:srgbClr val="FF0000"/>
                </a:solidFill>
              </a:rPr>
              <a:t>209</a:t>
            </a:r>
            <a:endParaRPr lang="cs-CZ" dirty="0">
              <a:solidFill>
                <a:srgbClr val="FF0000"/>
              </a:solidFill>
            </a:endParaRPr>
          </a:p>
          <a:p>
            <a:r>
              <a:rPr lang="cs-CZ" dirty="0"/>
              <a:t>Ve sloupci </a:t>
            </a:r>
            <a:r>
              <a:rPr lang="cs-CZ" b="1" dirty="0" smtClean="0">
                <a:solidFill>
                  <a:srgbClr val="FF0000"/>
                </a:solidFill>
                <a:latin typeface="Monotype Corsiva" panose="03010101010201010101" pitchFamily="66" charset="0"/>
              </a:rPr>
              <a:t>n</a:t>
            </a:r>
            <a:r>
              <a:rPr lang="cs-CZ" b="1" baseline="30000" dirty="0" smtClean="0">
                <a:solidFill>
                  <a:srgbClr val="FF0000"/>
                </a:solidFill>
                <a:latin typeface="Monotype Corsiva" panose="03010101010201010101" pitchFamily="66" charset="0"/>
              </a:rPr>
              <a:t>3</a:t>
            </a:r>
            <a:r>
              <a:rPr lang="cs-CZ" dirty="0" smtClean="0"/>
              <a:t> </a:t>
            </a:r>
            <a:r>
              <a:rPr lang="cs-CZ" dirty="0"/>
              <a:t>najdeme druhou mocninu tohoto čísla – </a:t>
            </a:r>
            <a:r>
              <a:rPr lang="cs-CZ" dirty="0" smtClean="0">
                <a:solidFill>
                  <a:srgbClr val="FF0000"/>
                </a:solidFill>
              </a:rPr>
              <a:t>9 129 329</a:t>
            </a:r>
          </a:p>
          <a:p>
            <a:r>
              <a:rPr lang="cs-CZ" dirty="0" smtClean="0"/>
              <a:t>0,1</a:t>
            </a:r>
            <a:r>
              <a:rPr lang="cs-CZ" baseline="30000" dirty="0" smtClean="0"/>
              <a:t>3</a:t>
            </a:r>
            <a:r>
              <a:rPr lang="cs-CZ" dirty="0" smtClean="0"/>
              <a:t>= 0,001</a:t>
            </a:r>
          </a:p>
          <a:p>
            <a:r>
              <a:rPr lang="cs-CZ" dirty="0" smtClean="0"/>
              <a:t>20,9</a:t>
            </a:r>
            <a:r>
              <a:rPr lang="cs-CZ" baseline="30000" dirty="0" smtClean="0"/>
              <a:t>3</a:t>
            </a:r>
            <a:r>
              <a:rPr lang="cs-CZ" dirty="0" smtClean="0"/>
              <a:t> =</a:t>
            </a:r>
            <a:r>
              <a:rPr lang="cs-CZ" dirty="0"/>
              <a:t> </a:t>
            </a:r>
            <a:r>
              <a:rPr lang="cs-CZ" dirty="0" smtClean="0"/>
              <a:t>209</a:t>
            </a:r>
            <a:r>
              <a:rPr lang="cs-CZ" baseline="30000" dirty="0" smtClean="0"/>
              <a:t>3</a:t>
            </a:r>
            <a:r>
              <a:rPr lang="cs-CZ" dirty="0" smtClean="0"/>
              <a:t>∙0,1</a:t>
            </a:r>
            <a:r>
              <a:rPr lang="cs-CZ" baseline="30000" dirty="0" smtClean="0"/>
              <a:t>3</a:t>
            </a:r>
            <a:r>
              <a:rPr lang="cs-CZ" dirty="0" smtClean="0"/>
              <a:t> = </a:t>
            </a:r>
            <a:r>
              <a:rPr lang="cs-CZ" dirty="0">
                <a:solidFill>
                  <a:srgbClr val="FF0000"/>
                </a:solidFill>
              </a:rPr>
              <a:t>9 129 329 </a:t>
            </a:r>
            <a:r>
              <a:rPr lang="cs-CZ" dirty="0" smtClean="0"/>
              <a:t>∙ 0,001 = </a:t>
            </a:r>
          </a:p>
          <a:p>
            <a:pPr marL="0" indent="0">
              <a:buNone/>
            </a:pP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dirty="0" smtClean="0">
                <a:solidFill>
                  <a:srgbClr val="FF0000"/>
                </a:solidFill>
              </a:rPr>
              <a:t>   9 129,329 </a:t>
            </a:r>
            <a:endParaRPr lang="cs-CZ" dirty="0" smtClean="0"/>
          </a:p>
          <a:p>
            <a:endParaRPr lang="cs-CZ" dirty="0"/>
          </a:p>
          <a:p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r>
              <a:rPr lang="cs-CZ" sz="3600" dirty="0" smtClean="0">
                <a:solidFill>
                  <a:schemeClr val="tx1"/>
                </a:solidFill>
              </a:rPr>
              <a:t>Třetí </a:t>
            </a:r>
            <a:r>
              <a:rPr lang="cs-CZ" sz="3600" dirty="0">
                <a:solidFill>
                  <a:schemeClr val="tx1"/>
                </a:solidFill>
              </a:rPr>
              <a:t>mocnina z matematických </a:t>
            </a:r>
            <a:r>
              <a:rPr lang="cs-CZ" sz="3600" dirty="0" smtClean="0">
                <a:solidFill>
                  <a:schemeClr val="tx1"/>
                </a:solidFill>
              </a:rPr>
              <a:t>tabulek</a:t>
            </a:r>
            <a:endParaRPr lang="cs-CZ" altLang="cs-CZ" sz="3600" dirty="0">
              <a:solidFill>
                <a:schemeClr val="tx1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70738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cs-CZ" dirty="0" smtClean="0"/>
                  <a:t>Urči: 294,8</a:t>
                </a:r>
                <a:r>
                  <a:rPr lang="cs-CZ" baseline="30000" dirty="0" smtClean="0"/>
                  <a:t>3</a:t>
                </a:r>
                <a:r>
                  <a:rPr lang="cs-CZ" dirty="0" smtClean="0"/>
                  <a:t> </a:t>
                </a:r>
                <a:endParaRPr lang="cs-CZ" dirty="0"/>
              </a:p>
              <a:p>
                <a:r>
                  <a:rPr lang="cs-CZ" dirty="0" smtClean="0"/>
                  <a:t>Číslo zaokrouhlíme tak, abychom v tabulkách našli mocninu trojciferného čísla: </a:t>
                </a:r>
              </a:p>
              <a:p>
                <a:pPr marL="0" indent="0">
                  <a:buNone/>
                </a:pPr>
                <a:r>
                  <a:rPr lang="cs-CZ" dirty="0" smtClean="0"/>
                  <a:t>    294,8 </a:t>
                </a:r>
                <a14:m>
                  <m:oMath xmlns:m="http://schemas.openxmlformats.org/officeDocument/2006/math">
                    <m:r>
                      <a:rPr lang="cs-CZ" i="1" dirty="0" smtClean="0">
                        <a:latin typeface="Cambria Math"/>
                      </a:rPr>
                      <m:t>=</m:t>
                    </m:r>
                  </m:oMath>
                </a14:m>
                <a:r>
                  <a:rPr lang="cs-CZ" dirty="0"/>
                  <a:t> </a:t>
                </a:r>
                <a:r>
                  <a:rPr lang="cs-CZ" dirty="0" smtClean="0"/>
                  <a:t>295</a:t>
                </a:r>
                <a:endParaRPr lang="cs-CZ" baseline="30000" dirty="0"/>
              </a:p>
              <a:p>
                <a:r>
                  <a:rPr lang="cs-CZ" dirty="0"/>
                  <a:t>Ve sloupci </a:t>
                </a:r>
                <a:r>
                  <a:rPr lang="cs-CZ" b="1" dirty="0">
                    <a:solidFill>
                      <a:srgbClr val="FF0000"/>
                    </a:solidFill>
                    <a:latin typeface="Monotype Corsiva" panose="03010101010201010101" pitchFamily="66" charset="0"/>
                  </a:rPr>
                  <a:t>n</a:t>
                </a:r>
                <a:r>
                  <a:rPr lang="cs-CZ" b="1" dirty="0">
                    <a:solidFill>
                      <a:srgbClr val="FF0000"/>
                    </a:solidFill>
                  </a:rPr>
                  <a:t> </a:t>
                </a:r>
                <a:r>
                  <a:rPr lang="cs-CZ" dirty="0"/>
                  <a:t>najdeme číslo </a:t>
                </a:r>
                <a:r>
                  <a:rPr lang="cs-CZ" dirty="0" smtClean="0">
                    <a:solidFill>
                      <a:srgbClr val="FF0000"/>
                    </a:solidFill>
                  </a:rPr>
                  <a:t>295</a:t>
                </a:r>
                <a:endParaRPr lang="cs-CZ" dirty="0">
                  <a:solidFill>
                    <a:srgbClr val="FF0000"/>
                  </a:solidFill>
                </a:endParaRPr>
              </a:p>
              <a:p>
                <a:r>
                  <a:rPr lang="cs-CZ" dirty="0"/>
                  <a:t>Ve sloupci </a:t>
                </a:r>
                <a:r>
                  <a:rPr lang="cs-CZ" b="1" dirty="0" smtClean="0">
                    <a:solidFill>
                      <a:srgbClr val="FF0000"/>
                    </a:solidFill>
                    <a:latin typeface="Monotype Corsiva" panose="03010101010201010101" pitchFamily="66" charset="0"/>
                  </a:rPr>
                  <a:t>n</a:t>
                </a:r>
                <a:r>
                  <a:rPr lang="cs-CZ" b="1" baseline="30000" dirty="0" smtClean="0">
                    <a:solidFill>
                      <a:srgbClr val="FF0000"/>
                    </a:solidFill>
                    <a:latin typeface="Monotype Corsiva" panose="03010101010201010101" pitchFamily="66" charset="0"/>
                  </a:rPr>
                  <a:t>3</a:t>
                </a:r>
                <a:r>
                  <a:rPr lang="cs-CZ" dirty="0" smtClean="0"/>
                  <a:t> </a:t>
                </a:r>
                <a:r>
                  <a:rPr lang="cs-CZ" dirty="0"/>
                  <a:t>najdeme druhou mocninu tohoto čísla – 294,8</a:t>
                </a:r>
                <a:r>
                  <a:rPr lang="cs-CZ" baseline="30000" dirty="0"/>
                  <a:t>3</a:t>
                </a:r>
                <a:r>
                  <a:rPr lang="cs-CZ" dirty="0" smtClean="0"/>
                  <a:t> </a:t>
                </a:r>
                <a14:m>
                  <m:oMath xmlns:m="http://schemas.openxmlformats.org/officeDocument/2006/math">
                    <m:r>
                      <a:rPr lang="cs-CZ" i="1" dirty="0">
                        <a:latin typeface="Cambria Math"/>
                      </a:rPr>
                      <m:t>=</m:t>
                    </m:r>
                  </m:oMath>
                </a14:m>
                <a:r>
                  <a:rPr lang="cs-CZ" dirty="0" smtClean="0"/>
                  <a:t>295= </a:t>
                </a:r>
                <a:r>
                  <a:rPr lang="cs-CZ" dirty="0" smtClean="0">
                    <a:solidFill>
                      <a:srgbClr val="FF0000"/>
                    </a:solidFill>
                  </a:rPr>
                  <a:t>25 672 375</a:t>
                </a:r>
                <a:endParaRPr lang="cs-CZ" dirty="0">
                  <a:solidFill>
                    <a:srgbClr val="FF0000"/>
                  </a:solidFill>
                </a:endParaRPr>
              </a:p>
              <a:p>
                <a:pPr marL="0" indent="0">
                  <a:buNone/>
                </a:pPr>
                <a:endParaRPr lang="cs-CZ" dirty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630" t="-1752" r="-2444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Ovál 3"/>
          <p:cNvSpPr/>
          <p:nvPr/>
        </p:nvSpPr>
        <p:spPr>
          <a:xfrm>
            <a:off x="2051720" y="3406140"/>
            <a:ext cx="45719" cy="45719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Ovál 4"/>
          <p:cNvSpPr/>
          <p:nvPr/>
        </p:nvSpPr>
        <p:spPr>
          <a:xfrm flipV="1">
            <a:off x="3278159" y="5085184"/>
            <a:ext cx="45719" cy="45719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Nadpis 3"/>
          <p:cNvSpPr>
            <a:spLocks noGrp="1"/>
          </p:cNvSpPr>
          <p:nvPr>
            <p:ph type="title"/>
          </p:nvPr>
        </p:nvSpPr>
        <p:spPr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 fontScale="90000"/>
          </a:bodyPr>
          <a:lstStyle/>
          <a:p>
            <a:r>
              <a:rPr lang="cs-CZ" sz="4000" dirty="0" smtClean="0">
                <a:solidFill>
                  <a:schemeClr val="tx1"/>
                </a:solidFill>
              </a:rPr>
              <a:t>Třetí </a:t>
            </a:r>
            <a:r>
              <a:rPr lang="cs-CZ" sz="4000" dirty="0">
                <a:solidFill>
                  <a:schemeClr val="tx1"/>
                </a:solidFill>
              </a:rPr>
              <a:t>mocnina z matematických </a:t>
            </a:r>
            <a:r>
              <a:rPr lang="cs-CZ" sz="4000" dirty="0" smtClean="0">
                <a:solidFill>
                  <a:schemeClr val="tx1"/>
                </a:solidFill>
              </a:rPr>
              <a:t>tabulek</a:t>
            </a:r>
            <a:endParaRPr lang="cs-CZ" altLang="cs-CZ" dirty="0">
              <a:solidFill>
                <a:schemeClr val="tx1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10619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2458616" cy="4525963"/>
          </a:xfrm>
        </p:spPr>
        <p:txBody>
          <a:bodyPr>
            <a:normAutofit fontScale="92500" lnSpcReduction="20000"/>
          </a:bodyPr>
          <a:lstStyle/>
          <a:p>
            <a:r>
              <a:rPr lang="cs-CZ" dirty="0"/>
              <a:t>6,627</a:t>
            </a:r>
            <a:r>
              <a:rPr lang="cs-CZ" baseline="30000" dirty="0"/>
              <a:t>3</a:t>
            </a:r>
            <a:r>
              <a:rPr lang="cs-CZ" dirty="0"/>
              <a:t> </a:t>
            </a:r>
          </a:p>
          <a:p>
            <a:r>
              <a:rPr lang="cs-CZ" dirty="0" smtClean="0"/>
              <a:t>3,47</a:t>
            </a:r>
            <a:r>
              <a:rPr lang="cs-CZ" baseline="30000" dirty="0" smtClean="0"/>
              <a:t>3</a:t>
            </a:r>
            <a:r>
              <a:rPr lang="cs-CZ" dirty="0" smtClean="0"/>
              <a:t>=</a:t>
            </a:r>
          </a:p>
          <a:p>
            <a:r>
              <a:rPr lang="cs-CZ" dirty="0" smtClean="0"/>
              <a:t>7,339</a:t>
            </a:r>
            <a:r>
              <a:rPr lang="cs-CZ" baseline="30000" dirty="0" smtClean="0"/>
              <a:t>3</a:t>
            </a:r>
            <a:r>
              <a:rPr lang="cs-CZ" dirty="0" smtClean="0"/>
              <a:t>=</a:t>
            </a:r>
            <a:endParaRPr lang="cs-CZ" dirty="0"/>
          </a:p>
          <a:p>
            <a:r>
              <a:rPr lang="cs-CZ" dirty="0" smtClean="0"/>
              <a:t>42,34</a:t>
            </a:r>
            <a:r>
              <a:rPr lang="cs-CZ" baseline="30000" dirty="0" smtClean="0"/>
              <a:t>3</a:t>
            </a:r>
            <a:r>
              <a:rPr lang="cs-CZ" dirty="0" smtClean="0"/>
              <a:t>=</a:t>
            </a:r>
            <a:endParaRPr lang="cs-CZ" dirty="0"/>
          </a:p>
          <a:p>
            <a:r>
              <a:rPr lang="cs-CZ" dirty="0" smtClean="0"/>
              <a:t>0,679</a:t>
            </a:r>
            <a:r>
              <a:rPr lang="cs-CZ" baseline="30000" dirty="0" smtClean="0"/>
              <a:t>3</a:t>
            </a:r>
            <a:r>
              <a:rPr lang="cs-CZ" dirty="0" smtClean="0"/>
              <a:t>=</a:t>
            </a:r>
            <a:endParaRPr lang="cs-CZ" dirty="0"/>
          </a:p>
          <a:p>
            <a:r>
              <a:rPr lang="cs-CZ" dirty="0" smtClean="0"/>
              <a:t>682,5</a:t>
            </a:r>
            <a:r>
              <a:rPr lang="cs-CZ" baseline="30000" dirty="0" smtClean="0"/>
              <a:t>3</a:t>
            </a:r>
            <a:r>
              <a:rPr lang="cs-CZ" dirty="0" smtClean="0"/>
              <a:t>=</a:t>
            </a:r>
            <a:endParaRPr lang="cs-CZ" dirty="0"/>
          </a:p>
          <a:p>
            <a:r>
              <a:rPr lang="cs-CZ" dirty="0" smtClean="0"/>
              <a:t>27894</a:t>
            </a:r>
            <a:r>
              <a:rPr lang="cs-CZ" baseline="30000" dirty="0" smtClean="0"/>
              <a:t>3</a:t>
            </a:r>
            <a:r>
              <a:rPr lang="cs-CZ" dirty="0" smtClean="0"/>
              <a:t>=</a:t>
            </a:r>
          </a:p>
          <a:p>
            <a:endParaRPr lang="cs-CZ" dirty="0"/>
          </a:p>
          <a:p>
            <a:r>
              <a:rPr lang="cs-CZ" dirty="0" smtClean="0"/>
              <a:t>0,07288</a:t>
            </a:r>
            <a:r>
              <a:rPr lang="cs-CZ" baseline="30000" dirty="0" smtClean="0"/>
              <a:t>3</a:t>
            </a:r>
            <a:r>
              <a:rPr lang="cs-CZ" dirty="0" smtClean="0"/>
              <a:t>=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cs-CZ" sz="4400" dirty="0" smtClean="0">
                <a:solidFill>
                  <a:prstClr val="black"/>
                </a:solidFill>
              </a:rPr>
              <a:t>Urči třetí mocninu pomocí tabulek</a:t>
            </a:r>
            <a:endParaRPr lang="cs-CZ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Zástupný symbol pro obsah 2"/>
              <p:cNvSpPr txBox="1">
                <a:spLocks/>
              </p:cNvSpPr>
              <p:nvPr/>
            </p:nvSpPr>
            <p:spPr>
              <a:xfrm>
                <a:off x="2915816" y="1556792"/>
                <a:ext cx="5760640" cy="4525963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 fontScale="92500" lnSpcReduction="20000"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cs-CZ" dirty="0" smtClean="0">
                    <a:solidFill>
                      <a:srgbClr val="FF0000"/>
                    </a:solidFill>
                  </a:rPr>
                  <a:t>=6,63</a:t>
                </a:r>
                <a:r>
                  <a:rPr lang="cs-CZ" baseline="30000" dirty="0" smtClean="0">
                    <a:solidFill>
                      <a:srgbClr val="FF0000"/>
                    </a:solidFill>
                  </a:rPr>
                  <a:t>3</a:t>
                </a:r>
                <a:r>
                  <a:rPr lang="cs-CZ" dirty="0" smtClean="0">
                    <a:solidFill>
                      <a:srgbClr val="FF0000"/>
                    </a:solidFill>
                  </a:rPr>
                  <a:t>=291,434 247</a:t>
                </a:r>
              </a:p>
              <a:p>
                <a:pPr marL="0" indent="0">
                  <a:buNone/>
                </a:pPr>
                <a:r>
                  <a:rPr lang="cs-CZ" dirty="0" smtClean="0">
                    <a:solidFill>
                      <a:srgbClr val="00B050"/>
                    </a:solidFill>
                  </a:rPr>
                  <a:t>=347</a:t>
                </a:r>
                <a:r>
                  <a:rPr lang="cs-CZ" baseline="30000" dirty="0" smtClean="0">
                    <a:solidFill>
                      <a:srgbClr val="00B050"/>
                    </a:solidFill>
                  </a:rPr>
                  <a:t>3 </a:t>
                </a:r>
                <a14:m>
                  <m:oMath xmlns:m="http://schemas.openxmlformats.org/officeDocument/2006/math">
                    <m:r>
                      <a:rPr lang="cs-CZ" b="1" i="1" dirty="0">
                        <a:solidFill>
                          <a:srgbClr val="00B050"/>
                        </a:solidFill>
                        <a:latin typeface="Cambria Math"/>
                        <a:ea typeface="Cambria Math"/>
                      </a:rPr>
                      <m:t>∙ </m:t>
                    </m:r>
                  </m:oMath>
                </a14:m>
                <a:r>
                  <a:rPr lang="cs-CZ" dirty="0" smtClean="0">
                    <a:solidFill>
                      <a:srgbClr val="00B050"/>
                    </a:solidFill>
                  </a:rPr>
                  <a:t>0,01</a:t>
                </a:r>
                <a:r>
                  <a:rPr lang="cs-CZ" baseline="30000" dirty="0" smtClean="0">
                    <a:solidFill>
                      <a:srgbClr val="00B050"/>
                    </a:solidFill>
                  </a:rPr>
                  <a:t>3</a:t>
                </a:r>
                <a:r>
                  <a:rPr lang="cs-CZ" dirty="0" smtClean="0">
                    <a:solidFill>
                      <a:srgbClr val="00B050"/>
                    </a:solidFill>
                  </a:rPr>
                  <a:t>= 41,781 923</a:t>
                </a:r>
              </a:p>
              <a:p>
                <a:pPr marL="0" indent="0">
                  <a:buNone/>
                </a:pPr>
                <a:r>
                  <a:rPr lang="cs-CZ" dirty="0" smtClean="0">
                    <a:solidFill>
                      <a:srgbClr val="FF0000"/>
                    </a:solidFill>
                  </a:rPr>
                  <a:t>=7,34</a:t>
                </a:r>
                <a:r>
                  <a:rPr lang="cs-CZ" baseline="30000" dirty="0" smtClean="0">
                    <a:solidFill>
                      <a:srgbClr val="FF0000"/>
                    </a:solidFill>
                  </a:rPr>
                  <a:t>3</a:t>
                </a:r>
                <a:r>
                  <a:rPr lang="cs-CZ" dirty="0" smtClean="0">
                    <a:solidFill>
                      <a:srgbClr val="FF0000"/>
                    </a:solidFill>
                  </a:rPr>
                  <a:t>= 734</a:t>
                </a:r>
                <a:r>
                  <a:rPr lang="cs-CZ" baseline="30000" dirty="0" smtClean="0">
                    <a:solidFill>
                      <a:srgbClr val="FF0000"/>
                    </a:solidFill>
                  </a:rPr>
                  <a:t>3</a:t>
                </a:r>
                <a:r>
                  <a:rPr lang="cs-CZ" b="1" dirty="0" smtClean="0">
                    <a:solidFill>
                      <a:srgbClr val="FF0000"/>
                    </a:solidFill>
                    <a:ea typeface="Cambria Math"/>
                  </a:rPr>
                  <a:t> </a:t>
                </a:r>
                <a14:m>
                  <m:oMath xmlns:m="http://schemas.openxmlformats.org/officeDocument/2006/math">
                    <m:r>
                      <a:rPr lang="cs-CZ" b="1" i="1" dirty="0">
                        <a:solidFill>
                          <a:srgbClr val="FF0000"/>
                        </a:solidFill>
                        <a:latin typeface="Cambria Math"/>
                        <a:ea typeface="Cambria Math"/>
                      </a:rPr>
                      <m:t>∙ </m:t>
                    </m:r>
                  </m:oMath>
                </a14:m>
                <a:r>
                  <a:rPr lang="cs-CZ" dirty="0" smtClean="0">
                    <a:solidFill>
                      <a:srgbClr val="FF0000"/>
                    </a:solidFill>
                  </a:rPr>
                  <a:t>0,01</a:t>
                </a:r>
                <a:r>
                  <a:rPr lang="cs-CZ" baseline="30000" dirty="0" smtClean="0">
                    <a:solidFill>
                      <a:srgbClr val="FF0000"/>
                    </a:solidFill>
                  </a:rPr>
                  <a:t>3</a:t>
                </a:r>
                <a:r>
                  <a:rPr lang="cs-CZ" dirty="0" smtClean="0">
                    <a:solidFill>
                      <a:srgbClr val="FF0000"/>
                    </a:solidFill>
                  </a:rPr>
                  <a:t>= 395,446 904</a:t>
                </a:r>
              </a:p>
              <a:p>
                <a:pPr marL="0" indent="0">
                  <a:buNone/>
                </a:pPr>
                <a:r>
                  <a:rPr lang="cs-CZ" dirty="0" smtClean="0">
                    <a:solidFill>
                      <a:srgbClr val="00B050"/>
                    </a:solidFill>
                  </a:rPr>
                  <a:t>=42,3</a:t>
                </a:r>
                <a:r>
                  <a:rPr lang="cs-CZ" baseline="30000" dirty="0" smtClean="0">
                    <a:solidFill>
                      <a:srgbClr val="00B050"/>
                    </a:solidFill>
                  </a:rPr>
                  <a:t>3</a:t>
                </a:r>
                <a:r>
                  <a:rPr lang="cs-CZ" dirty="0" smtClean="0">
                    <a:solidFill>
                      <a:srgbClr val="00B050"/>
                    </a:solidFill>
                  </a:rPr>
                  <a:t>= 423</a:t>
                </a:r>
                <a:r>
                  <a:rPr lang="cs-CZ" baseline="30000" dirty="0" smtClean="0">
                    <a:solidFill>
                      <a:srgbClr val="00B050"/>
                    </a:solidFill>
                  </a:rPr>
                  <a:t>3</a:t>
                </a:r>
                <a:r>
                  <a:rPr lang="cs-CZ" b="1" dirty="0" smtClean="0">
                    <a:solidFill>
                      <a:srgbClr val="00B050"/>
                    </a:solidFill>
                    <a:ea typeface="Cambria Math"/>
                  </a:rPr>
                  <a:t> </a:t>
                </a:r>
                <a14:m>
                  <m:oMath xmlns:m="http://schemas.openxmlformats.org/officeDocument/2006/math">
                    <m:r>
                      <a:rPr lang="cs-CZ" b="1" i="1" dirty="0">
                        <a:solidFill>
                          <a:srgbClr val="00B050"/>
                        </a:solidFill>
                        <a:latin typeface="Cambria Math"/>
                        <a:ea typeface="Cambria Math"/>
                      </a:rPr>
                      <m:t>∙</m:t>
                    </m:r>
                  </m:oMath>
                </a14:m>
                <a:r>
                  <a:rPr lang="cs-CZ" dirty="0">
                    <a:solidFill>
                      <a:srgbClr val="00B050"/>
                    </a:solidFill>
                  </a:rPr>
                  <a:t> </a:t>
                </a:r>
                <a:r>
                  <a:rPr lang="cs-CZ" dirty="0" smtClean="0">
                    <a:solidFill>
                      <a:srgbClr val="00B050"/>
                    </a:solidFill>
                  </a:rPr>
                  <a:t>0,1</a:t>
                </a:r>
                <a:r>
                  <a:rPr lang="cs-CZ" baseline="30000" dirty="0" smtClean="0">
                    <a:solidFill>
                      <a:srgbClr val="00B050"/>
                    </a:solidFill>
                  </a:rPr>
                  <a:t>3</a:t>
                </a:r>
                <a:r>
                  <a:rPr lang="cs-CZ" dirty="0" smtClean="0">
                    <a:solidFill>
                      <a:srgbClr val="00B050"/>
                    </a:solidFill>
                  </a:rPr>
                  <a:t> = 75 686,967</a:t>
                </a:r>
              </a:p>
              <a:p>
                <a:pPr marL="0" indent="0">
                  <a:buNone/>
                </a:pPr>
                <a:r>
                  <a:rPr lang="cs-CZ" dirty="0" smtClean="0">
                    <a:solidFill>
                      <a:srgbClr val="FF0000"/>
                    </a:solidFill>
                  </a:rPr>
                  <a:t>=679</a:t>
                </a:r>
                <a:r>
                  <a:rPr lang="cs-CZ" baseline="30000" dirty="0" smtClean="0">
                    <a:solidFill>
                      <a:srgbClr val="FF0000"/>
                    </a:solidFill>
                  </a:rPr>
                  <a:t>3</a:t>
                </a:r>
                <a:r>
                  <a:rPr lang="cs-CZ" b="1" dirty="0" smtClean="0">
                    <a:solidFill>
                      <a:srgbClr val="FF0000"/>
                    </a:solidFill>
                    <a:ea typeface="Cambria Math"/>
                  </a:rPr>
                  <a:t> </a:t>
                </a:r>
                <a14:m>
                  <m:oMath xmlns:m="http://schemas.openxmlformats.org/officeDocument/2006/math">
                    <m:r>
                      <a:rPr lang="cs-CZ" b="1" i="1" dirty="0">
                        <a:solidFill>
                          <a:srgbClr val="FF0000"/>
                        </a:solidFill>
                        <a:latin typeface="Cambria Math"/>
                        <a:ea typeface="Cambria Math"/>
                      </a:rPr>
                      <m:t>∙</m:t>
                    </m:r>
                  </m:oMath>
                </a14:m>
                <a:r>
                  <a:rPr lang="cs-CZ" dirty="0">
                    <a:solidFill>
                      <a:srgbClr val="FF0000"/>
                    </a:solidFill>
                  </a:rPr>
                  <a:t> </a:t>
                </a:r>
                <a:r>
                  <a:rPr lang="cs-CZ" dirty="0" smtClean="0">
                    <a:solidFill>
                      <a:srgbClr val="FF0000"/>
                    </a:solidFill>
                  </a:rPr>
                  <a:t>0,001</a:t>
                </a:r>
                <a:r>
                  <a:rPr lang="cs-CZ" baseline="30000" dirty="0" smtClean="0">
                    <a:solidFill>
                      <a:srgbClr val="FF0000"/>
                    </a:solidFill>
                  </a:rPr>
                  <a:t>3</a:t>
                </a:r>
                <a:r>
                  <a:rPr lang="cs-CZ" dirty="0" smtClean="0">
                    <a:solidFill>
                      <a:srgbClr val="FF0000"/>
                    </a:solidFill>
                  </a:rPr>
                  <a:t> =0,313 046 839</a:t>
                </a:r>
              </a:p>
              <a:p>
                <a:pPr marL="0" indent="0">
                  <a:buNone/>
                </a:pPr>
                <a:r>
                  <a:rPr lang="cs-CZ" dirty="0" smtClean="0">
                    <a:solidFill>
                      <a:srgbClr val="00B050"/>
                    </a:solidFill>
                  </a:rPr>
                  <a:t>=683</a:t>
                </a:r>
                <a:r>
                  <a:rPr lang="cs-CZ" baseline="30000" dirty="0" smtClean="0">
                    <a:solidFill>
                      <a:srgbClr val="00B050"/>
                    </a:solidFill>
                  </a:rPr>
                  <a:t>3</a:t>
                </a:r>
                <a:r>
                  <a:rPr lang="cs-CZ" dirty="0" smtClean="0">
                    <a:solidFill>
                      <a:srgbClr val="00B050"/>
                    </a:solidFill>
                  </a:rPr>
                  <a:t>= 318 611 987</a:t>
                </a:r>
              </a:p>
              <a:p>
                <a:pPr marL="0" indent="0">
                  <a:buNone/>
                </a:pPr>
                <a:r>
                  <a:rPr lang="cs-CZ" dirty="0" smtClean="0">
                    <a:solidFill>
                      <a:srgbClr val="FF0000"/>
                    </a:solidFill>
                  </a:rPr>
                  <a:t>= 27900</a:t>
                </a:r>
                <a:r>
                  <a:rPr lang="cs-CZ" baseline="30000" dirty="0" smtClean="0">
                    <a:solidFill>
                      <a:srgbClr val="FF0000"/>
                    </a:solidFill>
                  </a:rPr>
                  <a:t>3 </a:t>
                </a:r>
                <a:r>
                  <a:rPr lang="cs-CZ" dirty="0" smtClean="0">
                    <a:solidFill>
                      <a:srgbClr val="FF0000"/>
                    </a:solidFill>
                  </a:rPr>
                  <a:t>= 279</a:t>
                </a:r>
                <a:r>
                  <a:rPr lang="cs-CZ" baseline="30000" dirty="0" smtClean="0">
                    <a:solidFill>
                      <a:srgbClr val="FF0000"/>
                    </a:solidFill>
                  </a:rPr>
                  <a:t>3 </a:t>
                </a:r>
                <a14:m>
                  <m:oMath xmlns:m="http://schemas.openxmlformats.org/officeDocument/2006/math">
                    <m:r>
                      <a:rPr lang="cs-CZ" b="1" i="1" dirty="0">
                        <a:solidFill>
                          <a:srgbClr val="FF0000"/>
                        </a:solidFill>
                        <a:latin typeface="Cambria Math"/>
                        <a:ea typeface="Cambria Math"/>
                      </a:rPr>
                      <m:t>∙</m:t>
                    </m:r>
                  </m:oMath>
                </a14:m>
                <a:r>
                  <a:rPr lang="cs-CZ" dirty="0">
                    <a:solidFill>
                      <a:srgbClr val="FF0000"/>
                    </a:solidFill>
                  </a:rPr>
                  <a:t> </a:t>
                </a:r>
                <a:r>
                  <a:rPr lang="cs-CZ" dirty="0" smtClean="0">
                    <a:solidFill>
                      <a:srgbClr val="FF0000"/>
                    </a:solidFill>
                  </a:rPr>
                  <a:t>100</a:t>
                </a:r>
                <a:r>
                  <a:rPr lang="cs-CZ" baseline="30000" dirty="0" smtClean="0">
                    <a:solidFill>
                      <a:srgbClr val="FF0000"/>
                    </a:solidFill>
                  </a:rPr>
                  <a:t>3</a:t>
                </a:r>
                <a:r>
                  <a:rPr lang="cs-CZ" dirty="0" smtClean="0">
                    <a:solidFill>
                      <a:srgbClr val="FF0000"/>
                    </a:solidFill>
                  </a:rPr>
                  <a:t> =</a:t>
                </a:r>
              </a:p>
              <a:p>
                <a:pPr marL="0" indent="0">
                  <a:buNone/>
                </a:pPr>
                <a:r>
                  <a:rPr lang="cs-CZ" baseline="30000" dirty="0" smtClean="0">
                    <a:solidFill>
                      <a:srgbClr val="FF0000"/>
                    </a:solidFill>
                  </a:rPr>
                  <a:t> </a:t>
                </a:r>
                <a:r>
                  <a:rPr lang="cs-CZ" dirty="0" smtClean="0">
                    <a:solidFill>
                      <a:srgbClr val="FF0000"/>
                    </a:solidFill>
                  </a:rPr>
                  <a:t>= 21 717 639 000 000 </a:t>
                </a:r>
              </a:p>
              <a:p>
                <a:pPr marL="0" indent="0">
                  <a:buNone/>
                </a:pPr>
                <a:r>
                  <a:rPr lang="cs-CZ" dirty="0" smtClean="0">
                    <a:solidFill>
                      <a:srgbClr val="00B050"/>
                    </a:solidFill>
                  </a:rPr>
                  <a:t>=0,0729</a:t>
                </a:r>
                <a:r>
                  <a:rPr lang="cs-CZ" baseline="30000" dirty="0" smtClean="0">
                    <a:solidFill>
                      <a:srgbClr val="00B050"/>
                    </a:solidFill>
                  </a:rPr>
                  <a:t>3</a:t>
                </a:r>
                <a:r>
                  <a:rPr lang="cs-CZ" dirty="0" smtClean="0">
                    <a:solidFill>
                      <a:srgbClr val="00B050"/>
                    </a:solidFill>
                  </a:rPr>
                  <a:t>= 729</a:t>
                </a:r>
                <a:r>
                  <a:rPr lang="cs-CZ" baseline="30000" dirty="0" smtClean="0">
                    <a:solidFill>
                      <a:srgbClr val="00B050"/>
                    </a:solidFill>
                  </a:rPr>
                  <a:t>3</a:t>
                </a:r>
                <a14:m>
                  <m:oMath xmlns:m="http://schemas.openxmlformats.org/officeDocument/2006/math">
                    <m:r>
                      <a:rPr lang="cs-CZ" b="1" i="1" dirty="0">
                        <a:solidFill>
                          <a:srgbClr val="00B050"/>
                        </a:solidFill>
                        <a:latin typeface="Cambria Math"/>
                        <a:ea typeface="Cambria Math"/>
                      </a:rPr>
                      <m:t>∙ </m:t>
                    </m:r>
                  </m:oMath>
                </a14:m>
                <a:r>
                  <a:rPr lang="cs-CZ" dirty="0" smtClean="0">
                    <a:solidFill>
                      <a:srgbClr val="00B050"/>
                    </a:solidFill>
                  </a:rPr>
                  <a:t>0,0001</a:t>
                </a:r>
                <a:r>
                  <a:rPr lang="cs-CZ" baseline="30000" dirty="0" smtClean="0">
                    <a:solidFill>
                      <a:srgbClr val="00B050"/>
                    </a:solidFill>
                  </a:rPr>
                  <a:t>3</a:t>
                </a:r>
                <a:r>
                  <a:rPr lang="cs-CZ" dirty="0" smtClean="0">
                    <a:solidFill>
                      <a:srgbClr val="00B050"/>
                    </a:solidFill>
                  </a:rPr>
                  <a:t>= 0,000387420489</a:t>
                </a:r>
              </a:p>
              <a:p>
                <a:pPr marL="0" indent="0">
                  <a:buFont typeface="Arial" pitchFamily="34" charset="0"/>
                  <a:buNone/>
                </a:pPr>
                <a:endParaRPr lang="cs-CZ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" name="Zástupný symbol pro obsah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15816" y="1556792"/>
                <a:ext cx="5760640" cy="4525963"/>
              </a:xfrm>
              <a:prstGeom prst="rect">
                <a:avLst/>
              </a:prstGeom>
              <a:blipFill rotWithShape="1">
                <a:blip r:embed="rId2"/>
                <a:stretch>
                  <a:fillRect l="-2434" t="-3499" b="-3365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Ovál 5"/>
          <p:cNvSpPr/>
          <p:nvPr/>
        </p:nvSpPr>
        <p:spPr>
          <a:xfrm flipV="1">
            <a:off x="3086120" y="2553856"/>
            <a:ext cx="45720" cy="4572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Ovál 6"/>
          <p:cNvSpPr/>
          <p:nvPr/>
        </p:nvSpPr>
        <p:spPr>
          <a:xfrm flipH="1" flipV="1">
            <a:off x="3082690" y="2977520"/>
            <a:ext cx="45719" cy="45719"/>
          </a:xfrm>
          <a:prstGeom prst="ellipse">
            <a:avLst/>
          </a:prstGeom>
          <a:solidFill>
            <a:srgbClr val="FF000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Ovál 7"/>
          <p:cNvSpPr/>
          <p:nvPr/>
        </p:nvSpPr>
        <p:spPr>
          <a:xfrm>
            <a:off x="3088420" y="3945623"/>
            <a:ext cx="45719" cy="45719"/>
          </a:xfrm>
          <a:prstGeom prst="ellipse">
            <a:avLst/>
          </a:prstGeom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Ovál 8"/>
          <p:cNvSpPr/>
          <p:nvPr/>
        </p:nvSpPr>
        <p:spPr>
          <a:xfrm flipH="1" flipV="1">
            <a:off x="3059829" y="4399391"/>
            <a:ext cx="45719" cy="45719"/>
          </a:xfrm>
          <a:prstGeom prst="ellips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Ovál 9"/>
          <p:cNvSpPr/>
          <p:nvPr/>
        </p:nvSpPr>
        <p:spPr>
          <a:xfrm flipH="1">
            <a:off x="3080391" y="5274920"/>
            <a:ext cx="51449" cy="45719"/>
          </a:xfrm>
          <a:prstGeom prst="ellipse">
            <a:avLst/>
          </a:prstGeom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Ovál 11"/>
          <p:cNvSpPr/>
          <p:nvPr/>
        </p:nvSpPr>
        <p:spPr>
          <a:xfrm flipH="1">
            <a:off x="3082686" y="1615181"/>
            <a:ext cx="45719" cy="59339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974135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500"/>
                            </p:stCondLst>
                            <p:childTnLst>
                              <p:par>
                                <p:cTn id="8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1000"/>
                            </p:stCondLst>
                            <p:childTnLst>
                              <p:par>
                                <p:cTn id="8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6" grpId="0" animBg="1"/>
      <p:bldP spid="7" grpId="0" animBg="1"/>
      <p:bldP spid="8" grpId="0" animBg="1"/>
      <p:bldP spid="9" grpId="0" animBg="1"/>
      <p:bldP spid="10" grpId="0" animBg="1"/>
      <p:bldP spid="12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28448" y="207626"/>
            <a:ext cx="2431574" cy="490066"/>
          </a:xfrm>
        </p:spPr>
        <p:txBody>
          <a:bodyPr>
            <a:normAutofit fontScale="90000"/>
          </a:bodyPr>
          <a:lstStyle/>
          <a:p>
            <a:pPr algn="l"/>
            <a:r>
              <a:rPr lang="cs-CZ" sz="3600" dirty="0" smtClean="0"/>
              <a:t>Vypočítej:</a:t>
            </a:r>
            <a:endParaRPr lang="cs-CZ" sz="36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Obdélník 4"/>
              <p:cNvSpPr/>
              <p:nvPr/>
            </p:nvSpPr>
            <p:spPr>
              <a:xfrm>
                <a:off x="467544" y="1655222"/>
                <a:ext cx="2592288" cy="5232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cs-CZ" altLang="cs-CZ" sz="2800" dirty="0">
                    <a:solidFill>
                      <a:prstClr val="black"/>
                    </a:solidFill>
                    <a:latin typeface="Arial" charset="0"/>
                  </a:rPr>
                  <a:t>2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cs-CZ" altLang="cs-CZ" sz="2800" b="0" i="0" baseline="30000" dirty="0" smtClean="0">
                        <a:solidFill>
                          <a:prstClr val="black"/>
                        </a:solidFill>
                        <a:latin typeface="Arial" charset="0"/>
                      </a:rPr>
                      <m:t>2</m:t>
                    </m:r>
                    <m:r>
                      <a:rPr lang="cs-CZ" sz="2800" b="1" i="1" dirty="0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∙ </m:t>
                    </m:r>
                  </m:oMath>
                </a14:m>
                <a:r>
                  <a:rPr lang="cs-CZ" altLang="cs-CZ" sz="2800" dirty="0" smtClean="0">
                    <a:solidFill>
                      <a:prstClr val="black"/>
                    </a:solidFill>
                    <a:latin typeface="Arial" charset="0"/>
                  </a:rPr>
                  <a:t>5</a:t>
                </a:r>
                <a:r>
                  <a:rPr lang="cs-CZ" altLang="cs-CZ" sz="2800" baseline="30000" dirty="0" smtClean="0">
                    <a:solidFill>
                      <a:prstClr val="black"/>
                    </a:solidFill>
                    <a:latin typeface="Arial" charset="0"/>
                  </a:rPr>
                  <a:t>3 </a:t>
                </a:r>
                <a:r>
                  <a:rPr lang="cs-CZ" altLang="cs-CZ" sz="2800" dirty="0" smtClean="0">
                    <a:solidFill>
                      <a:prstClr val="black"/>
                    </a:solidFill>
                    <a:latin typeface="Arial" charset="0"/>
                  </a:rPr>
                  <a:t>+(-3)</a:t>
                </a:r>
                <a:r>
                  <a:rPr lang="cs-CZ" altLang="cs-CZ" sz="2800" baseline="30000" dirty="0" smtClean="0">
                    <a:solidFill>
                      <a:prstClr val="black"/>
                    </a:solidFill>
                    <a:latin typeface="Arial" charset="0"/>
                  </a:rPr>
                  <a:t>3</a:t>
                </a:r>
                <a:r>
                  <a:rPr lang="cs-CZ" altLang="cs-CZ" sz="2800" dirty="0" smtClean="0">
                    <a:solidFill>
                      <a:prstClr val="black"/>
                    </a:solidFill>
                    <a:latin typeface="Arial" charset="0"/>
                  </a:rPr>
                  <a:t>=</a:t>
                </a:r>
                <a:endParaRPr lang="cs-CZ" sz="2800" dirty="0"/>
              </a:p>
            </p:txBody>
          </p:sp>
        </mc:Choice>
        <mc:Fallback xmlns="">
          <p:sp>
            <p:nvSpPr>
              <p:cNvPr id="5" name="Obdélník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544" y="1655222"/>
                <a:ext cx="2592288" cy="523220"/>
              </a:xfrm>
              <a:prstGeom prst="rect">
                <a:avLst/>
              </a:prstGeom>
              <a:blipFill rotWithShape="1">
                <a:blip r:embed="rId2"/>
                <a:stretch>
                  <a:fillRect l="-4941" t="-14118" b="-30588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Obdélník 5"/>
              <p:cNvSpPr/>
              <p:nvPr/>
            </p:nvSpPr>
            <p:spPr>
              <a:xfrm>
                <a:off x="440140" y="2276872"/>
                <a:ext cx="2763708" cy="5232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cs-CZ" altLang="cs-CZ" sz="2800" dirty="0" smtClean="0">
                    <a:solidFill>
                      <a:prstClr val="black"/>
                    </a:solidFill>
                    <a:latin typeface="Arial" charset="0"/>
                  </a:rPr>
                  <a:t>3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cs-CZ" altLang="cs-CZ" sz="2800" b="0" i="0" baseline="30000" dirty="0" smtClean="0">
                        <a:solidFill>
                          <a:prstClr val="black"/>
                        </a:solidFill>
                        <a:latin typeface="Arial" charset="0"/>
                      </a:rPr>
                      <m:t>3</m:t>
                    </m:r>
                    <m:r>
                      <a:rPr lang="cs-CZ" sz="2800" b="1" i="1" dirty="0" smtClean="0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+</m:t>
                    </m:r>
                    <m:r>
                      <a:rPr lang="cs-CZ" sz="2800" b="1" i="1" dirty="0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 </m:t>
                    </m:r>
                  </m:oMath>
                </a14:m>
                <a:r>
                  <a:rPr lang="cs-CZ" altLang="cs-CZ" sz="2800" dirty="0" smtClean="0">
                    <a:solidFill>
                      <a:prstClr val="black"/>
                    </a:solidFill>
                    <a:latin typeface="Arial" charset="0"/>
                  </a:rPr>
                  <a:t>6</a:t>
                </a:r>
                <a:r>
                  <a:rPr lang="cs-CZ" altLang="cs-CZ" sz="2800" baseline="30000" dirty="0" smtClean="0">
                    <a:solidFill>
                      <a:prstClr val="black"/>
                    </a:solidFill>
                    <a:latin typeface="Arial" charset="0"/>
                  </a:rPr>
                  <a:t>3 </a:t>
                </a:r>
                <a:r>
                  <a:rPr lang="cs-CZ" altLang="cs-CZ" sz="2800" dirty="0" smtClean="0">
                    <a:solidFill>
                      <a:prstClr val="black"/>
                    </a:solidFill>
                    <a:latin typeface="Arial" charset="0"/>
                  </a:rPr>
                  <a:t>- 5</a:t>
                </a:r>
                <a:r>
                  <a:rPr lang="cs-CZ" altLang="cs-CZ" sz="2800" baseline="30000" dirty="0" smtClean="0">
                    <a:solidFill>
                      <a:prstClr val="black"/>
                    </a:solidFill>
                    <a:latin typeface="Arial" charset="0"/>
                  </a:rPr>
                  <a:t>3</a:t>
                </a:r>
                <a:r>
                  <a:rPr lang="cs-CZ" altLang="cs-CZ" sz="2800" dirty="0" smtClean="0">
                    <a:solidFill>
                      <a:prstClr val="black"/>
                    </a:solidFill>
                    <a:latin typeface="Arial" charset="0"/>
                  </a:rPr>
                  <a:t>=</a:t>
                </a:r>
                <a:endParaRPr lang="cs-CZ" sz="2800" dirty="0"/>
              </a:p>
            </p:txBody>
          </p:sp>
        </mc:Choice>
        <mc:Fallback xmlns="">
          <p:sp>
            <p:nvSpPr>
              <p:cNvPr id="6" name="Obdélník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0140" y="2276872"/>
                <a:ext cx="2763708" cy="523220"/>
              </a:xfrm>
              <a:prstGeom prst="rect">
                <a:avLst/>
              </a:prstGeom>
              <a:blipFill rotWithShape="1">
                <a:blip r:embed="rId3"/>
                <a:stretch>
                  <a:fillRect l="-4405" t="-14118" b="-30588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Obdélník 6"/>
              <p:cNvSpPr/>
              <p:nvPr/>
            </p:nvSpPr>
            <p:spPr>
              <a:xfrm>
                <a:off x="448936" y="4057908"/>
                <a:ext cx="4419892" cy="5232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cs-CZ" altLang="cs-CZ" sz="2800" dirty="0" smtClean="0">
                    <a:solidFill>
                      <a:prstClr val="black"/>
                    </a:solidFill>
                    <a:latin typeface="Arial" charset="0"/>
                  </a:rPr>
                  <a:t>6</a:t>
                </a:r>
                <a:r>
                  <a:rPr lang="cs-CZ" sz="2800" b="1" dirty="0">
                    <a:solidFill>
                      <a:prstClr val="black"/>
                    </a:solidFill>
                    <a:ea typeface="Cambria Math"/>
                  </a:rPr>
                  <a:t> </a:t>
                </a:r>
                <a14:m>
                  <m:oMath xmlns:m="http://schemas.openxmlformats.org/officeDocument/2006/math">
                    <m:r>
                      <a:rPr lang="cs-CZ" sz="2800" b="1" i="1" dirty="0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∙ </m:t>
                    </m:r>
                  </m:oMath>
                </a14:m>
                <a:r>
                  <a:rPr lang="cs-CZ" altLang="cs-CZ" sz="2800" dirty="0" smtClean="0">
                    <a:solidFill>
                      <a:prstClr val="black"/>
                    </a:solidFill>
                    <a:latin typeface="Arial" charset="0"/>
                  </a:rPr>
                  <a:t>2 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cs-CZ" altLang="cs-CZ" sz="2800" b="0" i="0" baseline="30000" dirty="0" smtClean="0">
                        <a:solidFill>
                          <a:prstClr val="black"/>
                        </a:solidFill>
                        <a:latin typeface="Arial" charset="0"/>
                      </a:rPr>
                      <m:t>3</m:t>
                    </m:r>
                    <m:r>
                      <a:rPr lang="cs-CZ" sz="2800" b="1" i="1" dirty="0" smtClean="0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+</m:t>
                    </m:r>
                    <m:r>
                      <a:rPr lang="cs-CZ" sz="2800" b="1" i="1" dirty="0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 </m:t>
                    </m:r>
                  </m:oMath>
                </a14:m>
                <a:r>
                  <a:rPr lang="cs-CZ" altLang="cs-CZ" sz="2800" dirty="0" smtClean="0">
                    <a:solidFill>
                      <a:prstClr val="black"/>
                    </a:solidFill>
                    <a:latin typeface="Arial" charset="0"/>
                  </a:rPr>
                  <a:t>3</a:t>
                </a:r>
                <a:r>
                  <a:rPr lang="cs-CZ" altLang="cs-CZ" sz="2800" baseline="30000" dirty="0" smtClean="0">
                    <a:solidFill>
                      <a:prstClr val="black"/>
                    </a:solidFill>
                    <a:latin typeface="Arial" charset="0"/>
                  </a:rPr>
                  <a:t>2 </a:t>
                </a:r>
                <a:r>
                  <a:rPr lang="cs-CZ" altLang="cs-CZ" sz="2800" dirty="0" smtClean="0">
                    <a:solidFill>
                      <a:prstClr val="black"/>
                    </a:solidFill>
                    <a:latin typeface="Arial" charset="0"/>
                  </a:rPr>
                  <a:t>– (-2</a:t>
                </a:r>
                <a:r>
                  <a:rPr lang="cs-CZ" altLang="cs-CZ" sz="2800" baseline="30000" dirty="0" smtClean="0">
                    <a:solidFill>
                      <a:prstClr val="black"/>
                    </a:solidFill>
                    <a:latin typeface="Arial" charset="0"/>
                  </a:rPr>
                  <a:t>3 </a:t>
                </a:r>
                <a:r>
                  <a:rPr lang="cs-CZ" altLang="cs-CZ" sz="2800" dirty="0" smtClean="0">
                    <a:solidFill>
                      <a:prstClr val="black"/>
                    </a:solidFill>
                    <a:latin typeface="Arial" charset="0"/>
                  </a:rPr>
                  <a:t>)-5</a:t>
                </a:r>
                <a:r>
                  <a:rPr lang="cs-CZ" altLang="cs-CZ" sz="2800" baseline="30000" dirty="0">
                    <a:solidFill>
                      <a:prstClr val="black"/>
                    </a:solidFill>
                    <a:latin typeface="Arial" charset="0"/>
                  </a:rPr>
                  <a:t>3</a:t>
                </a:r>
                <a:r>
                  <a:rPr lang="cs-CZ" altLang="cs-CZ" sz="2800" dirty="0" smtClean="0">
                    <a:solidFill>
                      <a:prstClr val="black"/>
                    </a:solidFill>
                    <a:latin typeface="Arial" charset="0"/>
                  </a:rPr>
                  <a:t>=</a:t>
                </a:r>
                <a:endParaRPr lang="cs-CZ" sz="2800" dirty="0"/>
              </a:p>
            </p:txBody>
          </p:sp>
        </mc:Choice>
        <mc:Fallback xmlns="">
          <p:sp>
            <p:nvSpPr>
              <p:cNvPr id="7" name="Obdélník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8936" y="4057908"/>
                <a:ext cx="4419892" cy="523220"/>
              </a:xfrm>
              <a:prstGeom prst="rect">
                <a:avLst/>
              </a:prstGeom>
              <a:blipFill rotWithShape="1">
                <a:blip r:embed="rId4"/>
                <a:stretch>
                  <a:fillRect l="-2897" t="-14118" b="-30588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Obdélník 2"/>
              <p:cNvSpPr/>
              <p:nvPr/>
            </p:nvSpPr>
            <p:spPr>
              <a:xfrm>
                <a:off x="395536" y="4648927"/>
                <a:ext cx="3384376" cy="72744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cs-CZ" sz="2400" b="1" i="1" smtClean="0">
                            <a:latin typeface="Cambria Math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cs-CZ" sz="2400" b="1" i="1">
                                <a:latin typeface="Cambria Math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cs-CZ" sz="2400" b="1" i="1">
                                    <a:latin typeface="Cambria Math"/>
                                  </a:rPr>
                                </m:ctrlPr>
                              </m:fPr>
                              <m:num>
                                <m:r>
                                  <a:rPr lang="cs-CZ" sz="2400" b="1" i="1" smtClean="0">
                                    <a:latin typeface="Cambria Math"/>
                                  </a:rPr>
                                  <m:t>𝟏</m:t>
                                </m:r>
                              </m:num>
                              <m:den>
                                <m:r>
                                  <a:rPr lang="cs-CZ" sz="2400" b="1" i="1" smtClean="0">
                                    <a:latin typeface="Cambria Math"/>
                                  </a:rPr>
                                  <m:t>𝟐</m:t>
                                </m:r>
                              </m:den>
                            </m:f>
                          </m:e>
                        </m:d>
                      </m:e>
                      <m:sup>
                        <m:r>
                          <a:rPr lang="cs-CZ" sz="2400" b="1" i="1" smtClean="0">
                            <a:latin typeface="Cambria Math"/>
                          </a:rPr>
                          <m:t>𝟑</m:t>
                        </m:r>
                      </m:sup>
                    </m:sSup>
                  </m:oMath>
                </a14:m>
                <a:r>
                  <a:rPr lang="cs-CZ" sz="2400" b="1" dirty="0" smtClean="0"/>
                  <a:t>+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cs-CZ" sz="2400" b="1" i="1">
                            <a:latin typeface="Cambria Math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cs-CZ" sz="2400" b="1" i="1">
                                <a:latin typeface="Cambria Math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cs-CZ" sz="2400" b="1" i="1">
                                    <a:latin typeface="Cambria Math"/>
                                  </a:rPr>
                                </m:ctrlPr>
                              </m:fPr>
                              <m:num>
                                <m:r>
                                  <a:rPr lang="cs-CZ" sz="2400" b="1" i="1" smtClean="0">
                                    <a:latin typeface="Cambria Math"/>
                                  </a:rPr>
                                  <m:t>𝟑</m:t>
                                </m:r>
                              </m:num>
                              <m:den>
                                <m:r>
                                  <a:rPr lang="cs-CZ" sz="2400" b="1" i="1" smtClean="0">
                                    <a:latin typeface="Cambria Math"/>
                                  </a:rPr>
                                  <m:t>𝟐</m:t>
                                </m:r>
                              </m:den>
                            </m:f>
                          </m:e>
                        </m:d>
                      </m:e>
                      <m:sup>
                        <m:r>
                          <a:rPr lang="cs-CZ" sz="2400" b="1" i="1">
                            <a:latin typeface="Cambria Math"/>
                          </a:rPr>
                          <m:t>𝟐</m:t>
                        </m:r>
                      </m:sup>
                    </m:sSup>
                  </m:oMath>
                </a14:m>
                <a:r>
                  <a:rPr lang="cs-CZ" sz="2400" b="1" dirty="0" smtClean="0"/>
                  <a:t>-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cs-CZ" sz="2400" b="1" i="1">
                            <a:latin typeface="Cambria Math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cs-CZ" sz="2400" b="1" i="1">
                                <a:latin typeface="Cambria Math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cs-CZ" sz="2400" b="1" i="1" smtClean="0">
                                    <a:latin typeface="Cambria Math"/>
                                  </a:rPr>
                                </m:ctrlPr>
                              </m:fPr>
                              <m:num>
                                <m:r>
                                  <a:rPr lang="cs-CZ" sz="2400" b="1" i="1" smtClean="0">
                                    <a:latin typeface="Cambria Math"/>
                                  </a:rPr>
                                  <m:t>𝟒</m:t>
                                </m:r>
                              </m:num>
                              <m:den>
                                <m:r>
                                  <a:rPr lang="cs-CZ" sz="2400" b="1" i="1" smtClean="0">
                                    <a:latin typeface="Cambria Math"/>
                                  </a:rPr>
                                  <m:t>𝟑</m:t>
                                </m:r>
                              </m:den>
                            </m:f>
                          </m:e>
                        </m:d>
                      </m:e>
                      <m:sup>
                        <m:r>
                          <a:rPr lang="cs-CZ" sz="2400" b="1" i="1">
                            <a:latin typeface="Cambria Math"/>
                          </a:rPr>
                          <m:t>𝟐</m:t>
                        </m:r>
                      </m:sup>
                    </m:sSup>
                    <m:r>
                      <a:rPr lang="cs-CZ" sz="2400" b="1" i="1" dirty="0" smtClean="0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∙</m:t>
                    </m:r>
                    <m:sSup>
                      <m:sSupPr>
                        <m:ctrlPr>
                          <a:rPr lang="cs-CZ" sz="2400" b="1" i="1">
                            <a:latin typeface="Cambria Math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cs-CZ" sz="2400" b="1" i="1">
                                <a:latin typeface="Cambria Math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cs-CZ" sz="2400" b="1" i="1">
                                    <a:latin typeface="Cambria Math"/>
                                  </a:rPr>
                                </m:ctrlPr>
                              </m:fPr>
                              <m:num>
                                <m:r>
                                  <a:rPr lang="cs-CZ" sz="2400" b="1" i="1" smtClean="0">
                                    <a:latin typeface="Cambria Math"/>
                                  </a:rPr>
                                  <m:t>𝟑</m:t>
                                </m:r>
                              </m:num>
                              <m:den>
                                <m:r>
                                  <a:rPr lang="cs-CZ" sz="2400" b="1" i="1" smtClean="0">
                                    <a:latin typeface="Cambria Math"/>
                                  </a:rPr>
                                  <m:t>𝟒</m:t>
                                </m:r>
                              </m:den>
                            </m:f>
                          </m:e>
                        </m:d>
                      </m:e>
                      <m:sup>
                        <m:r>
                          <a:rPr lang="cs-CZ" sz="2400" b="1" i="1" smtClean="0">
                            <a:latin typeface="Cambria Math"/>
                          </a:rPr>
                          <m:t>𝟑</m:t>
                        </m:r>
                      </m:sup>
                    </m:sSup>
                    <m:r>
                      <m:rPr>
                        <m:nor/>
                      </m:rPr>
                      <a:rPr lang="cs-CZ" sz="2400" b="1" dirty="0"/>
                      <m:t>=</m:t>
                    </m:r>
                  </m:oMath>
                </a14:m>
                <a:endParaRPr lang="cs-CZ" sz="2400" b="1" i="1" dirty="0">
                  <a:latin typeface="Cambria Math"/>
                </a:endParaRPr>
              </a:p>
            </p:txBody>
          </p:sp>
        </mc:Choice>
        <mc:Fallback xmlns="">
          <p:sp>
            <p:nvSpPr>
              <p:cNvPr id="3" name="Obdélník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536" y="4648927"/>
                <a:ext cx="3384376" cy="727443"/>
              </a:xfrm>
              <a:prstGeom prst="rect">
                <a:avLst/>
              </a:prstGeom>
              <a:blipFill rotWithShape="1">
                <a:blip r:embed="rId5"/>
                <a:stretch>
                  <a:fillRect b="-6723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Obdélník 7"/>
              <p:cNvSpPr/>
              <p:nvPr/>
            </p:nvSpPr>
            <p:spPr>
              <a:xfrm>
                <a:off x="437144" y="2861647"/>
                <a:ext cx="2763708" cy="5232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cs-CZ" altLang="cs-CZ" sz="2800" dirty="0" smtClean="0">
                    <a:solidFill>
                      <a:prstClr val="black"/>
                    </a:solidFill>
                    <a:latin typeface="Arial" charset="0"/>
                  </a:rPr>
                  <a:t>4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cs-CZ" altLang="cs-CZ" sz="2800" b="0" i="0" baseline="30000" dirty="0" smtClean="0">
                        <a:solidFill>
                          <a:prstClr val="black"/>
                        </a:solidFill>
                        <a:latin typeface="Arial" charset="0"/>
                      </a:rPr>
                      <m:t>3</m:t>
                    </m:r>
                    <m:r>
                      <a:rPr lang="cs-CZ" sz="2800" b="1" i="1" dirty="0" smtClean="0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+</m:t>
                    </m:r>
                    <m:r>
                      <a:rPr lang="cs-CZ" sz="2800" b="1" i="1" dirty="0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 </m:t>
                    </m:r>
                  </m:oMath>
                </a14:m>
                <a:r>
                  <a:rPr lang="cs-CZ" altLang="cs-CZ" sz="2800" dirty="0" smtClean="0">
                    <a:solidFill>
                      <a:prstClr val="black"/>
                    </a:solidFill>
                    <a:latin typeface="Arial" charset="0"/>
                  </a:rPr>
                  <a:t>5</a:t>
                </a:r>
                <a:r>
                  <a:rPr lang="cs-CZ" altLang="cs-CZ" sz="2800" baseline="30000" dirty="0" smtClean="0">
                    <a:solidFill>
                      <a:prstClr val="black"/>
                    </a:solidFill>
                    <a:latin typeface="Arial" charset="0"/>
                  </a:rPr>
                  <a:t>3 </a:t>
                </a:r>
                <a:r>
                  <a:rPr lang="cs-CZ" altLang="cs-CZ" sz="2800" dirty="0" smtClean="0">
                    <a:solidFill>
                      <a:prstClr val="black"/>
                    </a:solidFill>
                    <a:latin typeface="Arial" charset="0"/>
                  </a:rPr>
                  <a:t>- 3</a:t>
                </a:r>
                <a:r>
                  <a:rPr lang="cs-CZ" altLang="cs-CZ" sz="2800" baseline="30000" dirty="0" smtClean="0">
                    <a:solidFill>
                      <a:prstClr val="black"/>
                    </a:solidFill>
                    <a:latin typeface="Arial" charset="0"/>
                  </a:rPr>
                  <a:t>3</a:t>
                </a:r>
                <a:r>
                  <a:rPr lang="cs-CZ" altLang="cs-CZ" sz="2800" dirty="0" smtClean="0">
                    <a:solidFill>
                      <a:prstClr val="black"/>
                    </a:solidFill>
                    <a:latin typeface="Arial" charset="0"/>
                  </a:rPr>
                  <a:t>=</a:t>
                </a:r>
                <a:endParaRPr lang="cs-CZ" sz="2800" dirty="0"/>
              </a:p>
            </p:txBody>
          </p:sp>
        </mc:Choice>
        <mc:Fallback xmlns="">
          <p:sp>
            <p:nvSpPr>
              <p:cNvPr id="8" name="Obdélník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7144" y="2861647"/>
                <a:ext cx="2763708" cy="523220"/>
              </a:xfrm>
              <a:prstGeom prst="rect">
                <a:avLst/>
              </a:prstGeom>
              <a:blipFill rotWithShape="1">
                <a:blip r:embed="rId6"/>
                <a:stretch>
                  <a:fillRect l="-4636" t="-13953" b="-2907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Obdélník 8"/>
              <p:cNvSpPr/>
              <p:nvPr/>
            </p:nvSpPr>
            <p:spPr>
              <a:xfrm>
                <a:off x="437144" y="3465809"/>
                <a:ext cx="2763708" cy="5232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cs-CZ" altLang="cs-CZ" sz="2800" dirty="0" smtClean="0">
                    <a:solidFill>
                      <a:prstClr val="black"/>
                    </a:solidFill>
                    <a:latin typeface="Arial" charset="0"/>
                  </a:rPr>
                  <a:t>-(-4)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cs-CZ" altLang="cs-CZ" sz="2800" b="0" i="0" baseline="30000" dirty="0" smtClean="0">
                        <a:solidFill>
                          <a:prstClr val="black"/>
                        </a:solidFill>
                        <a:latin typeface="Arial" charset="0"/>
                      </a:rPr>
                      <m:t>2</m:t>
                    </m:r>
                    <m:r>
                      <a:rPr lang="cs-CZ" sz="2800" b="1" i="1" dirty="0" smtClean="0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+</m:t>
                    </m:r>
                    <m:r>
                      <a:rPr lang="cs-CZ" sz="2800" b="1" i="1" dirty="0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 </m:t>
                    </m:r>
                  </m:oMath>
                </a14:m>
                <a:r>
                  <a:rPr lang="cs-CZ" altLang="cs-CZ" sz="2800" dirty="0" smtClean="0">
                    <a:solidFill>
                      <a:prstClr val="black"/>
                    </a:solidFill>
                    <a:latin typeface="Arial" charset="0"/>
                  </a:rPr>
                  <a:t>5</a:t>
                </a:r>
                <a:r>
                  <a:rPr lang="cs-CZ" altLang="cs-CZ" sz="2800" baseline="30000" dirty="0" smtClean="0">
                    <a:solidFill>
                      <a:prstClr val="black"/>
                    </a:solidFill>
                    <a:latin typeface="Arial" charset="0"/>
                  </a:rPr>
                  <a:t>2 </a:t>
                </a:r>
                <a:r>
                  <a:rPr lang="cs-CZ" altLang="cs-CZ" sz="2800" dirty="0" smtClean="0">
                    <a:solidFill>
                      <a:prstClr val="black"/>
                    </a:solidFill>
                    <a:latin typeface="Arial" charset="0"/>
                  </a:rPr>
                  <a:t>- 2</a:t>
                </a:r>
                <a:r>
                  <a:rPr lang="cs-CZ" altLang="cs-CZ" sz="2800" baseline="30000" dirty="0" smtClean="0">
                    <a:solidFill>
                      <a:prstClr val="black"/>
                    </a:solidFill>
                    <a:latin typeface="Arial" charset="0"/>
                  </a:rPr>
                  <a:t>3</a:t>
                </a:r>
                <a:r>
                  <a:rPr lang="cs-CZ" altLang="cs-CZ" sz="2800" dirty="0" smtClean="0">
                    <a:solidFill>
                      <a:prstClr val="black"/>
                    </a:solidFill>
                    <a:latin typeface="Arial" charset="0"/>
                  </a:rPr>
                  <a:t>=</a:t>
                </a:r>
                <a:endParaRPr lang="cs-CZ" sz="2800" dirty="0"/>
              </a:p>
            </p:txBody>
          </p:sp>
        </mc:Choice>
        <mc:Fallback xmlns="">
          <p:sp>
            <p:nvSpPr>
              <p:cNvPr id="9" name="Obdélník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7144" y="3465809"/>
                <a:ext cx="2763708" cy="523220"/>
              </a:xfrm>
              <a:prstGeom prst="rect">
                <a:avLst/>
              </a:prstGeom>
              <a:blipFill rotWithShape="1">
                <a:blip r:embed="rId7"/>
                <a:stretch>
                  <a:fillRect l="-4636" t="-14118" b="-30588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Obdélník 9"/>
              <p:cNvSpPr/>
              <p:nvPr/>
            </p:nvSpPr>
            <p:spPr>
              <a:xfrm>
                <a:off x="437144" y="1124744"/>
                <a:ext cx="2622688" cy="5232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cs-CZ" altLang="cs-CZ" sz="2800" dirty="0" smtClean="0">
                    <a:solidFill>
                      <a:prstClr val="black"/>
                    </a:solidFill>
                    <a:latin typeface="Arial" charset="0"/>
                  </a:rPr>
                  <a:t>-(-4)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cs-CZ" altLang="cs-CZ" sz="2800" b="0" i="0" baseline="30000" dirty="0" smtClean="0">
                        <a:solidFill>
                          <a:prstClr val="black"/>
                        </a:solidFill>
                        <a:latin typeface="Arial" charset="0"/>
                      </a:rPr>
                      <m:t>3</m:t>
                    </m:r>
                    <m:r>
                      <a:rPr lang="cs-CZ" sz="2800" b="1" i="1" dirty="0" smtClean="0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+</m:t>
                    </m:r>
                    <m:r>
                      <a:rPr lang="cs-CZ" sz="2800" b="1" i="1" dirty="0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 </m:t>
                    </m:r>
                  </m:oMath>
                </a14:m>
                <a:r>
                  <a:rPr lang="cs-CZ" altLang="cs-CZ" sz="2800" dirty="0" smtClean="0">
                    <a:solidFill>
                      <a:prstClr val="black"/>
                    </a:solidFill>
                    <a:latin typeface="Arial" charset="0"/>
                  </a:rPr>
                  <a:t>7</a:t>
                </a:r>
                <a:r>
                  <a:rPr lang="cs-CZ" altLang="cs-CZ" sz="2800" baseline="30000" dirty="0" smtClean="0">
                    <a:solidFill>
                      <a:prstClr val="black"/>
                    </a:solidFill>
                    <a:latin typeface="Arial" charset="0"/>
                  </a:rPr>
                  <a:t>2 </a:t>
                </a:r>
                <a:r>
                  <a:rPr lang="cs-CZ" altLang="cs-CZ" sz="2800" dirty="0" smtClean="0">
                    <a:solidFill>
                      <a:prstClr val="black"/>
                    </a:solidFill>
                    <a:latin typeface="Arial" charset="0"/>
                  </a:rPr>
                  <a:t>- 2</a:t>
                </a:r>
                <a:r>
                  <a:rPr lang="cs-CZ" altLang="cs-CZ" sz="2800" baseline="30000" dirty="0" smtClean="0">
                    <a:solidFill>
                      <a:prstClr val="black"/>
                    </a:solidFill>
                    <a:latin typeface="Arial" charset="0"/>
                  </a:rPr>
                  <a:t>3</a:t>
                </a:r>
                <a:r>
                  <a:rPr lang="cs-CZ" altLang="cs-CZ" sz="2800" dirty="0" smtClean="0">
                    <a:solidFill>
                      <a:prstClr val="black"/>
                    </a:solidFill>
                    <a:latin typeface="Arial" charset="0"/>
                  </a:rPr>
                  <a:t>=</a:t>
                </a:r>
                <a:endParaRPr lang="cs-CZ" sz="2800" dirty="0"/>
              </a:p>
            </p:txBody>
          </p:sp>
        </mc:Choice>
        <mc:Fallback xmlns="">
          <p:sp>
            <p:nvSpPr>
              <p:cNvPr id="10" name="Obdélník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7144" y="1124744"/>
                <a:ext cx="2622688" cy="523220"/>
              </a:xfrm>
              <a:prstGeom prst="rect">
                <a:avLst/>
              </a:prstGeom>
              <a:blipFill rotWithShape="1">
                <a:blip r:embed="rId8"/>
                <a:stretch>
                  <a:fillRect l="-4884" t="-14118" r="-2326" b="-30588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Obdélník 10"/>
              <p:cNvSpPr/>
              <p:nvPr/>
            </p:nvSpPr>
            <p:spPr>
              <a:xfrm>
                <a:off x="428780" y="620688"/>
                <a:ext cx="3855188" cy="5232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cs-CZ" altLang="cs-CZ" sz="2800" dirty="0" smtClean="0">
                    <a:solidFill>
                      <a:prstClr val="black"/>
                    </a:solidFill>
                    <a:latin typeface="Arial" charset="0"/>
                  </a:rPr>
                  <a:t>(5</a:t>
                </a:r>
                <a:r>
                  <a:rPr lang="cs-CZ" sz="2800" b="1" dirty="0" smtClean="0">
                    <a:solidFill>
                      <a:prstClr val="black"/>
                    </a:solidFill>
                    <a:ea typeface="Cambria Math"/>
                  </a:rPr>
                  <a:t> </a:t>
                </a:r>
                <a14:m>
                  <m:oMath xmlns:m="http://schemas.openxmlformats.org/officeDocument/2006/math">
                    <m:r>
                      <a:rPr lang="cs-CZ" sz="2800" b="1" i="1" dirty="0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∙ </m:t>
                    </m:r>
                  </m:oMath>
                </a14:m>
                <a:r>
                  <a:rPr lang="cs-CZ" altLang="cs-CZ" sz="2800" dirty="0" smtClean="0">
                    <a:solidFill>
                      <a:prstClr val="black"/>
                    </a:solidFill>
                    <a:latin typeface="Arial" charset="0"/>
                  </a:rPr>
                  <a:t>2)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cs-CZ" altLang="cs-CZ" sz="2800" b="0" i="0" baseline="30000" dirty="0" smtClean="0">
                        <a:solidFill>
                          <a:prstClr val="black"/>
                        </a:solidFill>
                        <a:latin typeface="Arial" charset="0"/>
                      </a:rPr>
                      <m:t>3</m:t>
                    </m:r>
                    <m:r>
                      <a:rPr lang="cs-CZ" sz="2800" b="1" i="1" dirty="0" smtClean="0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+</m:t>
                    </m:r>
                    <m:r>
                      <a:rPr lang="cs-CZ" sz="2800" b="1" i="1" dirty="0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 </m:t>
                    </m:r>
                  </m:oMath>
                </a14:m>
                <a:r>
                  <a:rPr lang="cs-CZ" altLang="cs-CZ" sz="2800" dirty="0" smtClean="0">
                    <a:solidFill>
                      <a:prstClr val="black"/>
                    </a:solidFill>
                    <a:latin typeface="Arial" charset="0"/>
                  </a:rPr>
                  <a:t>5</a:t>
                </a:r>
                <a:r>
                  <a:rPr lang="cs-CZ" altLang="cs-CZ" sz="2800" baseline="30000" dirty="0" smtClean="0">
                    <a:solidFill>
                      <a:prstClr val="black"/>
                    </a:solidFill>
                    <a:latin typeface="Arial" charset="0"/>
                  </a:rPr>
                  <a:t>2 </a:t>
                </a:r>
                <a:r>
                  <a:rPr lang="cs-CZ" altLang="cs-CZ" sz="2800" dirty="0" smtClean="0">
                    <a:solidFill>
                      <a:prstClr val="black"/>
                    </a:solidFill>
                    <a:latin typeface="Arial" charset="0"/>
                  </a:rPr>
                  <a:t>– (-2</a:t>
                </a:r>
                <a:r>
                  <a:rPr lang="cs-CZ" altLang="cs-CZ" sz="2800" baseline="30000" dirty="0" smtClean="0">
                    <a:solidFill>
                      <a:prstClr val="black"/>
                    </a:solidFill>
                    <a:latin typeface="Arial" charset="0"/>
                  </a:rPr>
                  <a:t>3 </a:t>
                </a:r>
                <a:r>
                  <a:rPr lang="cs-CZ" altLang="cs-CZ" sz="2800" dirty="0" smtClean="0">
                    <a:solidFill>
                      <a:prstClr val="black"/>
                    </a:solidFill>
                    <a:latin typeface="Arial" charset="0"/>
                  </a:rPr>
                  <a:t>)-5</a:t>
                </a:r>
                <a:r>
                  <a:rPr lang="cs-CZ" altLang="cs-CZ" sz="2800" baseline="30000" dirty="0">
                    <a:solidFill>
                      <a:prstClr val="black"/>
                    </a:solidFill>
                    <a:latin typeface="Arial" charset="0"/>
                  </a:rPr>
                  <a:t>3</a:t>
                </a:r>
                <a:r>
                  <a:rPr lang="cs-CZ" altLang="cs-CZ" sz="2800" dirty="0" smtClean="0">
                    <a:solidFill>
                      <a:prstClr val="black"/>
                    </a:solidFill>
                    <a:latin typeface="Arial" charset="0"/>
                  </a:rPr>
                  <a:t>=</a:t>
                </a:r>
                <a:endParaRPr lang="cs-CZ" sz="2800" dirty="0"/>
              </a:p>
            </p:txBody>
          </p:sp>
        </mc:Choice>
        <mc:Fallback xmlns="">
          <p:sp>
            <p:nvSpPr>
              <p:cNvPr id="11" name="Obdélník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8780" y="620688"/>
                <a:ext cx="3855188" cy="523220"/>
              </a:xfrm>
              <a:prstGeom prst="rect">
                <a:avLst/>
              </a:prstGeom>
              <a:blipFill rotWithShape="1">
                <a:blip r:embed="rId9"/>
                <a:stretch>
                  <a:fillRect l="-3160" t="-13953" b="-2907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Obdélník 11"/>
              <p:cNvSpPr/>
              <p:nvPr/>
            </p:nvSpPr>
            <p:spPr>
              <a:xfrm>
                <a:off x="395536" y="5445224"/>
                <a:ext cx="2808312" cy="74090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cs-CZ" sz="2400" b="1" i="1" smtClean="0">
                            <a:latin typeface="Cambria Math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cs-CZ" sz="2400" b="1" i="1" smtClean="0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cs-CZ" sz="2400" b="1" i="1" smtClean="0">
                                <a:latin typeface="Cambria Math"/>
                              </a:rPr>
                              <m:t>𝟓</m:t>
                            </m:r>
                          </m:e>
                          <m:sup>
                            <m:r>
                              <a:rPr lang="cs-CZ" sz="2400" b="1" i="1" smtClean="0">
                                <a:latin typeface="Cambria Math"/>
                              </a:rPr>
                              <m:t>𝟑</m:t>
                            </m:r>
                          </m:sup>
                        </m:sSup>
                      </m:num>
                      <m:den>
                        <m:sSup>
                          <m:sSupPr>
                            <m:ctrlPr>
                              <a:rPr lang="cs-CZ" sz="2400" b="1" i="1" smtClean="0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cs-CZ" sz="2400" b="1" i="1" smtClean="0">
                                <a:latin typeface="Cambria Math"/>
                              </a:rPr>
                              <m:t>𝟓</m:t>
                            </m:r>
                          </m:e>
                          <m:sup>
                            <m:r>
                              <a:rPr lang="cs-CZ" sz="2400" b="1" i="1" smtClean="0">
                                <a:latin typeface="Cambria Math"/>
                              </a:rPr>
                              <m:t>𝟐</m:t>
                            </m:r>
                          </m:sup>
                        </m:sSup>
                      </m:den>
                    </m:f>
                  </m:oMath>
                </a14:m>
                <a:r>
                  <a:rPr lang="cs-CZ" sz="2400" b="1" dirty="0" smtClean="0"/>
                  <a:t> -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cs-CZ" sz="2400" b="1" i="1">
                            <a:latin typeface="Cambria Math"/>
                          </a:rPr>
                        </m:ctrlPr>
                      </m:sSupPr>
                      <m:e>
                        <m:f>
                          <m:fPr>
                            <m:ctrlPr>
                              <a:rPr lang="cs-CZ" sz="2400" b="1" i="1" smtClean="0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cs-CZ" sz="2400" b="1" i="1" smtClean="0">
                                <a:latin typeface="Cambria Math"/>
                              </a:rPr>
                              <m:t>𝟑</m:t>
                            </m:r>
                          </m:num>
                          <m:den>
                            <m:r>
                              <a:rPr lang="cs-CZ" sz="2400" b="1" i="1" smtClean="0">
                                <a:latin typeface="Cambria Math"/>
                              </a:rPr>
                              <m:t>𝟓</m:t>
                            </m:r>
                          </m:den>
                        </m:f>
                      </m:e>
                      <m:sup>
                        <m:r>
                          <a:rPr lang="cs-CZ" sz="2400" b="1" i="1" smtClean="0">
                            <a:latin typeface="Cambria Math"/>
                          </a:rPr>
                          <m:t>𝟑</m:t>
                        </m:r>
                      </m:sup>
                    </m:sSup>
                  </m:oMath>
                </a14:m>
                <a:r>
                  <a:rPr lang="cs-CZ" sz="2400" b="1" dirty="0" smtClean="0"/>
                  <a:t>-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cs-CZ" sz="2400" b="1" i="1">
                            <a:latin typeface="Cambria Math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cs-CZ" sz="2400" b="1" i="1">
                                <a:latin typeface="Cambria Math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cs-CZ" sz="2400" b="1" i="1" smtClean="0">
                                    <a:latin typeface="Cambria Math"/>
                                  </a:rPr>
                                </m:ctrlPr>
                              </m:fPr>
                              <m:num>
                                <m:r>
                                  <a:rPr lang="cs-CZ" sz="2400" b="1" i="1" smtClean="0">
                                    <a:latin typeface="Cambria Math"/>
                                  </a:rPr>
                                  <m:t>𝟐</m:t>
                                </m:r>
                              </m:num>
                              <m:den>
                                <m:r>
                                  <a:rPr lang="cs-CZ" sz="2400" b="1" i="1" smtClean="0">
                                    <a:latin typeface="Cambria Math"/>
                                  </a:rPr>
                                  <m:t>𝟑</m:t>
                                </m:r>
                              </m:den>
                            </m:f>
                          </m:e>
                        </m:d>
                      </m:e>
                      <m:sup>
                        <m:r>
                          <a:rPr lang="cs-CZ" sz="2400" b="1" i="1">
                            <a:latin typeface="Cambria Math"/>
                          </a:rPr>
                          <m:t>𝟐</m:t>
                        </m:r>
                      </m:sup>
                    </m:sSup>
                    <m:r>
                      <a:rPr lang="cs-CZ" sz="2400" b="1" i="1" dirty="0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∙</m:t>
                    </m:r>
                    <m:sSup>
                      <m:sSupPr>
                        <m:ctrlPr>
                          <a:rPr lang="cs-CZ" sz="2400" b="1" i="1">
                            <a:latin typeface="Cambria Math"/>
                          </a:rPr>
                        </m:ctrlPr>
                      </m:sSupPr>
                      <m:e>
                        <m:f>
                          <m:fPr>
                            <m:ctrlPr>
                              <a:rPr lang="cs-CZ" sz="2400" b="1" i="1" smtClean="0">
                                <a:latin typeface="Cambria Math"/>
                              </a:rPr>
                            </m:ctrlPr>
                          </m:fPr>
                          <m:num>
                            <m:d>
                              <m:dPr>
                                <m:ctrlPr>
                                  <a:rPr lang="cs-CZ" sz="2400" b="1" i="1" smtClean="0">
                                    <a:latin typeface="Cambria Math"/>
                                  </a:rPr>
                                </m:ctrlPr>
                              </m:dPr>
                              <m:e>
                                <m:r>
                                  <a:rPr lang="cs-CZ" sz="2400" b="1" i="1" smtClean="0">
                                    <a:latin typeface="Cambria Math"/>
                                  </a:rPr>
                                  <m:t>−</m:t>
                                </m:r>
                                <m:r>
                                  <a:rPr lang="cs-CZ" sz="2400" b="1" i="1" smtClean="0">
                                    <a:latin typeface="Cambria Math"/>
                                  </a:rPr>
                                  <m:t>𝟑</m:t>
                                </m:r>
                              </m:e>
                            </m:d>
                          </m:num>
                          <m:den>
                            <m:r>
                              <a:rPr lang="cs-CZ" sz="2400" b="1" i="1" smtClean="0">
                                <a:latin typeface="Cambria Math"/>
                              </a:rPr>
                              <m:t>𝟒</m:t>
                            </m:r>
                          </m:den>
                        </m:f>
                      </m:e>
                      <m:sup>
                        <m:r>
                          <a:rPr lang="cs-CZ" sz="2400" b="1" i="1" smtClean="0">
                            <a:latin typeface="Cambria Math"/>
                          </a:rPr>
                          <m:t>𝟑</m:t>
                        </m:r>
                      </m:sup>
                    </m:sSup>
                    <m:r>
                      <m:rPr>
                        <m:nor/>
                      </m:rPr>
                      <a:rPr lang="cs-CZ" sz="2400" b="1" dirty="0"/>
                      <m:t>=</m:t>
                    </m:r>
                  </m:oMath>
                </a14:m>
                <a:endParaRPr lang="cs-CZ" sz="2400" b="1" i="1" dirty="0">
                  <a:latin typeface="Cambria Math"/>
                </a:endParaRPr>
              </a:p>
            </p:txBody>
          </p:sp>
        </mc:Choice>
        <mc:Fallback xmlns="">
          <p:sp>
            <p:nvSpPr>
              <p:cNvPr id="12" name="Obdélník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536" y="5445224"/>
                <a:ext cx="2808312" cy="740908"/>
              </a:xfrm>
              <a:prstGeom prst="rect">
                <a:avLst/>
              </a:prstGeom>
              <a:blipFill rotWithShape="1">
                <a:blip r:embed="rId10"/>
                <a:stretch>
                  <a:fillRect b="-4918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Obdélník 12"/>
              <p:cNvSpPr/>
              <p:nvPr/>
            </p:nvSpPr>
            <p:spPr>
              <a:xfrm>
                <a:off x="4112784" y="607130"/>
                <a:ext cx="4203632" cy="5232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cs-CZ" altLang="cs-CZ" sz="2800" dirty="0" smtClean="0">
                    <a:solidFill>
                      <a:prstClr val="black"/>
                    </a:solidFill>
                    <a:latin typeface="Arial" charset="0"/>
                  </a:rPr>
                  <a:t>1</a:t>
                </a:r>
                <a14:m>
                  <m:oMath xmlns:m="http://schemas.openxmlformats.org/officeDocument/2006/math">
                    <m:r>
                      <a:rPr lang="cs-CZ" sz="2800" b="0" i="0" dirty="0" smtClean="0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000</m:t>
                    </m:r>
                    <m:r>
                      <a:rPr lang="cs-CZ" sz="2800" b="1" i="1" dirty="0" smtClean="0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+</m:t>
                    </m:r>
                    <m:r>
                      <a:rPr lang="cs-CZ" sz="2800" b="1" i="1" dirty="0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 </m:t>
                    </m:r>
                  </m:oMath>
                </a14:m>
                <a:r>
                  <a:rPr lang="cs-CZ" altLang="cs-CZ" sz="2800" dirty="0" smtClean="0">
                    <a:solidFill>
                      <a:prstClr val="black"/>
                    </a:solidFill>
                    <a:latin typeface="Arial" charset="0"/>
                  </a:rPr>
                  <a:t>25</a:t>
                </a:r>
                <a:r>
                  <a:rPr lang="cs-CZ" altLang="cs-CZ" sz="2800" baseline="30000" dirty="0" smtClean="0">
                    <a:solidFill>
                      <a:prstClr val="black"/>
                    </a:solidFill>
                    <a:latin typeface="Arial" charset="0"/>
                  </a:rPr>
                  <a:t> </a:t>
                </a:r>
                <a:r>
                  <a:rPr lang="cs-CZ" altLang="cs-CZ" sz="2800" dirty="0" smtClean="0">
                    <a:solidFill>
                      <a:prstClr val="black"/>
                    </a:solidFill>
                    <a:latin typeface="Arial" charset="0"/>
                  </a:rPr>
                  <a:t>+8 -125= </a:t>
                </a:r>
                <a:r>
                  <a:rPr lang="cs-CZ" altLang="cs-CZ" sz="2800" dirty="0" smtClean="0">
                    <a:solidFill>
                      <a:srgbClr val="FF0000"/>
                    </a:solidFill>
                    <a:latin typeface="Arial" charset="0"/>
                  </a:rPr>
                  <a:t>908</a:t>
                </a:r>
                <a:endParaRPr lang="cs-CZ" sz="28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3" name="Obdélník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2784" y="607130"/>
                <a:ext cx="4203632" cy="523220"/>
              </a:xfrm>
              <a:prstGeom prst="rect">
                <a:avLst/>
              </a:prstGeom>
              <a:blipFill rotWithShape="1">
                <a:blip r:embed="rId11"/>
                <a:stretch>
                  <a:fillRect l="-3048" t="-14118" b="-30588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Obdélník 13"/>
              <p:cNvSpPr/>
              <p:nvPr/>
            </p:nvSpPr>
            <p:spPr>
              <a:xfrm>
                <a:off x="2915816" y="1120592"/>
                <a:ext cx="2808312" cy="5232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cs-CZ" altLang="cs-CZ" sz="2800" dirty="0" smtClean="0">
                    <a:solidFill>
                      <a:prstClr val="black"/>
                    </a:solidFill>
                    <a:latin typeface="Arial" charset="0"/>
                  </a:rPr>
                  <a:t>6</a:t>
                </a:r>
                <a14:m>
                  <m:oMath xmlns:m="http://schemas.openxmlformats.org/officeDocument/2006/math">
                    <m:r>
                      <a:rPr lang="cs-CZ" sz="2800" b="0" i="0" dirty="0" smtClean="0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4</m:t>
                    </m:r>
                    <m:r>
                      <a:rPr lang="cs-CZ" sz="2800" b="1" i="1" dirty="0" smtClean="0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+</m:t>
                    </m:r>
                    <m:r>
                      <a:rPr lang="cs-CZ" sz="2800" b="1" i="1" dirty="0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 </m:t>
                    </m:r>
                  </m:oMath>
                </a14:m>
                <a:r>
                  <a:rPr lang="cs-CZ" altLang="cs-CZ" sz="2800" dirty="0" smtClean="0">
                    <a:solidFill>
                      <a:prstClr val="black"/>
                    </a:solidFill>
                    <a:latin typeface="Arial" charset="0"/>
                  </a:rPr>
                  <a:t>49</a:t>
                </a:r>
                <a:r>
                  <a:rPr lang="cs-CZ" altLang="cs-CZ" sz="2800" baseline="30000" dirty="0" smtClean="0">
                    <a:solidFill>
                      <a:prstClr val="black"/>
                    </a:solidFill>
                    <a:latin typeface="Arial" charset="0"/>
                  </a:rPr>
                  <a:t> </a:t>
                </a:r>
                <a:r>
                  <a:rPr lang="cs-CZ" altLang="cs-CZ" sz="2800" dirty="0" smtClean="0">
                    <a:solidFill>
                      <a:prstClr val="black"/>
                    </a:solidFill>
                    <a:latin typeface="Arial" charset="0"/>
                  </a:rPr>
                  <a:t>-8 = </a:t>
                </a:r>
                <a:r>
                  <a:rPr lang="cs-CZ" altLang="cs-CZ" sz="2800" dirty="0" smtClean="0">
                    <a:solidFill>
                      <a:srgbClr val="00B050"/>
                    </a:solidFill>
                    <a:latin typeface="Arial" charset="0"/>
                  </a:rPr>
                  <a:t>105</a:t>
                </a:r>
                <a:endParaRPr lang="cs-CZ" sz="2800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14" name="Obdélník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15816" y="1120592"/>
                <a:ext cx="2808312" cy="523220"/>
              </a:xfrm>
              <a:prstGeom prst="rect">
                <a:avLst/>
              </a:prstGeom>
              <a:blipFill rotWithShape="1">
                <a:blip r:embed="rId12"/>
                <a:stretch>
                  <a:fillRect l="-4338" t="-13953" r="-3254" b="-2907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Obdélník 14"/>
              <p:cNvSpPr/>
              <p:nvPr/>
            </p:nvSpPr>
            <p:spPr>
              <a:xfrm>
                <a:off x="2708628" y="1628800"/>
                <a:ext cx="2943492" cy="5232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cs-CZ" sz="2800" b="0" i="0" dirty="0" smtClean="0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4</m:t>
                    </m:r>
                    <m:r>
                      <a:rPr lang="cs-CZ" sz="2800" b="0" i="1" dirty="0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∙</m:t>
                    </m:r>
                    <m:r>
                      <a:rPr lang="cs-CZ" sz="2800" b="0" i="1" dirty="0" smtClean="0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125</m:t>
                    </m:r>
                  </m:oMath>
                </a14:m>
                <a:r>
                  <a:rPr lang="cs-CZ" altLang="cs-CZ" sz="2800" dirty="0" smtClean="0">
                    <a:solidFill>
                      <a:prstClr val="black"/>
                    </a:solidFill>
                    <a:latin typeface="Arial" charset="0"/>
                  </a:rPr>
                  <a:t>-27 = </a:t>
                </a:r>
                <a:r>
                  <a:rPr lang="cs-CZ" altLang="cs-CZ" sz="2800" dirty="0" smtClean="0">
                    <a:solidFill>
                      <a:srgbClr val="FF0000"/>
                    </a:solidFill>
                    <a:latin typeface="Arial" charset="0"/>
                  </a:rPr>
                  <a:t>473</a:t>
                </a:r>
                <a:endParaRPr lang="cs-CZ" sz="28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5" name="Obdélník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08628" y="1628800"/>
                <a:ext cx="2943492" cy="523220"/>
              </a:xfrm>
              <a:prstGeom prst="rect">
                <a:avLst/>
              </a:prstGeom>
              <a:blipFill rotWithShape="1">
                <a:blip r:embed="rId13"/>
                <a:stretch>
                  <a:fillRect t="-13953" b="-2907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Obdélník 15"/>
              <p:cNvSpPr/>
              <p:nvPr/>
            </p:nvSpPr>
            <p:spPr>
              <a:xfrm>
                <a:off x="2525296" y="2242964"/>
                <a:ext cx="3744416" cy="5232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cs-CZ" altLang="cs-CZ" sz="2800" dirty="0">
                    <a:solidFill>
                      <a:prstClr val="black"/>
                    </a:solidFill>
                    <a:latin typeface="Arial" charset="0"/>
                  </a:rPr>
                  <a:t>2</a:t>
                </a:r>
                <a14:m>
                  <m:oMath xmlns:m="http://schemas.openxmlformats.org/officeDocument/2006/math">
                    <m:r>
                      <a:rPr lang="cs-CZ" sz="2800" dirty="0">
                        <a:solidFill>
                          <a:prstClr val="black"/>
                        </a:solidFill>
                        <a:latin typeface="Cambria Math"/>
                      </a:rPr>
                      <m:t>7+ </m:t>
                    </m:r>
                  </m:oMath>
                </a14:m>
                <a:r>
                  <a:rPr lang="cs-CZ" altLang="cs-CZ" sz="2800" dirty="0">
                    <a:solidFill>
                      <a:prstClr val="black"/>
                    </a:solidFill>
                    <a:latin typeface="Arial" charset="0"/>
                  </a:rPr>
                  <a:t>216 - 125=</a:t>
                </a:r>
                <a:r>
                  <a:rPr lang="cs-CZ" altLang="cs-CZ" sz="2800" dirty="0">
                    <a:solidFill>
                      <a:srgbClr val="00B050"/>
                    </a:solidFill>
                    <a:latin typeface="Arial" charset="0"/>
                  </a:rPr>
                  <a:t>118</a:t>
                </a:r>
                <a:endParaRPr lang="cs-CZ" sz="2800" dirty="0">
                  <a:solidFill>
                    <a:srgbClr val="00B050"/>
                  </a:solidFill>
                  <a:latin typeface="Arial" charset="0"/>
                </a:endParaRPr>
              </a:p>
            </p:txBody>
          </p:sp>
        </mc:Choice>
        <mc:Fallback xmlns="">
          <p:sp>
            <p:nvSpPr>
              <p:cNvPr id="16" name="Obdélník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25296" y="2242964"/>
                <a:ext cx="3744416" cy="523220"/>
              </a:xfrm>
              <a:prstGeom prst="rect">
                <a:avLst/>
              </a:prstGeom>
              <a:blipFill rotWithShape="1">
                <a:blip r:embed="rId14"/>
                <a:stretch>
                  <a:fillRect l="-3257" t="-11628" b="-31395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Obdélník 16"/>
              <p:cNvSpPr/>
              <p:nvPr/>
            </p:nvSpPr>
            <p:spPr>
              <a:xfrm>
                <a:off x="2499008" y="2834719"/>
                <a:ext cx="3715592" cy="5232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cs-CZ" altLang="cs-CZ" sz="2800" dirty="0" smtClean="0">
                    <a:solidFill>
                      <a:prstClr val="black"/>
                    </a:solidFill>
                    <a:latin typeface="Arial" charset="0"/>
                  </a:rPr>
                  <a:t>6</a:t>
                </a:r>
                <a14:m>
                  <m:oMath xmlns:m="http://schemas.openxmlformats.org/officeDocument/2006/math">
                    <m:r>
                      <a:rPr lang="cs-CZ" sz="2800" b="0" i="0" dirty="0" smtClean="0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4</m:t>
                    </m:r>
                    <m:r>
                      <a:rPr lang="cs-CZ" sz="2800" b="1" i="1" dirty="0" smtClean="0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+</m:t>
                    </m:r>
                    <m:r>
                      <a:rPr lang="cs-CZ" sz="2800" b="1" i="1" dirty="0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 </m:t>
                    </m:r>
                  </m:oMath>
                </a14:m>
                <a:r>
                  <a:rPr lang="cs-CZ" altLang="cs-CZ" sz="2800" dirty="0" smtClean="0">
                    <a:solidFill>
                      <a:prstClr val="black"/>
                    </a:solidFill>
                    <a:latin typeface="Arial" charset="0"/>
                  </a:rPr>
                  <a:t>125</a:t>
                </a:r>
                <a:r>
                  <a:rPr lang="cs-CZ" altLang="cs-CZ" sz="2800" baseline="30000" dirty="0" smtClean="0">
                    <a:solidFill>
                      <a:prstClr val="black"/>
                    </a:solidFill>
                    <a:latin typeface="Arial" charset="0"/>
                  </a:rPr>
                  <a:t> </a:t>
                </a:r>
                <a:r>
                  <a:rPr lang="cs-CZ" altLang="cs-CZ" sz="2800" dirty="0" smtClean="0">
                    <a:solidFill>
                      <a:prstClr val="black"/>
                    </a:solidFill>
                    <a:latin typeface="Arial" charset="0"/>
                  </a:rPr>
                  <a:t>- 27=</a:t>
                </a:r>
                <a:r>
                  <a:rPr lang="cs-CZ" altLang="cs-CZ" sz="2800" dirty="0" smtClean="0">
                    <a:solidFill>
                      <a:srgbClr val="FF0000"/>
                    </a:solidFill>
                    <a:latin typeface="Arial" charset="0"/>
                  </a:rPr>
                  <a:t>162</a:t>
                </a:r>
                <a:endParaRPr lang="cs-CZ" sz="28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7" name="Obdélník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99008" y="2834719"/>
                <a:ext cx="3715592" cy="523220"/>
              </a:xfrm>
              <a:prstGeom prst="rect">
                <a:avLst/>
              </a:prstGeom>
              <a:blipFill rotWithShape="1">
                <a:blip r:embed="rId15"/>
                <a:stretch>
                  <a:fillRect l="-3448" t="-13953" b="-2907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Obdélník 17"/>
              <p:cNvSpPr/>
              <p:nvPr/>
            </p:nvSpPr>
            <p:spPr>
              <a:xfrm>
                <a:off x="2939068" y="3454121"/>
                <a:ext cx="2497028" cy="5232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cs-CZ" altLang="cs-CZ" sz="2800" dirty="0" smtClean="0">
                    <a:solidFill>
                      <a:prstClr val="black"/>
                    </a:solidFill>
                    <a:latin typeface="Arial" charset="0"/>
                  </a:rPr>
                  <a:t>-16</a:t>
                </a:r>
                <a14:m>
                  <m:oMath xmlns:m="http://schemas.openxmlformats.org/officeDocument/2006/math">
                    <m:r>
                      <a:rPr lang="cs-CZ" sz="2800" b="1" i="1" dirty="0" smtClean="0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+</m:t>
                    </m:r>
                    <m:r>
                      <a:rPr lang="cs-CZ" sz="2800" b="1" i="1" dirty="0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 </m:t>
                    </m:r>
                  </m:oMath>
                </a14:m>
                <a:r>
                  <a:rPr lang="cs-CZ" altLang="cs-CZ" sz="2800" dirty="0" smtClean="0">
                    <a:solidFill>
                      <a:prstClr val="black"/>
                    </a:solidFill>
                    <a:latin typeface="Arial" charset="0"/>
                  </a:rPr>
                  <a:t>25</a:t>
                </a:r>
                <a:r>
                  <a:rPr lang="cs-CZ" altLang="cs-CZ" sz="2800" baseline="30000" dirty="0" smtClean="0">
                    <a:solidFill>
                      <a:prstClr val="black"/>
                    </a:solidFill>
                    <a:latin typeface="Arial" charset="0"/>
                  </a:rPr>
                  <a:t> </a:t>
                </a:r>
                <a:r>
                  <a:rPr lang="cs-CZ" altLang="cs-CZ" sz="2800" dirty="0" smtClean="0">
                    <a:solidFill>
                      <a:prstClr val="black"/>
                    </a:solidFill>
                    <a:latin typeface="Arial" charset="0"/>
                  </a:rPr>
                  <a:t>- 8=</a:t>
                </a:r>
                <a:r>
                  <a:rPr lang="cs-CZ" altLang="cs-CZ" sz="2800" dirty="0" smtClean="0">
                    <a:solidFill>
                      <a:srgbClr val="00B050"/>
                    </a:solidFill>
                    <a:latin typeface="Arial" charset="0"/>
                  </a:rPr>
                  <a:t>1</a:t>
                </a:r>
                <a:endParaRPr lang="cs-CZ" sz="2800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18" name="Obdélník 1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39068" y="3454121"/>
                <a:ext cx="2497028" cy="523220"/>
              </a:xfrm>
              <a:prstGeom prst="rect">
                <a:avLst/>
              </a:prstGeom>
              <a:blipFill rotWithShape="1">
                <a:blip r:embed="rId16"/>
                <a:stretch>
                  <a:fillRect l="-4878" t="-14118" b="-30588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Obdélník 18"/>
              <p:cNvSpPr/>
              <p:nvPr/>
            </p:nvSpPr>
            <p:spPr>
              <a:xfrm>
                <a:off x="3947180" y="4012684"/>
                <a:ext cx="3361124" cy="5232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cs-CZ" altLang="cs-CZ" sz="2800" dirty="0" smtClean="0">
                    <a:solidFill>
                      <a:prstClr val="black"/>
                    </a:solidFill>
                    <a:latin typeface="Arial" charset="0"/>
                  </a:rPr>
                  <a:t>4</a:t>
                </a:r>
                <a14:m>
                  <m:oMath xmlns:m="http://schemas.openxmlformats.org/officeDocument/2006/math">
                    <m:r>
                      <a:rPr lang="cs-CZ" sz="2800" b="0" i="0" dirty="0" smtClean="0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8</m:t>
                    </m:r>
                    <m:r>
                      <a:rPr lang="cs-CZ" sz="2800" b="1" i="1" dirty="0" smtClean="0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+</m:t>
                    </m:r>
                    <m:r>
                      <a:rPr lang="cs-CZ" sz="2800" b="1" i="1" dirty="0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 </m:t>
                    </m:r>
                  </m:oMath>
                </a14:m>
                <a:r>
                  <a:rPr lang="cs-CZ" altLang="cs-CZ" sz="2800" dirty="0" smtClean="0">
                    <a:solidFill>
                      <a:prstClr val="black"/>
                    </a:solidFill>
                    <a:latin typeface="Arial" charset="0"/>
                  </a:rPr>
                  <a:t>9</a:t>
                </a:r>
                <a:r>
                  <a:rPr lang="cs-CZ" altLang="cs-CZ" sz="2800" baseline="30000" dirty="0" smtClean="0">
                    <a:solidFill>
                      <a:prstClr val="black"/>
                    </a:solidFill>
                    <a:latin typeface="Arial" charset="0"/>
                  </a:rPr>
                  <a:t> </a:t>
                </a:r>
                <a:r>
                  <a:rPr lang="cs-CZ" altLang="cs-CZ" sz="2800" dirty="0" smtClean="0">
                    <a:solidFill>
                      <a:prstClr val="black"/>
                    </a:solidFill>
                    <a:latin typeface="Arial" charset="0"/>
                  </a:rPr>
                  <a:t>+ 8-125= </a:t>
                </a:r>
                <a:r>
                  <a:rPr lang="cs-CZ" altLang="cs-CZ" sz="2800" dirty="0" smtClean="0">
                    <a:solidFill>
                      <a:srgbClr val="FF0000"/>
                    </a:solidFill>
                    <a:latin typeface="Arial" charset="0"/>
                  </a:rPr>
                  <a:t>-60</a:t>
                </a:r>
                <a:endParaRPr lang="cs-CZ" sz="28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9" name="Obdélník 1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47180" y="4012684"/>
                <a:ext cx="3361124" cy="523220"/>
              </a:xfrm>
              <a:prstGeom prst="rect">
                <a:avLst/>
              </a:prstGeom>
              <a:blipFill rotWithShape="1">
                <a:blip r:embed="rId17"/>
                <a:stretch>
                  <a:fillRect l="-3811" t="-13953" r="-1815" b="-2907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Obdélník 19"/>
              <p:cNvSpPr/>
              <p:nvPr/>
            </p:nvSpPr>
            <p:spPr>
              <a:xfrm>
                <a:off x="3591312" y="4739721"/>
                <a:ext cx="5157152" cy="67691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cs-CZ" sz="2000" b="1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sz="2000" b="1" i="0" smtClean="0">
                              <a:latin typeface="Cambria Math"/>
                            </a:rPr>
                            <m:t>𝟏</m:t>
                          </m:r>
                        </m:num>
                        <m:den>
                          <m:r>
                            <a:rPr lang="cs-CZ" sz="2000" b="1" i="0" smtClean="0">
                              <a:latin typeface="Cambria Math"/>
                            </a:rPr>
                            <m:t>𝟖</m:t>
                          </m:r>
                        </m:den>
                      </m:f>
                      <m:r>
                        <a:rPr lang="cs-CZ" sz="2000" b="1" i="0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cs-CZ" sz="2000" b="1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sz="2000" b="1" i="0" smtClean="0">
                              <a:latin typeface="Cambria Math"/>
                            </a:rPr>
                            <m:t>𝟗</m:t>
                          </m:r>
                        </m:num>
                        <m:den>
                          <m:r>
                            <a:rPr lang="cs-CZ" sz="2000" b="1" i="0" smtClean="0">
                              <a:latin typeface="Cambria Math"/>
                            </a:rPr>
                            <m:t>𝟒</m:t>
                          </m:r>
                        </m:den>
                      </m:f>
                      <m:r>
                        <a:rPr lang="cs-CZ" sz="2000" b="1" i="0" smtClean="0"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cs-CZ" sz="2000" b="1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sz="2000" b="1" i="0" smtClean="0">
                              <a:latin typeface="Cambria Math"/>
                            </a:rPr>
                            <m:t>𝟏𝟔</m:t>
                          </m:r>
                        </m:num>
                        <m:den>
                          <m:r>
                            <a:rPr lang="cs-CZ" sz="2000" b="1" i="0" smtClean="0">
                              <a:latin typeface="Cambria Math"/>
                            </a:rPr>
                            <m:t>𝟗</m:t>
                          </m:r>
                        </m:den>
                      </m:f>
                      <m:r>
                        <a:rPr lang="cs-CZ" sz="2000" b="1" i="0" smtClean="0">
                          <a:latin typeface="Cambria Math"/>
                          <a:ea typeface="Cambria Math"/>
                        </a:rPr>
                        <m:t>∙</m:t>
                      </m:r>
                      <m:f>
                        <m:fPr>
                          <m:ctrlPr>
                            <a:rPr lang="cs-CZ" sz="2000" b="1" i="1" smtClean="0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cs-CZ" sz="2000" b="1" i="0" smtClean="0">
                              <a:latin typeface="Cambria Math"/>
                              <a:ea typeface="Cambria Math"/>
                            </a:rPr>
                            <m:t>𝟐𝟕</m:t>
                          </m:r>
                        </m:num>
                        <m:den>
                          <m:r>
                            <a:rPr lang="cs-CZ" sz="2000" b="1" i="0" smtClean="0">
                              <a:latin typeface="Cambria Math"/>
                              <a:ea typeface="Cambria Math"/>
                            </a:rPr>
                            <m:t>𝟔𝟒</m:t>
                          </m:r>
                        </m:den>
                      </m:f>
                      <m:r>
                        <a:rPr lang="cs-CZ" sz="2000" b="1" i="0" smtClean="0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cs-CZ" sz="2000" b="1" i="1" smtClean="0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cs-CZ" sz="2000" b="1" i="1" smtClean="0">
                              <a:latin typeface="Cambria Math"/>
                              <a:ea typeface="Cambria Math"/>
                            </a:rPr>
                            <m:t>𝟏</m:t>
                          </m:r>
                        </m:num>
                        <m:den>
                          <m:r>
                            <a:rPr lang="cs-CZ" sz="2000" b="1" i="1" smtClean="0">
                              <a:latin typeface="Cambria Math"/>
                              <a:ea typeface="Cambria Math"/>
                            </a:rPr>
                            <m:t>𝟖</m:t>
                          </m:r>
                        </m:den>
                      </m:f>
                      <m:r>
                        <a:rPr lang="cs-CZ" sz="2000" b="1" i="1" smtClean="0">
                          <a:latin typeface="Cambria Math"/>
                          <a:ea typeface="Cambria Math"/>
                        </a:rPr>
                        <m:t>+</m:t>
                      </m:r>
                      <m:f>
                        <m:fPr>
                          <m:ctrlPr>
                            <a:rPr lang="cs-CZ" sz="2000" b="1" i="1" smtClean="0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cs-CZ" sz="2000" b="1" i="1" smtClean="0">
                              <a:latin typeface="Cambria Math"/>
                              <a:ea typeface="Cambria Math"/>
                            </a:rPr>
                            <m:t>𝟏𝟖</m:t>
                          </m:r>
                        </m:num>
                        <m:den>
                          <m:r>
                            <a:rPr lang="cs-CZ" sz="2000" b="1" i="1" smtClean="0">
                              <a:latin typeface="Cambria Math"/>
                              <a:ea typeface="Cambria Math"/>
                            </a:rPr>
                            <m:t>𝟖</m:t>
                          </m:r>
                        </m:den>
                      </m:f>
                      <m:r>
                        <a:rPr lang="cs-CZ" sz="2000" b="1" i="1" smtClean="0">
                          <a:latin typeface="Cambria Math"/>
                          <a:ea typeface="Cambria Math"/>
                        </a:rPr>
                        <m:t>−</m:t>
                      </m:r>
                      <m:f>
                        <m:fPr>
                          <m:ctrlPr>
                            <a:rPr lang="cs-CZ" sz="2000" b="1" i="1" smtClean="0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cs-CZ" sz="2000" b="1" i="1" smtClean="0">
                              <a:latin typeface="Cambria Math"/>
                              <a:ea typeface="Cambria Math"/>
                            </a:rPr>
                            <m:t>𝟑</m:t>
                          </m:r>
                        </m:num>
                        <m:den>
                          <m:r>
                            <a:rPr lang="cs-CZ" sz="2000" b="1" i="1" smtClean="0">
                              <a:latin typeface="Cambria Math"/>
                              <a:ea typeface="Cambria Math"/>
                            </a:rPr>
                            <m:t>𝟒</m:t>
                          </m:r>
                        </m:den>
                      </m:f>
                      <m:r>
                        <a:rPr lang="cs-CZ" sz="2000" b="1" i="1" smtClean="0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cs-CZ" sz="2000" b="1" i="1" smtClean="0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cs-CZ" sz="2000" b="1" i="1" smtClean="0">
                              <a:latin typeface="Cambria Math"/>
                              <a:ea typeface="Cambria Math"/>
                            </a:rPr>
                            <m:t>𝟏𝟑</m:t>
                          </m:r>
                        </m:num>
                        <m:den>
                          <m:r>
                            <a:rPr lang="cs-CZ" sz="2000" b="1" i="1" smtClean="0">
                              <a:latin typeface="Cambria Math"/>
                              <a:ea typeface="Cambria Math"/>
                            </a:rPr>
                            <m:t>𝟖</m:t>
                          </m:r>
                        </m:den>
                      </m:f>
                      <m:r>
                        <a:rPr lang="cs-CZ" sz="2000" b="1" i="1" smtClean="0"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cs-CZ" sz="2000" b="1" i="1" smtClean="0">
                          <a:solidFill>
                            <a:srgbClr val="00B050"/>
                          </a:solidFill>
                          <a:latin typeface="Cambria Math"/>
                          <a:ea typeface="Cambria Math"/>
                        </a:rPr>
                        <m:t>𝟏</m:t>
                      </m:r>
                      <m:f>
                        <m:fPr>
                          <m:ctrlPr>
                            <a:rPr lang="cs-CZ" sz="2000" b="1" i="1" smtClean="0">
                              <a:solidFill>
                                <a:srgbClr val="00B050"/>
                              </a:solidFill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cs-CZ" sz="2000" b="1" i="1" smtClean="0">
                              <a:solidFill>
                                <a:srgbClr val="00B050"/>
                              </a:solidFill>
                              <a:latin typeface="Cambria Math"/>
                              <a:ea typeface="Cambria Math"/>
                            </a:rPr>
                            <m:t>𝟓</m:t>
                          </m:r>
                        </m:num>
                        <m:den>
                          <m:r>
                            <a:rPr lang="cs-CZ" sz="2000" b="1" i="1" smtClean="0">
                              <a:solidFill>
                                <a:srgbClr val="00B050"/>
                              </a:solidFill>
                              <a:latin typeface="Cambria Math"/>
                              <a:ea typeface="Cambria Math"/>
                            </a:rPr>
                            <m:t>𝟖</m:t>
                          </m:r>
                        </m:den>
                      </m:f>
                    </m:oMath>
                  </m:oMathPara>
                </a14:m>
                <a:endParaRPr lang="cs-CZ" sz="2000" b="1" dirty="0">
                  <a:solidFill>
                    <a:srgbClr val="00B050"/>
                  </a:solidFill>
                  <a:latin typeface="Cambria Math"/>
                </a:endParaRPr>
              </a:p>
            </p:txBody>
          </p:sp>
        </mc:Choice>
        <mc:Fallback xmlns="">
          <p:sp>
            <p:nvSpPr>
              <p:cNvPr id="20" name="Obdélník 1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91312" y="4739721"/>
                <a:ext cx="5157152" cy="676917"/>
              </a:xfrm>
              <a:prstGeom prst="rect">
                <a:avLst/>
              </a:prstGeom>
              <a:blipFill rotWithShape="1"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Obdélník 20"/>
              <p:cNvSpPr/>
              <p:nvPr/>
            </p:nvSpPr>
            <p:spPr>
              <a:xfrm>
                <a:off x="2939068" y="5497353"/>
                <a:ext cx="4657268" cy="127413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cs-CZ" sz="2000" b="1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sz="2000" b="1" i="0" smtClean="0">
                              <a:latin typeface="Cambria Math"/>
                            </a:rPr>
                            <m:t>𝟏𝟐𝟓</m:t>
                          </m:r>
                        </m:num>
                        <m:den>
                          <m:r>
                            <a:rPr lang="cs-CZ" sz="2000" b="1" i="0" smtClean="0">
                              <a:latin typeface="Cambria Math"/>
                            </a:rPr>
                            <m:t>𝟐𝟓</m:t>
                          </m:r>
                        </m:den>
                      </m:f>
                      <m:r>
                        <a:rPr lang="cs-CZ" sz="2000" b="1" i="0" smtClean="0"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cs-CZ" sz="2000" b="1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sz="2000" b="1" i="0" smtClean="0">
                              <a:latin typeface="Cambria Math"/>
                            </a:rPr>
                            <m:t>𝟐𝟕</m:t>
                          </m:r>
                        </m:num>
                        <m:den>
                          <m:r>
                            <a:rPr lang="cs-CZ" sz="2000" b="1" i="0" smtClean="0">
                              <a:latin typeface="Cambria Math"/>
                            </a:rPr>
                            <m:t>𝟓</m:t>
                          </m:r>
                        </m:den>
                      </m:f>
                      <m:r>
                        <a:rPr lang="cs-CZ" sz="2000" b="1" i="0" smtClean="0"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cs-CZ" sz="2000" b="1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sz="2000" b="1" i="0" smtClean="0">
                              <a:latin typeface="Cambria Math"/>
                            </a:rPr>
                            <m:t>𝟏𝟔</m:t>
                          </m:r>
                        </m:num>
                        <m:den>
                          <m:r>
                            <a:rPr lang="cs-CZ" sz="2000" b="1" i="0" smtClean="0">
                              <a:latin typeface="Cambria Math"/>
                            </a:rPr>
                            <m:t>𝟗</m:t>
                          </m:r>
                        </m:den>
                      </m:f>
                      <m:r>
                        <a:rPr lang="cs-CZ" sz="2000" b="1" i="0" smtClean="0">
                          <a:latin typeface="Cambria Math"/>
                          <a:ea typeface="Cambria Math"/>
                        </a:rPr>
                        <m:t>∙</m:t>
                      </m:r>
                      <m:f>
                        <m:fPr>
                          <m:ctrlPr>
                            <a:rPr lang="cs-CZ" sz="2000" b="1" i="1" smtClean="0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d>
                            <m:dPr>
                              <m:ctrlPr>
                                <a:rPr lang="cs-CZ" sz="2000" b="1" i="1" smtClean="0">
                                  <a:latin typeface="Cambria Math"/>
                                  <a:ea typeface="Cambria Math"/>
                                </a:rPr>
                              </m:ctrlPr>
                            </m:dPr>
                            <m:e>
                              <m:r>
                                <a:rPr lang="cs-CZ" sz="2000" b="1" i="1" smtClean="0">
                                  <a:latin typeface="Cambria Math"/>
                                  <a:ea typeface="Cambria Math"/>
                                </a:rPr>
                                <m:t>−</m:t>
                              </m:r>
                              <m:r>
                                <a:rPr lang="cs-CZ" sz="2000" b="1" i="1" smtClean="0">
                                  <a:latin typeface="Cambria Math"/>
                                  <a:ea typeface="Cambria Math"/>
                                </a:rPr>
                                <m:t>𝟐𝟕</m:t>
                              </m:r>
                            </m:e>
                          </m:d>
                        </m:num>
                        <m:den>
                          <m:r>
                            <a:rPr lang="cs-CZ" sz="2000" b="1" i="0" smtClean="0">
                              <a:latin typeface="Cambria Math"/>
                              <a:ea typeface="Cambria Math"/>
                            </a:rPr>
                            <m:t>𝟒</m:t>
                          </m:r>
                        </m:den>
                      </m:f>
                      <m:r>
                        <a:rPr lang="cs-CZ" sz="2000" b="1" i="0" smtClean="0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cs-CZ" sz="2000" b="1" i="1" smtClean="0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cs-CZ" sz="2000" b="1" i="1" smtClean="0">
                              <a:latin typeface="Cambria Math"/>
                              <a:ea typeface="Cambria Math"/>
                            </a:rPr>
                            <m:t>𝟓</m:t>
                          </m:r>
                        </m:num>
                        <m:den>
                          <m:r>
                            <a:rPr lang="cs-CZ" sz="2000" b="1" i="1" smtClean="0">
                              <a:latin typeface="Cambria Math"/>
                              <a:ea typeface="Cambria Math"/>
                            </a:rPr>
                            <m:t>𝟏</m:t>
                          </m:r>
                        </m:den>
                      </m:f>
                      <m:r>
                        <a:rPr lang="cs-CZ" sz="2000" b="1" i="1" smtClean="0">
                          <a:latin typeface="Cambria Math"/>
                          <a:ea typeface="Cambria Math"/>
                        </a:rPr>
                        <m:t>−</m:t>
                      </m:r>
                      <m:f>
                        <m:fPr>
                          <m:ctrlPr>
                            <a:rPr lang="cs-CZ" sz="2000" b="1" i="1" smtClean="0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cs-CZ" sz="2000" b="1" i="1" smtClean="0">
                              <a:latin typeface="Cambria Math"/>
                              <a:ea typeface="Cambria Math"/>
                            </a:rPr>
                            <m:t>𝟐𝟕</m:t>
                          </m:r>
                        </m:num>
                        <m:den>
                          <m:r>
                            <a:rPr lang="cs-CZ" sz="2000" b="1" i="1" smtClean="0">
                              <a:latin typeface="Cambria Math"/>
                              <a:ea typeface="Cambria Math"/>
                            </a:rPr>
                            <m:t>𝟓</m:t>
                          </m:r>
                        </m:den>
                      </m:f>
                      <m:r>
                        <a:rPr lang="cs-CZ" sz="2000" b="1" i="1" smtClean="0">
                          <a:latin typeface="Cambria Math"/>
                          <a:ea typeface="Cambria Math"/>
                        </a:rPr>
                        <m:t>+</m:t>
                      </m:r>
                      <m:f>
                        <m:fPr>
                          <m:ctrlPr>
                            <a:rPr lang="cs-CZ" sz="2000" b="1" i="1" smtClean="0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cs-CZ" sz="2000" b="1" i="1" smtClean="0">
                              <a:latin typeface="Cambria Math"/>
                              <a:ea typeface="Cambria Math"/>
                            </a:rPr>
                            <m:t>𝟑</m:t>
                          </m:r>
                        </m:num>
                        <m:den>
                          <m:r>
                            <a:rPr lang="cs-CZ" sz="2000" b="1" i="1" smtClean="0">
                              <a:latin typeface="Cambria Math"/>
                              <a:ea typeface="Cambria Math"/>
                            </a:rPr>
                            <m:t>𝟏</m:t>
                          </m:r>
                        </m:den>
                      </m:f>
                      <m:r>
                        <a:rPr lang="cs-CZ" sz="2000" b="1" i="1" smtClean="0">
                          <a:latin typeface="Cambria Math"/>
                          <a:ea typeface="Cambria Math"/>
                        </a:rPr>
                        <m:t>==</m:t>
                      </m:r>
                      <m:f>
                        <m:fPr>
                          <m:ctrlPr>
                            <a:rPr lang="cs-CZ" sz="2000" b="1" i="1" smtClean="0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cs-CZ" sz="2000" b="1" i="1" smtClean="0">
                              <a:latin typeface="Cambria Math"/>
                              <a:ea typeface="Cambria Math"/>
                            </a:rPr>
                            <m:t>𝟐𝟓</m:t>
                          </m:r>
                        </m:num>
                        <m:den>
                          <m:r>
                            <a:rPr lang="cs-CZ" sz="2000" b="1" i="1" smtClean="0">
                              <a:latin typeface="Cambria Math"/>
                              <a:ea typeface="Cambria Math"/>
                            </a:rPr>
                            <m:t>𝟓</m:t>
                          </m:r>
                        </m:den>
                      </m:f>
                      <m:r>
                        <a:rPr lang="cs-CZ" sz="2000" b="1" i="1" smtClean="0">
                          <a:latin typeface="Cambria Math"/>
                          <a:ea typeface="Cambria Math"/>
                        </a:rPr>
                        <m:t>−</m:t>
                      </m:r>
                      <m:f>
                        <m:fPr>
                          <m:ctrlPr>
                            <a:rPr lang="cs-CZ" sz="2000" b="1" i="1" smtClean="0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cs-CZ" sz="2000" b="1" i="1" smtClean="0">
                              <a:latin typeface="Cambria Math"/>
                              <a:ea typeface="Cambria Math"/>
                            </a:rPr>
                            <m:t>𝟐𝟕</m:t>
                          </m:r>
                        </m:num>
                        <m:den>
                          <m:r>
                            <a:rPr lang="cs-CZ" sz="2000" b="1" i="1" smtClean="0">
                              <a:latin typeface="Cambria Math"/>
                              <a:ea typeface="Cambria Math"/>
                            </a:rPr>
                            <m:t>𝟓</m:t>
                          </m:r>
                        </m:den>
                      </m:f>
                      <m:r>
                        <a:rPr lang="cs-CZ" sz="2000" b="1" i="1" smtClean="0">
                          <a:latin typeface="Cambria Math"/>
                          <a:ea typeface="Cambria Math"/>
                        </a:rPr>
                        <m:t>+</m:t>
                      </m:r>
                      <m:f>
                        <m:fPr>
                          <m:ctrlPr>
                            <a:rPr lang="cs-CZ" sz="2000" b="1" i="1" smtClean="0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cs-CZ" sz="2000" b="1" i="1" smtClean="0">
                              <a:latin typeface="Cambria Math"/>
                              <a:ea typeface="Cambria Math"/>
                            </a:rPr>
                            <m:t>𝟏𝟓</m:t>
                          </m:r>
                        </m:num>
                        <m:den>
                          <m:r>
                            <a:rPr lang="cs-CZ" sz="2000" b="1" i="1" smtClean="0">
                              <a:latin typeface="Cambria Math"/>
                              <a:ea typeface="Cambria Math"/>
                            </a:rPr>
                            <m:t>𝟓</m:t>
                          </m:r>
                        </m:den>
                      </m:f>
                      <m:r>
                        <a:rPr lang="cs-CZ" sz="2000" b="1" i="1" smtClean="0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cs-CZ" sz="2000" b="1" i="1" smtClean="0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cs-CZ" sz="2000" b="1" i="1" smtClean="0">
                              <a:latin typeface="Cambria Math"/>
                              <a:ea typeface="Cambria Math"/>
                            </a:rPr>
                            <m:t>𝟏𝟑</m:t>
                          </m:r>
                        </m:num>
                        <m:den>
                          <m:r>
                            <a:rPr lang="cs-CZ" sz="2000" b="1" i="1" smtClean="0">
                              <a:latin typeface="Cambria Math"/>
                              <a:ea typeface="Cambria Math"/>
                            </a:rPr>
                            <m:t>𝟓</m:t>
                          </m:r>
                        </m:den>
                      </m:f>
                      <m:r>
                        <a:rPr lang="cs-CZ" sz="2000" b="1" i="1" smtClean="0"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cs-CZ" sz="2000" b="1" i="1" smtClean="0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</a:rPr>
                        <m:t>𝟐</m:t>
                      </m:r>
                      <m:f>
                        <m:fPr>
                          <m:ctrlPr>
                            <a:rPr lang="cs-CZ" sz="2000" b="1" i="1" smtClean="0">
                              <a:solidFill>
                                <a:srgbClr val="FF0000"/>
                              </a:solidFill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cs-CZ" sz="2000" b="1" i="1" smtClean="0">
                              <a:solidFill>
                                <a:srgbClr val="FF0000"/>
                              </a:solidFill>
                              <a:latin typeface="Cambria Math"/>
                              <a:ea typeface="Cambria Math"/>
                            </a:rPr>
                            <m:t>𝟑</m:t>
                          </m:r>
                        </m:num>
                        <m:den>
                          <m:r>
                            <a:rPr lang="cs-CZ" sz="2000" b="1" i="1" smtClean="0">
                              <a:solidFill>
                                <a:srgbClr val="FF0000"/>
                              </a:solidFill>
                              <a:latin typeface="Cambria Math"/>
                              <a:ea typeface="Cambria Math"/>
                            </a:rPr>
                            <m:t>𝟓</m:t>
                          </m:r>
                        </m:den>
                      </m:f>
                    </m:oMath>
                  </m:oMathPara>
                </a14:m>
                <a:endParaRPr lang="cs-CZ" sz="2000" b="1" dirty="0">
                  <a:latin typeface="Cambria Math"/>
                </a:endParaRPr>
              </a:p>
            </p:txBody>
          </p:sp>
        </mc:Choice>
        <mc:Fallback xmlns="">
          <p:sp>
            <p:nvSpPr>
              <p:cNvPr id="21" name="Obdélník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39068" y="5497353"/>
                <a:ext cx="4657268" cy="1274131"/>
              </a:xfrm>
              <a:prstGeom prst="rect">
                <a:avLst/>
              </a:prstGeom>
              <a:blipFill rotWithShape="1"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504911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0"/>
                            </p:stCondLst>
                            <p:childTnLst>
                              <p:par>
                                <p:cTn id="3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6000"/>
                            </p:stCondLst>
                            <p:childTnLst>
                              <p:par>
                                <p:cTn id="4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7000"/>
                            </p:stCondLst>
                            <p:childTnLst>
                              <p:par>
                                <p:cTn id="4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8000"/>
                            </p:stCondLst>
                            <p:childTnLst>
                              <p:par>
                                <p:cTn id="5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8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9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3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136904" cy="1224136"/>
          </a:xfrm>
        </p:spPr>
        <p:txBody>
          <a:bodyPr>
            <a:normAutofit/>
          </a:bodyPr>
          <a:lstStyle/>
          <a:p>
            <a:pPr algn="l"/>
            <a:r>
              <a:rPr lang="cs-CZ" sz="2400" dirty="0" smtClean="0"/>
              <a:t>Do které nádrže tvaru krychle se vejde 30 hl benzínu, jestliže první nádrž má hranu dlouhou 3,5 m a hrana druhé nádrže je 2,8 m? Která nádrž má větší objem a o kolik litrů?</a:t>
            </a:r>
            <a:endParaRPr lang="cs-CZ" sz="2400" dirty="0"/>
          </a:p>
        </p:txBody>
      </p:sp>
      <p:sp>
        <p:nvSpPr>
          <p:cNvPr id="4" name="Obdélník 3"/>
          <p:cNvSpPr/>
          <p:nvPr/>
        </p:nvSpPr>
        <p:spPr>
          <a:xfrm>
            <a:off x="467544" y="1916832"/>
            <a:ext cx="828092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cs-CZ" dirty="0">
              <a:latin typeface="Courier New" pitchFamily="49" charset="0"/>
              <a:cs typeface="Courier New" pitchFamily="49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cs-CZ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" name="Krychle 2"/>
          <p:cNvSpPr/>
          <p:nvPr/>
        </p:nvSpPr>
        <p:spPr>
          <a:xfrm>
            <a:off x="3416484" y="1916832"/>
            <a:ext cx="1296144" cy="1368152"/>
          </a:xfrm>
          <a:prstGeom prst="cub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TextovéPole 4"/>
          <p:cNvSpPr txBox="1"/>
          <p:nvPr/>
        </p:nvSpPr>
        <p:spPr>
          <a:xfrm>
            <a:off x="582316" y="1412776"/>
            <a:ext cx="12961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/>
              <a:t>1. nádrž</a:t>
            </a:r>
            <a:endParaRPr lang="cs-CZ" sz="2400" b="1" dirty="0"/>
          </a:p>
        </p:txBody>
      </p:sp>
      <p:sp>
        <p:nvSpPr>
          <p:cNvPr id="6" name="TextovéPole 5"/>
          <p:cNvSpPr txBox="1"/>
          <p:nvPr/>
        </p:nvSpPr>
        <p:spPr>
          <a:xfrm>
            <a:off x="5704940" y="1412776"/>
            <a:ext cx="12961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/>
              <a:t>2. nádrž</a:t>
            </a:r>
            <a:endParaRPr lang="cs-CZ" sz="2400" b="1" dirty="0"/>
          </a:p>
        </p:txBody>
      </p:sp>
      <p:sp>
        <p:nvSpPr>
          <p:cNvPr id="7" name="TextovéPole 6"/>
          <p:cNvSpPr txBox="1"/>
          <p:nvPr/>
        </p:nvSpPr>
        <p:spPr>
          <a:xfrm>
            <a:off x="683568" y="2026911"/>
            <a:ext cx="20162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smtClean="0"/>
              <a:t>a = 3,5 m</a:t>
            </a:r>
            <a:endParaRPr lang="cs-CZ" sz="2800" dirty="0"/>
          </a:p>
        </p:txBody>
      </p:sp>
      <p:sp>
        <p:nvSpPr>
          <p:cNvPr id="8" name="TextovéPole 7"/>
          <p:cNvSpPr txBox="1"/>
          <p:nvPr/>
        </p:nvSpPr>
        <p:spPr>
          <a:xfrm>
            <a:off x="5670188" y="1910398"/>
            <a:ext cx="19834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smtClean="0"/>
              <a:t>a = 2,8 m</a:t>
            </a:r>
            <a:endParaRPr lang="cs-CZ" sz="28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ovéPole 8"/>
              <p:cNvSpPr txBox="1"/>
              <p:nvPr/>
            </p:nvSpPr>
            <p:spPr>
              <a:xfrm>
                <a:off x="5671688" y="3234080"/>
                <a:ext cx="180020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cs-CZ" sz="2800" dirty="0" smtClean="0"/>
                  <a:t>V = </a:t>
                </a:r>
                <a:r>
                  <a:rPr lang="cs-CZ" altLang="cs-CZ" sz="2800" dirty="0" smtClean="0">
                    <a:solidFill>
                      <a:prstClr val="black"/>
                    </a:solidFill>
                    <a:latin typeface="Arial" charset="0"/>
                  </a:rPr>
                  <a:t>2,8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cs-CZ" altLang="cs-CZ" sz="2800" b="0" i="0" baseline="30000" dirty="0" smtClean="0">
                        <a:solidFill>
                          <a:prstClr val="black"/>
                        </a:solidFill>
                        <a:latin typeface="Arial" charset="0"/>
                      </a:rPr>
                      <m:t>3</m:t>
                    </m:r>
                  </m:oMath>
                </a14:m>
                <a:r>
                  <a:rPr lang="cs-CZ" sz="2800" dirty="0" smtClean="0"/>
                  <a:t> </a:t>
                </a:r>
                <a:endParaRPr lang="cs-CZ" sz="2800" dirty="0"/>
              </a:p>
            </p:txBody>
          </p:sp>
        </mc:Choice>
        <mc:Fallback xmlns="">
          <p:sp>
            <p:nvSpPr>
              <p:cNvPr id="9" name="TextovéPole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71688" y="3234080"/>
                <a:ext cx="1800200" cy="523220"/>
              </a:xfrm>
              <a:prstGeom prst="rect">
                <a:avLst/>
              </a:prstGeom>
              <a:blipFill rotWithShape="1">
                <a:blip r:embed="rId2"/>
                <a:stretch>
                  <a:fillRect l="-6757" t="-14118" b="-34118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ovéPole 9"/>
              <p:cNvSpPr txBox="1"/>
              <p:nvPr/>
            </p:nvSpPr>
            <p:spPr>
              <a:xfrm>
                <a:off x="657828" y="2591326"/>
                <a:ext cx="1368152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cs-CZ" sz="2800" dirty="0" smtClean="0"/>
                  <a:t>V = </a:t>
                </a:r>
                <a:r>
                  <a:rPr lang="cs-CZ" altLang="cs-CZ" sz="2800" dirty="0" smtClean="0">
                    <a:solidFill>
                      <a:prstClr val="black"/>
                    </a:solidFill>
                    <a:latin typeface="Arial" charset="0"/>
                  </a:rPr>
                  <a:t>a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cs-CZ" altLang="cs-CZ" sz="2800" b="0" i="0" baseline="30000" dirty="0" smtClean="0">
                        <a:solidFill>
                          <a:prstClr val="black"/>
                        </a:solidFill>
                        <a:latin typeface="Arial" charset="0"/>
                      </a:rPr>
                      <m:t>3</m:t>
                    </m:r>
                  </m:oMath>
                </a14:m>
                <a:r>
                  <a:rPr lang="cs-CZ" sz="2800" dirty="0" smtClean="0"/>
                  <a:t> </a:t>
                </a:r>
                <a:endParaRPr lang="cs-CZ" sz="2800" dirty="0"/>
              </a:p>
            </p:txBody>
          </p:sp>
        </mc:Choice>
        <mc:Fallback xmlns="">
          <p:sp>
            <p:nvSpPr>
              <p:cNvPr id="10" name="TextovéPole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7828" y="2591326"/>
                <a:ext cx="1368152" cy="523220"/>
              </a:xfrm>
              <a:prstGeom prst="rect">
                <a:avLst/>
              </a:prstGeom>
              <a:blipFill rotWithShape="1">
                <a:blip r:embed="rId3"/>
                <a:stretch>
                  <a:fillRect l="-9375" t="-13953" b="-32558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ovéPole 10"/>
              <p:cNvSpPr txBox="1"/>
              <p:nvPr/>
            </p:nvSpPr>
            <p:spPr>
              <a:xfrm>
                <a:off x="5704940" y="2446586"/>
                <a:ext cx="1368152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cs-CZ" sz="2800" dirty="0" smtClean="0"/>
                  <a:t>V = </a:t>
                </a:r>
                <a:r>
                  <a:rPr lang="cs-CZ" altLang="cs-CZ" sz="2800" dirty="0" smtClean="0">
                    <a:solidFill>
                      <a:prstClr val="black"/>
                    </a:solidFill>
                    <a:latin typeface="Arial" charset="0"/>
                  </a:rPr>
                  <a:t>a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cs-CZ" altLang="cs-CZ" sz="2800" b="0" i="0" baseline="30000" dirty="0" smtClean="0">
                        <a:solidFill>
                          <a:prstClr val="black"/>
                        </a:solidFill>
                        <a:latin typeface="Arial" charset="0"/>
                      </a:rPr>
                      <m:t>3</m:t>
                    </m:r>
                  </m:oMath>
                </a14:m>
                <a:r>
                  <a:rPr lang="cs-CZ" sz="2800" dirty="0" smtClean="0"/>
                  <a:t> </a:t>
                </a:r>
                <a:endParaRPr lang="cs-CZ" sz="2800" dirty="0"/>
              </a:p>
            </p:txBody>
          </p:sp>
        </mc:Choice>
        <mc:Fallback xmlns="">
          <p:sp>
            <p:nvSpPr>
              <p:cNvPr id="11" name="TextovéPole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04940" y="2446586"/>
                <a:ext cx="1368152" cy="523220"/>
              </a:xfrm>
              <a:prstGeom prst="rect">
                <a:avLst/>
              </a:prstGeom>
              <a:blipFill rotWithShape="1">
                <a:blip r:embed="rId4"/>
                <a:stretch>
                  <a:fillRect l="-9375" t="-13953" b="-32558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ovéPole 11"/>
              <p:cNvSpPr txBox="1"/>
              <p:nvPr/>
            </p:nvSpPr>
            <p:spPr>
              <a:xfrm>
                <a:off x="657828" y="3234080"/>
                <a:ext cx="180020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cs-CZ" sz="2800" dirty="0" smtClean="0"/>
                  <a:t>V = </a:t>
                </a:r>
                <a:r>
                  <a:rPr lang="cs-CZ" altLang="cs-CZ" sz="2800" dirty="0" smtClean="0">
                    <a:solidFill>
                      <a:prstClr val="black"/>
                    </a:solidFill>
                    <a:latin typeface="Arial" charset="0"/>
                  </a:rPr>
                  <a:t>3,5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cs-CZ" altLang="cs-CZ" sz="2800" b="0" i="0" baseline="30000" dirty="0" smtClean="0">
                        <a:solidFill>
                          <a:prstClr val="black"/>
                        </a:solidFill>
                        <a:latin typeface="Arial" charset="0"/>
                      </a:rPr>
                      <m:t>3</m:t>
                    </m:r>
                  </m:oMath>
                </a14:m>
                <a:r>
                  <a:rPr lang="cs-CZ" sz="2800" dirty="0" smtClean="0"/>
                  <a:t> </a:t>
                </a:r>
                <a:endParaRPr lang="cs-CZ" sz="2800" dirty="0"/>
              </a:p>
            </p:txBody>
          </p:sp>
        </mc:Choice>
        <mc:Fallback xmlns="">
          <p:sp>
            <p:nvSpPr>
              <p:cNvPr id="12" name="TextovéPole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7828" y="3234080"/>
                <a:ext cx="1800200" cy="523220"/>
              </a:xfrm>
              <a:prstGeom prst="rect">
                <a:avLst/>
              </a:prstGeom>
              <a:blipFill rotWithShape="1">
                <a:blip r:embed="rId5"/>
                <a:stretch>
                  <a:fillRect l="-7119" t="-14118" b="-34118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ovéPole 12"/>
              <p:cNvSpPr txBox="1"/>
              <p:nvPr/>
            </p:nvSpPr>
            <p:spPr>
              <a:xfrm>
                <a:off x="643000" y="4112679"/>
                <a:ext cx="2762044" cy="95410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cs-CZ" sz="2800" dirty="0" smtClean="0"/>
                  <a:t>V = </a:t>
                </a:r>
                <a:r>
                  <a:rPr lang="cs-CZ" altLang="cs-CZ" sz="2800" dirty="0" smtClean="0">
                    <a:solidFill>
                      <a:prstClr val="black"/>
                    </a:solidFill>
                    <a:latin typeface="Arial" charset="0"/>
                  </a:rPr>
                  <a:t>42,875</a:t>
                </a:r>
                <a:r>
                  <a:rPr lang="cs-CZ" sz="2800" dirty="0" smtClean="0"/>
                  <a:t> </a:t>
                </a:r>
                <a:r>
                  <a:rPr lang="cs-CZ" altLang="cs-CZ" sz="2800" dirty="0" smtClean="0">
                    <a:solidFill>
                      <a:prstClr val="black"/>
                    </a:solidFill>
                    <a:latin typeface="Arial" charset="0"/>
                  </a:rPr>
                  <a:t>m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cs-CZ" altLang="cs-CZ" sz="2800" baseline="30000" dirty="0">
                        <a:solidFill>
                          <a:prstClr val="black"/>
                        </a:solidFill>
                        <a:latin typeface="Arial" charset="0"/>
                      </a:rPr>
                      <m:t>3</m:t>
                    </m:r>
                  </m:oMath>
                </a14:m>
                <a:r>
                  <a:rPr lang="cs-CZ" sz="2800" dirty="0" smtClean="0"/>
                  <a:t> =</a:t>
                </a:r>
              </a:p>
              <a:p>
                <a:r>
                  <a:rPr lang="cs-CZ" sz="2800" dirty="0" smtClean="0"/>
                  <a:t>= </a:t>
                </a:r>
                <a:r>
                  <a:rPr lang="cs-CZ" sz="2800" dirty="0" smtClean="0">
                    <a:solidFill>
                      <a:srgbClr val="FF0000"/>
                    </a:solidFill>
                  </a:rPr>
                  <a:t>428,75 hl</a:t>
                </a:r>
                <a:endParaRPr lang="cs-CZ" sz="28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3" name="TextovéPole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3000" y="4112679"/>
                <a:ext cx="2762044" cy="954107"/>
              </a:xfrm>
              <a:prstGeom prst="rect">
                <a:avLst/>
              </a:prstGeom>
              <a:blipFill rotWithShape="1">
                <a:blip r:embed="rId6"/>
                <a:stretch>
                  <a:fillRect l="-4405" t="-7692" b="-17949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ovéPole 13"/>
              <p:cNvSpPr txBox="1"/>
              <p:nvPr/>
            </p:nvSpPr>
            <p:spPr>
              <a:xfrm>
                <a:off x="5627192" y="3933056"/>
                <a:ext cx="2716736" cy="95410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cs-CZ" sz="2800" dirty="0" smtClean="0"/>
                  <a:t>V = </a:t>
                </a:r>
                <a:r>
                  <a:rPr lang="cs-CZ" altLang="cs-CZ" sz="2800" dirty="0" smtClean="0">
                    <a:solidFill>
                      <a:prstClr val="black"/>
                    </a:solidFill>
                    <a:latin typeface="Arial" charset="0"/>
                  </a:rPr>
                  <a:t>21,952 m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cs-CZ" altLang="cs-CZ" sz="2800" b="0" i="0" baseline="30000" dirty="0" smtClean="0">
                        <a:solidFill>
                          <a:prstClr val="black"/>
                        </a:solidFill>
                        <a:latin typeface="Arial" charset="0"/>
                      </a:rPr>
                      <m:t>3</m:t>
                    </m:r>
                    <m:r>
                      <m:rPr>
                        <m:nor/>
                      </m:rPr>
                      <a:rPr lang="cs-CZ" sz="2800" dirty="0"/>
                      <m:t>=</m:t>
                    </m:r>
                  </m:oMath>
                </a14:m>
                <a:endParaRPr lang="cs-CZ" sz="2800" dirty="0" smtClean="0"/>
              </a:p>
              <a:p>
                <a:r>
                  <a:rPr lang="cs-CZ" sz="2800" dirty="0" smtClean="0"/>
                  <a:t>= </a:t>
                </a:r>
                <a:r>
                  <a:rPr lang="cs-CZ" sz="2800" dirty="0" smtClean="0">
                    <a:solidFill>
                      <a:srgbClr val="FF0000"/>
                    </a:solidFill>
                  </a:rPr>
                  <a:t>219,52 hl</a:t>
                </a:r>
                <a:endParaRPr lang="cs-CZ" sz="28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4" name="TextovéPole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27192" y="3933056"/>
                <a:ext cx="2716736" cy="954107"/>
              </a:xfrm>
              <a:prstGeom prst="rect">
                <a:avLst/>
              </a:prstGeom>
              <a:blipFill rotWithShape="1">
                <a:blip r:embed="rId7"/>
                <a:stretch>
                  <a:fillRect l="-4484" t="-7643" b="-1719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TextovéPole 14"/>
          <p:cNvSpPr txBox="1"/>
          <p:nvPr/>
        </p:nvSpPr>
        <p:spPr>
          <a:xfrm>
            <a:off x="467544" y="5301208"/>
            <a:ext cx="819564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dirty="0" smtClean="0"/>
              <a:t>30 hl se vejde do obou nádob, první je o 20 923 l větší. 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28899753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Obdélník 3"/>
          <p:cNvSpPr/>
          <p:nvPr/>
        </p:nvSpPr>
        <p:spPr>
          <a:xfrm>
            <a:off x="467544" y="1916832"/>
            <a:ext cx="828092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cs-CZ" b="1" i="1" dirty="0">
                <a:solidFill>
                  <a:srgbClr val="000000"/>
                </a:solidFill>
                <a:latin typeface="Courier New" pitchFamily="49" charset="0"/>
                <a:ea typeface="Calibri" pitchFamily="34" charset="0"/>
                <a:cs typeface="Courier New" pitchFamily="49" charset="0"/>
              </a:rPr>
              <a:t>Seznam použité literatury a pramenů: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cs-CZ" i="1" dirty="0">
                <a:latin typeface="Courier New"/>
              </a:rPr>
              <a:t>ODVÁRKO, O., KADLEČEK, J. MATEMATIKA pro 8. ročník základní školy 1: Prometheus, 1998. ISBN 978-80-7196-148-2.</a:t>
            </a:r>
            <a:r>
              <a:rPr lang="cs-CZ" i="1" dirty="0">
                <a:solidFill>
                  <a:srgbClr val="000000"/>
                </a:solidFill>
                <a:latin typeface="Courier New"/>
              </a:rPr>
              <a:t> s. </a:t>
            </a:r>
            <a:r>
              <a:rPr lang="cs-CZ" i="1" dirty="0" smtClean="0">
                <a:solidFill>
                  <a:srgbClr val="000000"/>
                </a:solidFill>
                <a:latin typeface="Courier New"/>
              </a:rPr>
              <a:t>34-38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dirty="0"/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cs-CZ" i="1" dirty="0">
                <a:latin typeface="Courier New"/>
              </a:rPr>
              <a:t>COUFALOVÁ, J. MATEMATIKA pro 8. ročník základní školy 1: Fortuna, 2007. ISBN 978-80-7168-994-2. s. </a:t>
            </a:r>
            <a:r>
              <a:rPr lang="cs-CZ" i="1" dirty="0" smtClean="0">
                <a:latin typeface="Courier New"/>
              </a:rPr>
              <a:t>62</a:t>
            </a:r>
            <a:endParaRPr lang="cs-CZ" i="1" dirty="0">
              <a:latin typeface="Courier New" pitchFamily="49" charset="0"/>
              <a:cs typeface="Courier New" pitchFamily="49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cs-CZ" b="1" i="1" dirty="0">
              <a:solidFill>
                <a:srgbClr val="000000"/>
              </a:solidFill>
              <a:latin typeface="Courier New" pitchFamily="49" charset="0"/>
              <a:ea typeface="Calibri" pitchFamily="34" charset="0"/>
              <a:cs typeface="Courier New" pitchFamily="49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b="1" i="1" dirty="0">
                <a:solidFill>
                  <a:srgbClr val="000000"/>
                </a:solidFill>
                <a:latin typeface="Courier New" pitchFamily="49" charset="0"/>
                <a:ea typeface="Calibri" pitchFamily="34" charset="0"/>
                <a:cs typeface="Courier New" pitchFamily="49" charset="0"/>
              </a:rPr>
              <a:t>Použité zdroje: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cs-CZ" dirty="0">
              <a:latin typeface="Courier New" pitchFamily="49" charset="0"/>
              <a:cs typeface="Courier New" pitchFamily="49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cs-CZ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9975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86000">
              <a:schemeClr val="bg1"/>
            </a:gs>
            <a:gs pos="36000">
              <a:schemeClr val="bg1"/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3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5576" y="620688"/>
            <a:ext cx="1655763" cy="1360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Nadpis 1"/>
          <p:cNvSpPr txBox="1">
            <a:spLocks/>
          </p:cNvSpPr>
          <p:nvPr/>
        </p:nvSpPr>
        <p:spPr bwMode="auto">
          <a:xfrm>
            <a:off x="2627784" y="692696"/>
            <a:ext cx="5976813" cy="129540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bg1">
                <a:lumMod val="50000"/>
              </a:schemeClr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cs-CZ" sz="2400" b="1" i="1" dirty="0">
                <a:latin typeface="Courier New" pitchFamily="49" charset="0"/>
                <a:ea typeface="+mj-ea"/>
                <a:cs typeface="Courier New" pitchFamily="49" charset="0"/>
              </a:rPr>
              <a:t>ZÁKLADNÍ ŠKOLA OLOMOUC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latin typeface="Courier New" pitchFamily="49" charset="0"/>
                <a:ea typeface="+mj-ea"/>
                <a:cs typeface="Courier New" pitchFamily="49" charset="0"/>
              </a:rPr>
              <a:t>příspěvková organizace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600" b="1" i="1" dirty="0">
                <a:latin typeface="Courier New" pitchFamily="49" charset="0"/>
                <a:ea typeface="+mj-ea"/>
                <a:cs typeface="Courier New" pitchFamily="49" charset="0"/>
              </a:rPr>
              <a:t>MOZARTOVA 48, 779 00 OLOMOUC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latin typeface="Courier New" pitchFamily="49" charset="0"/>
                <a:ea typeface="+mj-ea"/>
                <a:cs typeface="Courier New" pitchFamily="49" charset="0"/>
              </a:rPr>
              <a:t>tel.: 585 427 142, 775 116 442; fax: 585 422 713</a:t>
            </a:r>
            <a:r>
              <a:rPr lang="cs-CZ" sz="1400" b="1" dirty="0">
                <a:latin typeface="Courier New" pitchFamily="49" charset="0"/>
                <a:ea typeface="+mj-ea"/>
                <a:cs typeface="Courier New" pitchFamily="49" charset="0"/>
              </a:rPr>
              <a:t> 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 smtClean="0">
                <a:latin typeface="Courier New" pitchFamily="49" charset="0"/>
                <a:ea typeface="+mj-ea"/>
                <a:cs typeface="Courier New" pitchFamily="49" charset="0"/>
              </a:rPr>
              <a:t>email</a:t>
            </a:r>
            <a:r>
              <a:rPr lang="cs-CZ" sz="1400" i="1" dirty="0" smtClean="0">
                <a:latin typeface="Courier New" pitchFamily="49" charset="0"/>
                <a:ea typeface="+mj-ea"/>
                <a:cs typeface="Courier New" pitchFamily="49" charset="0"/>
              </a:rPr>
              <a:t>: </a:t>
            </a:r>
            <a:r>
              <a:rPr lang="cs-CZ" sz="1400" b="1" i="1" noProof="1" smtClean="0">
                <a:latin typeface="Courier New" pitchFamily="49" charset="0"/>
                <a:ea typeface="+mj-ea"/>
                <a:cs typeface="Courier New" pitchFamily="49" charset="0"/>
                <a:hlinkClick r:id="rId4"/>
              </a:rPr>
              <a:t>kundrum@centrum.cz</a:t>
            </a:r>
            <a:r>
              <a:rPr lang="cs-CZ" sz="1400" b="1" i="1" noProof="1">
                <a:latin typeface="Courier New" pitchFamily="49" charset="0"/>
                <a:ea typeface="+mj-ea"/>
                <a:cs typeface="Courier New" pitchFamily="49" charset="0"/>
              </a:rPr>
              <a:t>; </a:t>
            </a:r>
            <a:r>
              <a:rPr lang="cs-CZ" sz="1400" b="1" i="1" noProof="1">
                <a:latin typeface="Courier New" pitchFamily="49" charset="0"/>
                <a:ea typeface="+mj-ea"/>
                <a:cs typeface="Courier New" pitchFamily="49" charset="0"/>
                <a:hlinkClick r:id="rId5"/>
              </a:rPr>
              <a:t>www.zs-mozartova.cz</a:t>
            </a:r>
            <a:r>
              <a:rPr lang="cs-CZ" sz="1400" i="1" dirty="0">
                <a:latin typeface="Courier New" pitchFamily="49" charset="0"/>
                <a:ea typeface="+mj-ea"/>
                <a:cs typeface="Courier New" pitchFamily="49" charset="0"/>
              </a:rPr>
              <a:t> </a:t>
            </a:r>
            <a:endParaRPr lang="cs-CZ" sz="1400" i="1" noProof="1">
              <a:latin typeface="Courier New" pitchFamily="49" charset="0"/>
              <a:ea typeface="+mj-ea"/>
              <a:cs typeface="Courier New" pitchFamily="49" charset="0"/>
            </a:endParaRPr>
          </a:p>
        </p:txBody>
      </p:sp>
      <p:graphicFrame>
        <p:nvGraphicFramePr>
          <p:cNvPr id="7" name="Tabulk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71055513"/>
              </p:ext>
            </p:extLst>
          </p:nvPr>
        </p:nvGraphicFramePr>
        <p:xfrm>
          <a:off x="467544" y="2492896"/>
          <a:ext cx="8208912" cy="3240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633048"/>
                <a:gridCol w="5575864"/>
              </a:tblGrid>
              <a:tr h="360000">
                <a:tc>
                  <a:txBody>
                    <a:bodyPr/>
                    <a:lstStyle/>
                    <a:p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Autor:</a:t>
                      </a:r>
                      <a:endParaRPr lang="cs-CZ" sz="1600" b="1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Mgr. Eva </a:t>
                      </a:r>
                      <a:r>
                        <a:rPr lang="cs-CZ" sz="1600" i="1" dirty="0" err="1" smtClean="0">
                          <a:latin typeface="Courier New" pitchFamily="49" charset="0"/>
                          <a:cs typeface="Courier New" pitchFamily="49" charset="0"/>
                        </a:rPr>
                        <a:t>Ehlerová</a:t>
                      </a:r>
                      <a:endParaRPr lang="cs-CZ" sz="1600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Vzdělávací oblast: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Matematika a její aplikace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Vzdělávací obor: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Matematika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Vyučovací předmět: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Matematika</a:t>
                      </a:r>
                      <a:endParaRPr lang="cs-CZ" sz="1600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Ročník: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8.</a:t>
                      </a:r>
                      <a:endParaRPr lang="cs-CZ" sz="1600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Tematická</a:t>
                      </a:r>
                      <a:r>
                        <a:rPr lang="cs-CZ" sz="1600" b="1" i="1" baseline="0" dirty="0" smtClean="0">
                          <a:latin typeface="Courier New" pitchFamily="49" charset="0"/>
                          <a:cs typeface="Courier New" pitchFamily="49" charset="0"/>
                        </a:rPr>
                        <a:t> oblast</a:t>
                      </a: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: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Číslo a proměnná</a:t>
                      </a:r>
                      <a:endParaRPr lang="cs-CZ" sz="1600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Téma hodiny:</a:t>
                      </a:r>
                      <a:endParaRPr lang="cs-CZ" sz="1600" b="1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i="1" kern="1200" dirty="0" smtClean="0">
                          <a:solidFill>
                            <a:schemeClr val="dk1"/>
                          </a:solidFill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Třetí mocnina</a:t>
                      </a:r>
                      <a:r>
                        <a:rPr lang="cs-CZ" sz="1600" i="1" kern="1200" baseline="0" dirty="0" smtClean="0">
                          <a:solidFill>
                            <a:schemeClr val="dk1"/>
                          </a:solidFill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 </a:t>
                      </a:r>
                      <a:endParaRPr lang="cs-CZ" sz="1600" i="1" kern="1200" dirty="0">
                        <a:solidFill>
                          <a:schemeClr val="dk1"/>
                        </a:solidFill>
                        <a:latin typeface="Courier New" pitchFamily="49" charset="0"/>
                        <a:ea typeface="+mn-ea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Označení DUM:</a:t>
                      </a:r>
                      <a:endParaRPr lang="cs-CZ" sz="1600" b="1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VY_32_INOVACE_22.05.EHL.MA.8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Vytvořeno:</a:t>
                      </a:r>
                      <a:endParaRPr lang="cs-CZ" sz="1600" b="1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i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19. 10. 2013</a:t>
                      </a:r>
                      <a:endParaRPr lang="cs-CZ" sz="1600" i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54806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Třetí mocnina čísla </a:t>
            </a:r>
            <a:r>
              <a:rPr lang="cs-CZ" sz="3600" dirty="0" smtClean="0">
                <a:latin typeface="Monotype Corsiva" panose="03010101010201010101" pitchFamily="66" charset="0"/>
              </a:rPr>
              <a:t>a</a:t>
            </a:r>
            <a:r>
              <a:rPr lang="cs-CZ" dirty="0" smtClean="0"/>
              <a:t> 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je součin </a:t>
            </a:r>
            <a:r>
              <a:rPr lang="cs-CZ" sz="3600" dirty="0" smtClean="0">
                <a:latin typeface="Monotype Corsiva" panose="03010101010201010101" pitchFamily="66" charset="0"/>
              </a:rPr>
              <a:t>a </a:t>
            </a:r>
            <a:r>
              <a:rPr lang="cs-CZ" sz="3600" dirty="0">
                <a:solidFill>
                  <a:prstClr val="black"/>
                </a:solidFill>
                <a:latin typeface="Monotype Corsiva" panose="03010101010201010101" pitchFamily="66" charset="0"/>
              </a:rPr>
              <a:t>∙ </a:t>
            </a:r>
            <a:r>
              <a:rPr lang="cs-CZ" sz="3600" dirty="0" smtClean="0">
                <a:solidFill>
                  <a:prstClr val="black"/>
                </a:solidFill>
                <a:latin typeface="Monotype Corsiva" panose="03010101010201010101" pitchFamily="66" charset="0"/>
              </a:rPr>
              <a:t>a</a:t>
            </a:r>
            <a:r>
              <a:rPr lang="cs-CZ" sz="3600" dirty="0">
                <a:solidFill>
                  <a:prstClr val="black"/>
                </a:solidFill>
                <a:latin typeface="Monotype Corsiva" panose="03010101010201010101" pitchFamily="66" charset="0"/>
              </a:rPr>
              <a:t> </a:t>
            </a:r>
            <a:r>
              <a:rPr lang="cs-CZ" sz="3600" dirty="0" smtClean="0">
                <a:solidFill>
                  <a:prstClr val="black"/>
                </a:solidFill>
                <a:latin typeface="Monotype Corsiva" panose="03010101010201010101" pitchFamily="66" charset="0"/>
              </a:rPr>
              <a:t>∙ a</a:t>
            </a:r>
            <a:endParaRPr lang="cs-CZ" sz="3600" dirty="0">
              <a:latin typeface="Monotype Corsiva" panose="03010101010201010101" pitchFamily="66" charset="0"/>
            </a:endParaRPr>
          </a:p>
        </p:txBody>
      </p:sp>
      <p:sp>
        <p:nvSpPr>
          <p:cNvPr id="4" name="Zaoblený obdélník 3"/>
          <p:cNvSpPr/>
          <p:nvPr/>
        </p:nvSpPr>
        <p:spPr>
          <a:xfrm>
            <a:off x="467544" y="332656"/>
            <a:ext cx="8280920" cy="936104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4400" dirty="0" smtClean="0">
                <a:solidFill>
                  <a:prstClr val="black"/>
                </a:solidFill>
              </a:rPr>
              <a:t>Třetí </a:t>
            </a:r>
            <a:r>
              <a:rPr lang="cs-CZ" sz="4400" dirty="0">
                <a:solidFill>
                  <a:prstClr val="black"/>
                </a:solidFill>
              </a:rPr>
              <a:t>mocnina</a:t>
            </a:r>
            <a:endParaRPr lang="cs-CZ" dirty="0"/>
          </a:p>
        </p:txBody>
      </p:sp>
      <p:sp>
        <p:nvSpPr>
          <p:cNvPr id="5" name="Zaoblený obdélník 4"/>
          <p:cNvSpPr/>
          <p:nvPr/>
        </p:nvSpPr>
        <p:spPr>
          <a:xfrm>
            <a:off x="2771800" y="2276872"/>
            <a:ext cx="3672408" cy="936104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4800" dirty="0">
                <a:solidFill>
                  <a:prstClr val="black"/>
                </a:solidFill>
                <a:latin typeface="Monotype Corsiva" panose="03010101010201010101" pitchFamily="66" charset="0"/>
              </a:rPr>
              <a:t>a </a:t>
            </a:r>
            <a:r>
              <a:rPr lang="cs-CZ" sz="4800" baseline="30000" dirty="0" smtClean="0">
                <a:solidFill>
                  <a:prstClr val="black"/>
                </a:solidFill>
                <a:latin typeface="Monotype Corsiva" panose="03010101010201010101" pitchFamily="66" charset="0"/>
              </a:rPr>
              <a:t>3</a:t>
            </a:r>
            <a:r>
              <a:rPr lang="cs-CZ" sz="4800" dirty="0" smtClean="0">
                <a:solidFill>
                  <a:prstClr val="black"/>
                </a:solidFill>
                <a:latin typeface="Monotype Corsiva" panose="03010101010201010101" pitchFamily="66" charset="0"/>
              </a:rPr>
              <a:t>= a </a:t>
            </a:r>
            <a:r>
              <a:rPr lang="cs-CZ" sz="4800" dirty="0">
                <a:solidFill>
                  <a:prstClr val="black"/>
                </a:solidFill>
                <a:latin typeface="Monotype Corsiva" panose="03010101010201010101" pitchFamily="66" charset="0"/>
              </a:rPr>
              <a:t>∙ a </a:t>
            </a:r>
            <a:r>
              <a:rPr lang="cs-CZ" sz="4800" dirty="0" smtClean="0">
                <a:solidFill>
                  <a:prstClr val="black"/>
                </a:solidFill>
                <a:latin typeface="Monotype Corsiva" panose="03010101010201010101" pitchFamily="66" charset="0"/>
              </a:rPr>
              <a:t>∙a</a:t>
            </a:r>
            <a:endParaRPr lang="cs-CZ" sz="4800" dirty="0"/>
          </a:p>
        </p:txBody>
      </p:sp>
      <p:sp>
        <p:nvSpPr>
          <p:cNvPr id="6" name="Zaoblený obdélník 5"/>
          <p:cNvSpPr/>
          <p:nvPr/>
        </p:nvSpPr>
        <p:spPr>
          <a:xfrm>
            <a:off x="467544" y="4797152"/>
            <a:ext cx="2376264" cy="936104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třetí mocnina čísla </a:t>
            </a:r>
            <a:r>
              <a:rPr lang="cs-CZ" sz="2800" dirty="0" smtClean="0">
                <a:solidFill>
                  <a:prstClr val="black"/>
                </a:solidFill>
                <a:latin typeface="Monotype Corsiva" panose="03010101010201010101" pitchFamily="66" charset="0"/>
              </a:rPr>
              <a:t>a</a:t>
            </a:r>
            <a:endParaRPr lang="cs-CZ" sz="2800" dirty="0"/>
          </a:p>
        </p:txBody>
      </p:sp>
      <p:sp>
        <p:nvSpPr>
          <p:cNvPr id="7" name="Zaoblený obdélník 6"/>
          <p:cNvSpPr/>
          <p:nvPr/>
        </p:nvSpPr>
        <p:spPr>
          <a:xfrm>
            <a:off x="3419872" y="4797152"/>
            <a:ext cx="2376264" cy="936104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cs-CZ" sz="2800" dirty="0" smtClean="0">
                <a:solidFill>
                  <a:prstClr val="black"/>
                </a:solidFill>
                <a:latin typeface="Monotype Corsiva" panose="03010101010201010101" pitchFamily="66" charset="0"/>
              </a:rPr>
              <a:t>a </a:t>
            </a:r>
            <a:r>
              <a:rPr lang="cs-CZ" altLang="cs-CZ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základ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cs-CZ" altLang="cs-CZ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mocniny</a:t>
            </a:r>
            <a:endParaRPr lang="cs-CZ" altLang="cs-CZ" sz="24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aoblený obdélník 7"/>
          <p:cNvSpPr/>
          <p:nvPr/>
        </p:nvSpPr>
        <p:spPr>
          <a:xfrm>
            <a:off x="6351582" y="4797152"/>
            <a:ext cx="2376264" cy="936104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cs-CZ" altLang="cs-CZ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mocnitel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cs-CZ" altLang="cs-CZ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(exponent)</a:t>
            </a:r>
          </a:p>
        </p:txBody>
      </p:sp>
      <p:sp>
        <p:nvSpPr>
          <p:cNvPr id="9" name="Zaoblený obdélník 8"/>
          <p:cNvSpPr/>
          <p:nvPr/>
        </p:nvSpPr>
        <p:spPr>
          <a:xfrm>
            <a:off x="3405010" y="3356992"/>
            <a:ext cx="2376264" cy="936104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8000" dirty="0">
                <a:solidFill>
                  <a:prstClr val="black"/>
                </a:solidFill>
                <a:latin typeface="Monotype Corsiva" panose="03010101010201010101" pitchFamily="66" charset="0"/>
              </a:rPr>
              <a:t>a </a:t>
            </a:r>
            <a:r>
              <a:rPr lang="cs-CZ" sz="8000" baseline="30000" dirty="0" smtClean="0">
                <a:solidFill>
                  <a:prstClr val="black"/>
                </a:solidFill>
                <a:latin typeface="Monotype Corsiva" panose="03010101010201010101" pitchFamily="66" charset="0"/>
              </a:rPr>
              <a:t>3</a:t>
            </a:r>
            <a:endParaRPr lang="cs-CZ" sz="8000" dirty="0"/>
          </a:p>
        </p:txBody>
      </p:sp>
      <p:sp>
        <p:nvSpPr>
          <p:cNvPr id="12" name="Zahnutá šipka doprava 11"/>
          <p:cNvSpPr/>
          <p:nvPr/>
        </p:nvSpPr>
        <p:spPr>
          <a:xfrm rot="3604994">
            <a:off x="2083117" y="2914052"/>
            <a:ext cx="485303" cy="2232248"/>
          </a:xfrm>
          <a:prstGeom prst="curvedRight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15" name="Zaoblený obdélník 14"/>
          <p:cNvSpPr/>
          <p:nvPr/>
        </p:nvSpPr>
        <p:spPr>
          <a:xfrm>
            <a:off x="3405010" y="3356992"/>
            <a:ext cx="2376264" cy="936104"/>
          </a:xfrm>
          <a:prstGeom prst="roundRect">
            <a:avLst/>
          </a:prstGeom>
          <a:solidFill>
            <a:srgbClr val="F5F874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8000" dirty="0">
                <a:solidFill>
                  <a:prstClr val="black"/>
                </a:solidFill>
                <a:latin typeface="Monotype Corsiva" panose="03010101010201010101" pitchFamily="66" charset="0"/>
              </a:rPr>
              <a:t>a </a:t>
            </a:r>
            <a:r>
              <a:rPr lang="cs-CZ" sz="8000" baseline="30000" dirty="0" smtClean="0">
                <a:solidFill>
                  <a:prstClr val="black"/>
                </a:solidFill>
                <a:latin typeface="Monotype Corsiva" panose="03010101010201010101" pitchFamily="66" charset="0"/>
              </a:rPr>
              <a:t>3</a:t>
            </a:r>
            <a:endParaRPr lang="cs-CZ" sz="8000" dirty="0"/>
          </a:p>
        </p:txBody>
      </p:sp>
      <p:sp>
        <p:nvSpPr>
          <p:cNvPr id="13" name="Zahnutá šipka doprava 12"/>
          <p:cNvSpPr/>
          <p:nvPr/>
        </p:nvSpPr>
        <p:spPr>
          <a:xfrm rot="398754">
            <a:off x="3531256" y="3917041"/>
            <a:ext cx="460589" cy="1615848"/>
          </a:xfrm>
          <a:prstGeom prst="curvedRightArrow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14" name="Zahnutá šipka doprava 13"/>
          <p:cNvSpPr/>
          <p:nvPr/>
        </p:nvSpPr>
        <p:spPr>
          <a:xfrm rot="6890613" flipV="1">
            <a:off x="6497171" y="2221484"/>
            <a:ext cx="492011" cy="3348667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42264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6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1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62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63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 animBg="1"/>
      <p:bldP spid="6" grpId="0" animBg="1"/>
      <p:bldP spid="7" grpId="0" animBg="1"/>
      <p:bldP spid="8" grpId="0" animBg="1"/>
      <p:bldP spid="9" grpId="0" animBg="1"/>
      <p:bldP spid="12" grpId="0" animBg="1"/>
      <p:bldP spid="15" grpId="0" animBg="1"/>
      <p:bldP spid="13" grpId="0" animBg="1"/>
      <p:bldP spid="1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31299" y="6093296"/>
            <a:ext cx="1152128" cy="57606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altLang="cs-CZ" dirty="0" smtClean="0">
                <a:latin typeface="Arial" charset="0"/>
              </a:rPr>
              <a:t> </a:t>
            </a:r>
            <a:endParaRPr lang="cs-CZ" altLang="cs-CZ" baseline="30000" dirty="0">
              <a:latin typeface="Arial" charset="0"/>
            </a:endParaRPr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indent="0"/>
            <a:r>
              <a:rPr lang="cs-CZ" altLang="cs-CZ" dirty="0">
                <a:solidFill>
                  <a:schemeClr val="tx1"/>
                </a:solidFill>
                <a:latin typeface="Arial" charset="0"/>
              </a:rPr>
              <a:t>Určete </a:t>
            </a:r>
            <a:r>
              <a:rPr lang="cs-CZ" altLang="cs-CZ" dirty="0" smtClean="0">
                <a:solidFill>
                  <a:schemeClr val="tx1"/>
                </a:solidFill>
                <a:latin typeface="Arial" charset="0"/>
              </a:rPr>
              <a:t>třetí </a:t>
            </a:r>
            <a:r>
              <a:rPr lang="cs-CZ" altLang="cs-CZ" dirty="0">
                <a:solidFill>
                  <a:schemeClr val="tx1"/>
                </a:solidFill>
                <a:latin typeface="Arial" charset="0"/>
              </a:rPr>
              <a:t>mocninu čísel:</a:t>
            </a:r>
          </a:p>
        </p:txBody>
      </p:sp>
      <p:sp>
        <p:nvSpPr>
          <p:cNvPr id="2" name="Obdélník 1"/>
          <p:cNvSpPr/>
          <p:nvPr/>
        </p:nvSpPr>
        <p:spPr>
          <a:xfrm>
            <a:off x="539552" y="1560225"/>
            <a:ext cx="99418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altLang="cs-CZ" sz="3200" dirty="0" smtClean="0">
                <a:solidFill>
                  <a:prstClr val="black"/>
                </a:solidFill>
                <a:latin typeface="Arial" charset="0"/>
              </a:rPr>
              <a:t>2</a:t>
            </a:r>
            <a:r>
              <a:rPr lang="cs-CZ" altLang="cs-CZ" sz="3200" baseline="30000" dirty="0" smtClean="0">
                <a:solidFill>
                  <a:prstClr val="black"/>
                </a:solidFill>
                <a:latin typeface="Arial" charset="0"/>
              </a:rPr>
              <a:t>3 </a:t>
            </a:r>
            <a:r>
              <a:rPr lang="cs-CZ" altLang="cs-CZ" sz="3200" dirty="0">
                <a:solidFill>
                  <a:prstClr val="black"/>
                </a:solidFill>
                <a:latin typeface="Arial" charset="0"/>
              </a:rPr>
              <a:t>= </a:t>
            </a:r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539552" y="2169130"/>
            <a:ext cx="140294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altLang="cs-CZ" sz="3200" dirty="0">
                <a:solidFill>
                  <a:prstClr val="black"/>
                </a:solidFill>
                <a:latin typeface="Arial" charset="0"/>
              </a:rPr>
              <a:t>(-</a:t>
            </a:r>
            <a:r>
              <a:rPr lang="cs-CZ" altLang="cs-CZ" sz="3200" dirty="0" smtClean="0">
                <a:solidFill>
                  <a:prstClr val="black"/>
                </a:solidFill>
                <a:latin typeface="Arial" charset="0"/>
              </a:rPr>
              <a:t>5)</a:t>
            </a:r>
            <a:r>
              <a:rPr lang="cs-CZ" altLang="cs-CZ" sz="3200" baseline="30000" dirty="0" smtClean="0">
                <a:solidFill>
                  <a:prstClr val="black"/>
                </a:solidFill>
                <a:latin typeface="Arial" charset="0"/>
              </a:rPr>
              <a:t>3 </a:t>
            </a:r>
            <a:r>
              <a:rPr lang="cs-CZ" altLang="cs-CZ" sz="3200" dirty="0">
                <a:solidFill>
                  <a:prstClr val="black"/>
                </a:solidFill>
                <a:latin typeface="Arial" charset="0"/>
              </a:rPr>
              <a:t>= </a:t>
            </a:r>
            <a:endParaRPr lang="cs-CZ" dirty="0"/>
          </a:p>
        </p:txBody>
      </p:sp>
      <p:sp>
        <p:nvSpPr>
          <p:cNvPr id="7" name="Obdélník 6"/>
          <p:cNvSpPr/>
          <p:nvPr/>
        </p:nvSpPr>
        <p:spPr>
          <a:xfrm>
            <a:off x="539552" y="2780928"/>
            <a:ext cx="133562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altLang="cs-CZ" sz="3200" dirty="0" smtClean="0">
                <a:solidFill>
                  <a:prstClr val="black"/>
                </a:solidFill>
                <a:latin typeface="Arial" charset="0"/>
              </a:rPr>
              <a:t>0,3</a:t>
            </a:r>
            <a:r>
              <a:rPr lang="cs-CZ" altLang="cs-CZ" sz="3200" baseline="30000" dirty="0">
                <a:solidFill>
                  <a:prstClr val="black"/>
                </a:solidFill>
                <a:latin typeface="Arial" charset="0"/>
              </a:rPr>
              <a:t>3 </a:t>
            </a:r>
            <a:r>
              <a:rPr lang="cs-CZ" altLang="cs-CZ" sz="3200" dirty="0">
                <a:solidFill>
                  <a:prstClr val="black"/>
                </a:solidFill>
                <a:latin typeface="Arial" charset="0"/>
              </a:rPr>
              <a:t>= </a:t>
            </a:r>
            <a:endParaRPr lang="cs-CZ" dirty="0"/>
          </a:p>
        </p:txBody>
      </p:sp>
      <p:sp>
        <p:nvSpPr>
          <p:cNvPr id="8" name="Obdélník 7"/>
          <p:cNvSpPr/>
          <p:nvPr/>
        </p:nvSpPr>
        <p:spPr>
          <a:xfrm>
            <a:off x="539552" y="3356992"/>
            <a:ext cx="163057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altLang="cs-CZ" sz="3200" dirty="0">
                <a:solidFill>
                  <a:prstClr val="black"/>
                </a:solidFill>
                <a:latin typeface="Arial" charset="0"/>
              </a:rPr>
              <a:t>(-</a:t>
            </a:r>
            <a:r>
              <a:rPr lang="cs-CZ" altLang="cs-CZ" sz="3200" dirty="0" smtClean="0">
                <a:solidFill>
                  <a:prstClr val="black"/>
                </a:solidFill>
                <a:latin typeface="Arial" charset="0"/>
              </a:rPr>
              <a:t>0,3)</a:t>
            </a:r>
            <a:r>
              <a:rPr lang="cs-CZ" altLang="cs-CZ" sz="3200" baseline="30000" dirty="0" smtClean="0">
                <a:solidFill>
                  <a:prstClr val="black"/>
                </a:solidFill>
                <a:latin typeface="Arial" charset="0"/>
              </a:rPr>
              <a:t>3 </a:t>
            </a:r>
            <a:r>
              <a:rPr lang="cs-CZ" altLang="cs-CZ" sz="3200" dirty="0" smtClean="0">
                <a:solidFill>
                  <a:prstClr val="black"/>
                </a:solidFill>
                <a:latin typeface="Arial" charset="0"/>
              </a:rPr>
              <a:t>=</a:t>
            </a:r>
            <a:endParaRPr lang="cs-CZ" dirty="0"/>
          </a:p>
        </p:txBody>
      </p:sp>
      <p:sp>
        <p:nvSpPr>
          <p:cNvPr id="9" name="Obdélník 8"/>
          <p:cNvSpPr/>
          <p:nvPr/>
        </p:nvSpPr>
        <p:spPr>
          <a:xfrm>
            <a:off x="557868" y="4005064"/>
            <a:ext cx="110799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altLang="cs-CZ" sz="3200" dirty="0" smtClean="0">
                <a:solidFill>
                  <a:prstClr val="black"/>
                </a:solidFill>
                <a:latin typeface="Arial" charset="0"/>
              </a:rPr>
              <a:t>10</a:t>
            </a:r>
            <a:r>
              <a:rPr lang="cs-CZ" altLang="cs-CZ" sz="3200" baseline="30000" dirty="0" smtClean="0">
                <a:solidFill>
                  <a:prstClr val="black"/>
                </a:solidFill>
                <a:latin typeface="Arial" charset="0"/>
              </a:rPr>
              <a:t>3 </a:t>
            </a:r>
            <a:r>
              <a:rPr lang="cs-CZ" altLang="cs-CZ" sz="3200" dirty="0">
                <a:solidFill>
                  <a:prstClr val="black"/>
                </a:solidFill>
                <a:latin typeface="Arial" charset="0"/>
              </a:rPr>
              <a:t>=</a:t>
            </a:r>
            <a:endParaRPr lang="cs-CZ" dirty="0"/>
          </a:p>
        </p:txBody>
      </p:sp>
      <p:sp>
        <p:nvSpPr>
          <p:cNvPr id="10" name="Obdélník 9"/>
          <p:cNvSpPr/>
          <p:nvPr/>
        </p:nvSpPr>
        <p:spPr>
          <a:xfrm>
            <a:off x="539552" y="4509120"/>
            <a:ext cx="151676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altLang="cs-CZ" sz="3200" dirty="0" smtClean="0">
                <a:solidFill>
                  <a:prstClr val="black"/>
                </a:solidFill>
                <a:latin typeface="Arial" charset="0"/>
              </a:rPr>
              <a:t>(-10)</a:t>
            </a:r>
            <a:r>
              <a:rPr lang="cs-CZ" altLang="cs-CZ" sz="3200" baseline="30000" dirty="0" smtClean="0">
                <a:solidFill>
                  <a:prstClr val="black"/>
                </a:solidFill>
                <a:latin typeface="Arial" charset="0"/>
              </a:rPr>
              <a:t>3</a:t>
            </a:r>
            <a:r>
              <a:rPr lang="cs-CZ" altLang="cs-CZ" sz="3200" dirty="0" smtClean="0">
                <a:latin typeface="Arial" charset="0"/>
              </a:rPr>
              <a:t>=</a:t>
            </a:r>
            <a:r>
              <a:rPr lang="cs-CZ" altLang="cs-CZ" sz="3200" baseline="30000" dirty="0" smtClean="0">
                <a:solidFill>
                  <a:prstClr val="black"/>
                </a:solidFill>
                <a:latin typeface="Arial" charset="0"/>
              </a:rPr>
              <a:t> </a:t>
            </a:r>
            <a:endParaRPr lang="cs-CZ" dirty="0"/>
          </a:p>
        </p:txBody>
      </p:sp>
      <p:sp>
        <p:nvSpPr>
          <p:cNvPr id="13" name="Obdélník 12"/>
          <p:cNvSpPr/>
          <p:nvPr/>
        </p:nvSpPr>
        <p:spPr>
          <a:xfrm>
            <a:off x="1440878" y="1560225"/>
            <a:ext cx="187423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altLang="cs-CZ" sz="3200" dirty="0" smtClean="0">
                <a:solidFill>
                  <a:prstClr val="black"/>
                </a:solidFill>
                <a:latin typeface="Arial" charset="0"/>
              </a:rPr>
              <a:t>2</a:t>
            </a:r>
            <a:r>
              <a:rPr lang="cs-CZ" sz="3200" dirty="0" smtClean="0">
                <a:solidFill>
                  <a:prstClr val="black"/>
                </a:solidFill>
                <a:latin typeface="Monotype Corsiva" panose="03010101010201010101" pitchFamily="66" charset="0"/>
              </a:rPr>
              <a:t> </a:t>
            </a:r>
            <a:r>
              <a:rPr lang="cs-CZ" sz="3200" dirty="0">
                <a:solidFill>
                  <a:prstClr val="black"/>
                </a:solidFill>
                <a:latin typeface="Monotype Corsiva" panose="03010101010201010101" pitchFamily="66" charset="0"/>
              </a:rPr>
              <a:t>∙ </a:t>
            </a:r>
            <a:r>
              <a:rPr lang="cs-CZ" sz="3200" dirty="0" smtClean="0">
                <a:solidFill>
                  <a:prstClr val="black"/>
                </a:solidFill>
                <a:latin typeface="Arial" charset="0"/>
              </a:rPr>
              <a:t>2</a:t>
            </a:r>
            <a:r>
              <a:rPr lang="cs-CZ" sz="3200" dirty="0">
                <a:solidFill>
                  <a:prstClr val="black"/>
                </a:solidFill>
                <a:latin typeface="Monotype Corsiva" panose="03010101010201010101" pitchFamily="66" charset="0"/>
              </a:rPr>
              <a:t> ∙ </a:t>
            </a:r>
            <a:r>
              <a:rPr lang="cs-CZ" sz="3200" dirty="0">
                <a:solidFill>
                  <a:prstClr val="black"/>
                </a:solidFill>
                <a:latin typeface="Arial" charset="0"/>
              </a:rPr>
              <a:t>2 = </a:t>
            </a:r>
            <a:endParaRPr lang="cs-CZ" dirty="0"/>
          </a:p>
        </p:txBody>
      </p:sp>
      <p:sp>
        <p:nvSpPr>
          <p:cNvPr id="14" name="Obdélník 13"/>
          <p:cNvSpPr/>
          <p:nvPr/>
        </p:nvSpPr>
        <p:spPr>
          <a:xfrm>
            <a:off x="3208502" y="1532871"/>
            <a:ext cx="41229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spcBef>
                <a:spcPct val="20000"/>
              </a:spcBef>
            </a:pPr>
            <a:r>
              <a:rPr lang="cs-CZ" sz="3200" dirty="0" smtClean="0">
                <a:solidFill>
                  <a:prstClr val="black"/>
                </a:solidFill>
                <a:latin typeface="Arial" charset="0"/>
              </a:rPr>
              <a:t>8</a:t>
            </a:r>
            <a:endParaRPr lang="cs-CZ" altLang="cs-CZ" sz="3200" dirty="0">
              <a:solidFill>
                <a:prstClr val="black"/>
              </a:solidFill>
              <a:latin typeface="Arial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Obdélník 14"/>
              <p:cNvSpPr/>
              <p:nvPr/>
            </p:nvSpPr>
            <p:spPr>
              <a:xfrm>
                <a:off x="1691680" y="2127171"/>
                <a:ext cx="3198311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cs-CZ" altLang="cs-CZ" sz="3200" dirty="0">
                    <a:solidFill>
                      <a:prstClr val="black"/>
                    </a:solidFill>
                    <a:latin typeface="Arial" charset="0"/>
                  </a:rPr>
                  <a:t>(-5)</a:t>
                </a:r>
                <a:r>
                  <a:rPr lang="cs-CZ" sz="3200" b="1" dirty="0">
                    <a:solidFill>
                      <a:prstClr val="black"/>
                    </a:solidFill>
                    <a:ea typeface="Cambria Math"/>
                  </a:rPr>
                  <a:t> </a:t>
                </a:r>
                <a14:m>
                  <m:oMath xmlns:m="http://schemas.openxmlformats.org/officeDocument/2006/math">
                    <m:r>
                      <a:rPr lang="cs-CZ" sz="3200" b="1" i="1" dirty="0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∙</m:t>
                    </m:r>
                  </m:oMath>
                </a14:m>
                <a:r>
                  <a:rPr lang="cs-CZ" altLang="cs-CZ" sz="3200" dirty="0" smtClean="0">
                    <a:solidFill>
                      <a:prstClr val="black"/>
                    </a:solidFill>
                    <a:latin typeface="Arial" charset="0"/>
                  </a:rPr>
                  <a:t> </a:t>
                </a:r>
                <a:r>
                  <a:rPr lang="cs-CZ" altLang="cs-CZ" sz="3200" dirty="0">
                    <a:solidFill>
                      <a:prstClr val="black"/>
                    </a:solidFill>
                    <a:latin typeface="Arial" charset="0"/>
                  </a:rPr>
                  <a:t>(-5) </a:t>
                </a:r>
                <a14:m>
                  <m:oMath xmlns:m="http://schemas.openxmlformats.org/officeDocument/2006/math">
                    <m:r>
                      <a:rPr lang="cs-CZ" sz="3200" b="1" i="1" dirty="0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∙</m:t>
                    </m:r>
                  </m:oMath>
                </a14:m>
                <a:r>
                  <a:rPr lang="cs-CZ" altLang="cs-CZ" sz="3200" dirty="0">
                    <a:solidFill>
                      <a:prstClr val="black"/>
                    </a:solidFill>
                    <a:latin typeface="Arial" charset="0"/>
                  </a:rPr>
                  <a:t> (-5) = </a:t>
                </a:r>
                <a:endParaRPr lang="cs-CZ" dirty="0"/>
              </a:p>
            </p:txBody>
          </p:sp>
        </mc:Choice>
        <mc:Fallback xmlns="">
          <p:sp>
            <p:nvSpPr>
              <p:cNvPr id="15" name="Obdélník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91680" y="2127171"/>
                <a:ext cx="3198311" cy="584775"/>
              </a:xfrm>
              <a:prstGeom prst="rect">
                <a:avLst/>
              </a:prstGeom>
              <a:blipFill rotWithShape="1">
                <a:blip r:embed="rId2"/>
                <a:stretch>
                  <a:fillRect l="-4962" t="-15625" r="-3817" b="-3125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Obdélník 15"/>
          <p:cNvSpPr/>
          <p:nvPr/>
        </p:nvSpPr>
        <p:spPr>
          <a:xfrm>
            <a:off x="4764522" y="2128362"/>
            <a:ext cx="100380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cs-CZ" altLang="cs-CZ" sz="3200" dirty="0" smtClean="0">
                <a:solidFill>
                  <a:prstClr val="black"/>
                </a:solidFill>
                <a:latin typeface="Arial" charset="0"/>
              </a:rPr>
              <a:t>-125</a:t>
            </a:r>
            <a:endParaRPr lang="cs-CZ" altLang="cs-CZ" sz="3200" dirty="0">
              <a:solidFill>
                <a:prstClr val="black"/>
              </a:solidFill>
              <a:latin typeface="Arial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Obdélník 16"/>
              <p:cNvSpPr/>
              <p:nvPr/>
            </p:nvSpPr>
            <p:spPr>
              <a:xfrm>
                <a:off x="1691680" y="2772217"/>
                <a:ext cx="3017173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cs-CZ" altLang="cs-CZ" sz="3200" dirty="0">
                    <a:solidFill>
                      <a:prstClr val="black"/>
                    </a:solidFill>
                    <a:latin typeface="Arial" charset="0"/>
                  </a:rPr>
                  <a:t>0,3 </a:t>
                </a:r>
                <a14:m>
                  <m:oMath xmlns:m="http://schemas.openxmlformats.org/officeDocument/2006/math">
                    <m:r>
                      <a:rPr lang="cs-CZ" sz="3200" b="1" i="1" dirty="0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∙</m:t>
                    </m:r>
                  </m:oMath>
                </a14:m>
                <a:r>
                  <a:rPr lang="cs-CZ" altLang="cs-CZ" sz="3200" dirty="0">
                    <a:solidFill>
                      <a:prstClr val="black"/>
                    </a:solidFill>
                    <a:latin typeface="Arial" charset="0"/>
                  </a:rPr>
                  <a:t> 0,3 </a:t>
                </a:r>
                <a14:m>
                  <m:oMath xmlns:m="http://schemas.openxmlformats.org/officeDocument/2006/math">
                    <m:r>
                      <a:rPr lang="cs-CZ" sz="3200" b="1" i="1" dirty="0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∙</m:t>
                    </m:r>
                  </m:oMath>
                </a14:m>
                <a:r>
                  <a:rPr lang="cs-CZ" altLang="cs-CZ" sz="3200" dirty="0">
                    <a:solidFill>
                      <a:prstClr val="black"/>
                    </a:solidFill>
                    <a:latin typeface="Arial" charset="0"/>
                  </a:rPr>
                  <a:t> 0,3 = </a:t>
                </a:r>
                <a:endParaRPr lang="cs-CZ" dirty="0"/>
              </a:p>
            </p:txBody>
          </p:sp>
        </mc:Choice>
        <mc:Fallback xmlns="">
          <p:sp>
            <p:nvSpPr>
              <p:cNvPr id="17" name="Obdélník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91680" y="2772217"/>
                <a:ext cx="3017173" cy="584775"/>
              </a:xfrm>
              <a:prstGeom prst="rect">
                <a:avLst/>
              </a:prstGeom>
              <a:blipFill rotWithShape="1">
                <a:blip r:embed="rId3"/>
                <a:stretch>
                  <a:fillRect l="-5263" t="-15625" r="-4049" b="-3125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Obdélník 17"/>
          <p:cNvSpPr/>
          <p:nvPr/>
        </p:nvSpPr>
        <p:spPr>
          <a:xfrm>
            <a:off x="4604027" y="2772217"/>
            <a:ext cx="120898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spcBef>
                <a:spcPct val="20000"/>
              </a:spcBef>
            </a:pPr>
            <a:r>
              <a:rPr lang="cs-CZ" altLang="cs-CZ" sz="3200" dirty="0" smtClean="0">
                <a:solidFill>
                  <a:prstClr val="black"/>
                </a:solidFill>
                <a:latin typeface="Arial" charset="0"/>
              </a:rPr>
              <a:t>0,027</a:t>
            </a:r>
            <a:endParaRPr lang="cs-CZ" altLang="cs-CZ" sz="3200" dirty="0">
              <a:solidFill>
                <a:prstClr val="black"/>
              </a:solidFill>
              <a:latin typeface="Arial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Obdélník 18"/>
              <p:cNvSpPr/>
              <p:nvPr/>
            </p:nvSpPr>
            <p:spPr>
              <a:xfrm>
                <a:off x="1979712" y="4509120"/>
                <a:ext cx="3689284" cy="58477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cs-CZ" altLang="cs-CZ" sz="3200" dirty="0" smtClean="0">
                    <a:solidFill>
                      <a:prstClr val="black"/>
                    </a:solidFill>
                    <a:latin typeface="Arial" charset="0"/>
                  </a:rPr>
                  <a:t>(-10)</a:t>
                </a:r>
                <a:r>
                  <a:rPr lang="cs-CZ" sz="3200" b="1" dirty="0" smtClean="0">
                    <a:solidFill>
                      <a:prstClr val="black"/>
                    </a:solidFill>
                    <a:ea typeface="Cambria Math"/>
                  </a:rPr>
                  <a:t> </a:t>
                </a:r>
                <a14:m>
                  <m:oMath xmlns:m="http://schemas.openxmlformats.org/officeDocument/2006/math">
                    <m:r>
                      <a:rPr lang="cs-CZ" sz="3200" b="1" i="1" dirty="0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∙</m:t>
                    </m:r>
                  </m:oMath>
                </a14:m>
                <a:r>
                  <a:rPr lang="cs-CZ" altLang="cs-CZ" sz="3200" dirty="0" smtClean="0">
                    <a:solidFill>
                      <a:prstClr val="black"/>
                    </a:solidFill>
                    <a:latin typeface="Arial" charset="0"/>
                  </a:rPr>
                  <a:t> (-10)</a:t>
                </a:r>
                <a:r>
                  <a:rPr lang="cs-CZ" sz="3200" b="1" dirty="0">
                    <a:solidFill>
                      <a:prstClr val="black"/>
                    </a:solidFill>
                    <a:ea typeface="Cambria Math"/>
                  </a:rPr>
                  <a:t> </a:t>
                </a:r>
                <a14:m>
                  <m:oMath xmlns:m="http://schemas.openxmlformats.org/officeDocument/2006/math">
                    <m:r>
                      <a:rPr lang="cs-CZ" sz="3200" b="1" i="1" dirty="0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∙</m:t>
                    </m:r>
                  </m:oMath>
                </a14:m>
                <a:r>
                  <a:rPr lang="cs-CZ" altLang="cs-CZ" sz="3200" dirty="0">
                    <a:solidFill>
                      <a:prstClr val="black"/>
                    </a:solidFill>
                    <a:latin typeface="Arial" charset="0"/>
                  </a:rPr>
                  <a:t> (-10)</a:t>
                </a:r>
                <a:r>
                  <a:rPr lang="cs-CZ" altLang="cs-CZ" sz="3200" dirty="0" smtClean="0">
                    <a:solidFill>
                      <a:prstClr val="black"/>
                    </a:solidFill>
                    <a:latin typeface="Arial" charset="0"/>
                  </a:rPr>
                  <a:t>= </a:t>
                </a:r>
                <a:endParaRPr lang="cs-CZ" dirty="0"/>
              </a:p>
            </p:txBody>
          </p:sp>
        </mc:Choice>
        <mc:Fallback xmlns="">
          <p:sp>
            <p:nvSpPr>
              <p:cNvPr id="19" name="Obdélník 1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79712" y="4509120"/>
                <a:ext cx="3689284" cy="584775"/>
              </a:xfrm>
              <a:prstGeom prst="rect">
                <a:avLst/>
              </a:prstGeom>
              <a:blipFill rotWithShape="1">
                <a:blip r:embed="rId4"/>
                <a:stretch>
                  <a:fillRect l="-4298" t="-15625" r="-4628" b="-3125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Obdélník 19"/>
          <p:cNvSpPr/>
          <p:nvPr/>
        </p:nvSpPr>
        <p:spPr>
          <a:xfrm>
            <a:off x="5580112" y="4528552"/>
            <a:ext cx="123142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spcBef>
                <a:spcPct val="20000"/>
              </a:spcBef>
            </a:pPr>
            <a:r>
              <a:rPr lang="cs-CZ" altLang="cs-CZ" sz="3200" dirty="0" smtClean="0">
                <a:solidFill>
                  <a:prstClr val="black"/>
                </a:solidFill>
                <a:latin typeface="Arial" charset="0"/>
              </a:rPr>
              <a:t>-1000</a:t>
            </a:r>
            <a:endParaRPr lang="cs-CZ" altLang="cs-CZ" sz="3200" dirty="0">
              <a:solidFill>
                <a:prstClr val="black"/>
              </a:solidFill>
              <a:latin typeface="Arial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Obdélník 20"/>
              <p:cNvSpPr/>
              <p:nvPr/>
            </p:nvSpPr>
            <p:spPr>
              <a:xfrm>
                <a:off x="1563481" y="3998197"/>
                <a:ext cx="2645469" cy="58477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cs-CZ" altLang="cs-CZ" sz="3200" dirty="0" smtClean="0">
                    <a:solidFill>
                      <a:prstClr val="black"/>
                    </a:solidFill>
                    <a:latin typeface="Arial" charset="0"/>
                  </a:rPr>
                  <a:t>10 </a:t>
                </a:r>
                <a14:m>
                  <m:oMath xmlns:m="http://schemas.openxmlformats.org/officeDocument/2006/math">
                    <m:r>
                      <a:rPr lang="cs-CZ" sz="3200" b="1" i="1" dirty="0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∙</m:t>
                    </m:r>
                  </m:oMath>
                </a14:m>
                <a:r>
                  <a:rPr lang="cs-CZ" altLang="cs-CZ" sz="3200" dirty="0">
                    <a:solidFill>
                      <a:prstClr val="black"/>
                    </a:solidFill>
                    <a:latin typeface="Arial" charset="0"/>
                  </a:rPr>
                  <a:t> </a:t>
                </a:r>
                <a:r>
                  <a:rPr lang="cs-CZ" altLang="cs-CZ" sz="3200" dirty="0" smtClean="0">
                    <a:solidFill>
                      <a:prstClr val="black"/>
                    </a:solidFill>
                    <a:latin typeface="Arial" charset="0"/>
                  </a:rPr>
                  <a:t>10 </a:t>
                </a:r>
                <a14:m>
                  <m:oMath xmlns:m="http://schemas.openxmlformats.org/officeDocument/2006/math">
                    <m:r>
                      <a:rPr lang="cs-CZ" sz="3200" b="1" i="1" dirty="0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∙</m:t>
                    </m:r>
                  </m:oMath>
                </a14:m>
                <a:r>
                  <a:rPr lang="cs-CZ" altLang="cs-CZ" sz="3200" dirty="0">
                    <a:solidFill>
                      <a:prstClr val="black"/>
                    </a:solidFill>
                    <a:latin typeface="Arial" charset="0"/>
                  </a:rPr>
                  <a:t> 10 = </a:t>
                </a:r>
                <a:endParaRPr lang="cs-CZ" dirty="0"/>
              </a:p>
            </p:txBody>
          </p:sp>
        </mc:Choice>
        <mc:Fallback xmlns="">
          <p:sp>
            <p:nvSpPr>
              <p:cNvPr id="21" name="Obdélník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63481" y="3998197"/>
                <a:ext cx="2645469" cy="584775"/>
              </a:xfrm>
              <a:prstGeom prst="rect">
                <a:avLst/>
              </a:prstGeom>
              <a:blipFill rotWithShape="1">
                <a:blip r:embed="rId5"/>
                <a:stretch>
                  <a:fillRect l="-5760" t="-15625" r="-5991" b="-3125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Obdélník 21"/>
          <p:cNvSpPr/>
          <p:nvPr/>
        </p:nvSpPr>
        <p:spPr>
          <a:xfrm>
            <a:off x="4067944" y="4005064"/>
            <a:ext cx="109517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spcBef>
                <a:spcPct val="20000"/>
              </a:spcBef>
            </a:pPr>
            <a:r>
              <a:rPr lang="cs-CZ" altLang="cs-CZ" sz="3200" dirty="0" smtClean="0">
                <a:solidFill>
                  <a:prstClr val="black"/>
                </a:solidFill>
                <a:latin typeface="Arial" charset="0"/>
              </a:rPr>
              <a:t>1000</a:t>
            </a:r>
            <a:endParaRPr lang="cs-CZ" altLang="cs-CZ" sz="3200" dirty="0">
              <a:solidFill>
                <a:prstClr val="black"/>
              </a:solidFill>
              <a:latin typeface="Arial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Obdélník 22"/>
              <p:cNvSpPr/>
              <p:nvPr/>
            </p:nvSpPr>
            <p:spPr>
              <a:xfrm>
                <a:off x="2025972" y="3348281"/>
                <a:ext cx="4634260" cy="58477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cs-CZ" altLang="cs-CZ" sz="3200" dirty="0">
                    <a:solidFill>
                      <a:prstClr val="black"/>
                    </a:solidFill>
                    <a:latin typeface="Arial" charset="0"/>
                  </a:rPr>
                  <a:t>(-0,3)</a:t>
                </a:r>
                <a:r>
                  <a:rPr lang="cs-CZ" sz="3200" b="1" dirty="0">
                    <a:solidFill>
                      <a:prstClr val="black"/>
                    </a:solidFill>
                    <a:ea typeface="Cambria Math"/>
                  </a:rPr>
                  <a:t> </a:t>
                </a:r>
                <a14:m>
                  <m:oMath xmlns:m="http://schemas.openxmlformats.org/officeDocument/2006/math">
                    <m:r>
                      <a:rPr lang="cs-CZ" sz="3200" b="1" i="1" dirty="0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∙</m:t>
                    </m:r>
                  </m:oMath>
                </a14:m>
                <a:r>
                  <a:rPr lang="cs-CZ" altLang="cs-CZ" sz="3200" dirty="0" smtClean="0">
                    <a:solidFill>
                      <a:prstClr val="black"/>
                    </a:solidFill>
                    <a:latin typeface="Arial" charset="0"/>
                  </a:rPr>
                  <a:t> </a:t>
                </a:r>
                <a:r>
                  <a:rPr lang="cs-CZ" altLang="cs-CZ" sz="3200" dirty="0">
                    <a:solidFill>
                      <a:prstClr val="black"/>
                    </a:solidFill>
                    <a:latin typeface="Arial" charset="0"/>
                  </a:rPr>
                  <a:t>(-0,3) </a:t>
                </a:r>
                <a14:m>
                  <m:oMath xmlns:m="http://schemas.openxmlformats.org/officeDocument/2006/math">
                    <m:r>
                      <a:rPr lang="cs-CZ" sz="3200" b="1" i="1" dirty="0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∙</m:t>
                    </m:r>
                  </m:oMath>
                </a14:m>
                <a:r>
                  <a:rPr lang="cs-CZ" altLang="cs-CZ" sz="3200" dirty="0">
                    <a:solidFill>
                      <a:prstClr val="black"/>
                    </a:solidFill>
                    <a:latin typeface="Arial" charset="0"/>
                  </a:rPr>
                  <a:t> (-0,3) = </a:t>
                </a:r>
                <a:endParaRPr lang="cs-CZ" dirty="0"/>
              </a:p>
            </p:txBody>
          </p:sp>
        </mc:Choice>
        <mc:Fallback xmlns="">
          <p:sp>
            <p:nvSpPr>
              <p:cNvPr id="23" name="Obdélník 2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25972" y="3348281"/>
                <a:ext cx="4634260" cy="584775"/>
              </a:xfrm>
              <a:prstGeom prst="rect">
                <a:avLst/>
              </a:prstGeom>
              <a:blipFill rotWithShape="1">
                <a:blip r:embed="rId6"/>
                <a:stretch>
                  <a:fillRect l="-3285" t="-15625" b="-3125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Obdélník 23"/>
          <p:cNvSpPr/>
          <p:nvPr/>
        </p:nvSpPr>
        <p:spPr>
          <a:xfrm>
            <a:off x="6084168" y="3284984"/>
            <a:ext cx="145905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spcBef>
                <a:spcPct val="20000"/>
              </a:spcBef>
            </a:pPr>
            <a:r>
              <a:rPr lang="cs-CZ" altLang="cs-CZ" sz="3200" dirty="0" smtClean="0">
                <a:solidFill>
                  <a:prstClr val="black"/>
                </a:solidFill>
                <a:latin typeface="Arial" charset="0"/>
              </a:rPr>
              <a:t>- 0,027</a:t>
            </a:r>
            <a:endParaRPr lang="cs-CZ" altLang="cs-CZ" sz="3200" dirty="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26" name="Zaoblený obdélník 25"/>
          <p:cNvSpPr/>
          <p:nvPr/>
        </p:nvSpPr>
        <p:spPr>
          <a:xfrm>
            <a:off x="452956" y="5165903"/>
            <a:ext cx="8136904" cy="1656184"/>
          </a:xfrm>
          <a:prstGeom prst="roundRect">
            <a:avLst>
              <a:gd name="adj" fmla="val 1735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altLang="cs-CZ" sz="800" b="1" dirty="0" smtClean="0">
              <a:solidFill>
                <a:srgbClr val="FFFF00"/>
              </a:solidFill>
              <a:latin typeface="+mj-lt"/>
            </a:endParaRPr>
          </a:p>
          <a:p>
            <a:pPr algn="ctr"/>
            <a:endParaRPr lang="cs-CZ" altLang="cs-CZ" sz="800" b="1" dirty="0">
              <a:solidFill>
                <a:srgbClr val="FFFF00"/>
              </a:solidFill>
              <a:latin typeface="+mj-lt"/>
            </a:endParaRPr>
          </a:p>
          <a:p>
            <a:pPr algn="ctr"/>
            <a:r>
              <a:rPr lang="cs-CZ" altLang="cs-CZ" sz="3600" b="1" dirty="0" smtClean="0">
                <a:solidFill>
                  <a:srgbClr val="FFFF00"/>
                </a:solidFill>
                <a:latin typeface="+mj-lt"/>
              </a:rPr>
              <a:t>Třetí </a:t>
            </a:r>
            <a:r>
              <a:rPr lang="cs-CZ" altLang="cs-CZ" sz="3600" b="1" dirty="0">
                <a:solidFill>
                  <a:srgbClr val="FFFF00"/>
                </a:solidFill>
                <a:latin typeface="+mj-lt"/>
              </a:rPr>
              <a:t>mocnina </a:t>
            </a:r>
            <a:r>
              <a:rPr lang="cs-CZ" altLang="cs-CZ" sz="3600" b="1" dirty="0" smtClean="0">
                <a:solidFill>
                  <a:srgbClr val="FFFF00"/>
                </a:solidFill>
                <a:latin typeface="+mj-lt"/>
              </a:rPr>
              <a:t>kladného </a:t>
            </a:r>
            <a:r>
              <a:rPr lang="cs-CZ" altLang="cs-CZ" sz="3600" b="1" dirty="0">
                <a:solidFill>
                  <a:srgbClr val="FFFF00"/>
                </a:solidFill>
                <a:latin typeface="+mj-lt"/>
              </a:rPr>
              <a:t>čísla je </a:t>
            </a:r>
            <a:r>
              <a:rPr lang="cs-CZ" altLang="cs-CZ" sz="3600" b="1" dirty="0" smtClean="0">
                <a:solidFill>
                  <a:srgbClr val="FFFF00"/>
                </a:solidFill>
                <a:latin typeface="+mj-lt"/>
              </a:rPr>
              <a:t>číslo kladné, záporného čísla číslo záporné a nuly je </a:t>
            </a:r>
            <a:r>
              <a:rPr lang="cs-CZ" altLang="cs-CZ" sz="3600" b="1" dirty="0">
                <a:solidFill>
                  <a:srgbClr val="FFFF00"/>
                </a:solidFill>
                <a:latin typeface="+mj-lt"/>
              </a:rPr>
              <a:t>nula!</a:t>
            </a:r>
          </a:p>
          <a:p>
            <a:pPr algn="ctr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657678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0"/>
                            </p:stCondLst>
                            <p:childTnLst>
                              <p:par>
                                <p:cTn id="3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500"/>
                            </p:stCondLst>
                            <p:childTnLst>
                              <p:par>
                                <p:cTn id="6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500"/>
                            </p:stCondLst>
                            <p:childTnLst>
                              <p:par>
                                <p:cTn id="7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500"/>
                            </p:stCondLst>
                            <p:childTnLst>
                              <p:par>
                                <p:cTn id="8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500"/>
                            </p:stCondLst>
                            <p:childTnLst>
                              <p:par>
                                <p:cTn id="9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0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/>
      <p:bldP spid="7" grpId="0"/>
      <p:bldP spid="8" grpId="0"/>
      <p:bldP spid="9" grpId="0"/>
      <p:bldP spid="10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31299" y="6093296"/>
            <a:ext cx="1152128" cy="57606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altLang="cs-CZ" dirty="0" smtClean="0">
                <a:latin typeface="Arial" charset="0"/>
              </a:rPr>
              <a:t> </a:t>
            </a:r>
            <a:endParaRPr lang="cs-CZ" altLang="cs-CZ" baseline="30000" dirty="0">
              <a:latin typeface="Arial" charset="0"/>
            </a:endParaRPr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marL="0" indent="0" algn="l"/>
            <a:r>
              <a:rPr lang="cs-CZ" altLang="cs-CZ" sz="2800" dirty="0" smtClean="0">
                <a:solidFill>
                  <a:schemeClr val="tx1"/>
                </a:solidFill>
                <a:latin typeface="Arial" charset="0"/>
              </a:rPr>
              <a:t>Zapiš součin pomocí druhé nebo třetí mocniny.</a:t>
            </a:r>
            <a:endParaRPr lang="cs-CZ" altLang="cs-CZ" sz="2800" dirty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2" name="Obdélník 1"/>
          <p:cNvSpPr/>
          <p:nvPr/>
        </p:nvSpPr>
        <p:spPr>
          <a:xfrm>
            <a:off x="2314640" y="1538555"/>
            <a:ext cx="56457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altLang="cs-CZ" sz="3200" dirty="0" smtClean="0">
                <a:solidFill>
                  <a:prstClr val="black"/>
                </a:solidFill>
                <a:latin typeface="Arial" charset="0"/>
              </a:rPr>
              <a:t>6</a:t>
            </a:r>
            <a:r>
              <a:rPr lang="cs-CZ" altLang="cs-CZ" sz="3200" baseline="30000" dirty="0" smtClean="0">
                <a:solidFill>
                  <a:prstClr val="black"/>
                </a:solidFill>
                <a:latin typeface="Arial" charset="0"/>
              </a:rPr>
              <a:t>3</a:t>
            </a:r>
            <a:endParaRPr lang="cs-CZ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Obdélník 5"/>
              <p:cNvSpPr/>
              <p:nvPr/>
            </p:nvSpPr>
            <p:spPr>
              <a:xfrm>
                <a:off x="3411679" y="2802582"/>
                <a:ext cx="1415580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cs-CZ" altLang="cs-CZ" sz="3200" dirty="0">
                    <a:solidFill>
                      <a:prstClr val="black"/>
                    </a:solidFill>
                    <a:latin typeface="Arial" charset="0"/>
                  </a:rPr>
                  <a:t>2 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cs-CZ" altLang="cs-CZ" sz="3200" b="0" i="0" baseline="30000" dirty="0" smtClean="0">
                        <a:solidFill>
                          <a:prstClr val="black"/>
                        </a:solidFill>
                        <a:latin typeface="Arial" charset="0"/>
                      </a:rPr>
                      <m:t>2</m:t>
                    </m:r>
                    <m:r>
                      <a:rPr lang="cs-CZ" sz="3200" b="1" i="1" dirty="0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∙ </m:t>
                    </m:r>
                  </m:oMath>
                </a14:m>
                <a:r>
                  <a:rPr lang="cs-CZ" altLang="cs-CZ" sz="3200" dirty="0" smtClean="0">
                    <a:solidFill>
                      <a:prstClr val="black"/>
                    </a:solidFill>
                    <a:latin typeface="Arial" charset="0"/>
                  </a:rPr>
                  <a:t>5</a:t>
                </a:r>
                <a:r>
                  <a:rPr lang="cs-CZ" altLang="cs-CZ" sz="3200" baseline="30000" dirty="0" smtClean="0">
                    <a:solidFill>
                      <a:prstClr val="black"/>
                    </a:solidFill>
                    <a:latin typeface="Arial" charset="0"/>
                  </a:rPr>
                  <a:t>3 </a:t>
                </a:r>
                <a:endParaRPr lang="cs-CZ" dirty="0"/>
              </a:p>
            </p:txBody>
          </p:sp>
        </mc:Choice>
        <mc:Fallback xmlns="">
          <p:sp>
            <p:nvSpPr>
              <p:cNvPr id="6" name="Obdélník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11679" y="2802582"/>
                <a:ext cx="1415580" cy="584775"/>
              </a:xfrm>
              <a:prstGeom prst="rect">
                <a:avLst/>
              </a:prstGeom>
              <a:blipFill rotWithShape="1">
                <a:blip r:embed="rId2"/>
                <a:stretch>
                  <a:fillRect l="-11207" t="-15625" r="-4310" b="-3125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Obdélník 7"/>
              <p:cNvSpPr/>
              <p:nvPr/>
            </p:nvSpPr>
            <p:spPr>
              <a:xfrm>
                <a:off x="2922369" y="3451799"/>
                <a:ext cx="1075936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cs-CZ" altLang="cs-CZ" sz="3200" dirty="0" smtClean="0">
                    <a:solidFill>
                      <a:prstClr val="black"/>
                    </a:solidFill>
                    <a:latin typeface="Arial" charset="0"/>
                  </a:rPr>
                  <a:t>2</a:t>
                </a:r>
                <a:r>
                  <a:rPr lang="cs-CZ" sz="3200" b="1" dirty="0">
                    <a:solidFill>
                      <a:prstClr val="black"/>
                    </a:solidFill>
                    <a:ea typeface="Cambria Math"/>
                  </a:rPr>
                  <a:t> </a:t>
                </a:r>
                <a14:m>
                  <m:oMath xmlns:m="http://schemas.openxmlformats.org/officeDocument/2006/math">
                    <m:r>
                      <a:rPr lang="cs-CZ" sz="3200" b="1" i="1" dirty="0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∙ </m:t>
                    </m:r>
                  </m:oMath>
                </a14:m>
                <a:r>
                  <a:rPr lang="cs-CZ" altLang="cs-CZ" sz="3200" dirty="0" smtClean="0">
                    <a:solidFill>
                      <a:prstClr val="black"/>
                    </a:solidFill>
                    <a:latin typeface="Arial" charset="0"/>
                  </a:rPr>
                  <a:t>a</a:t>
                </a:r>
                <a:r>
                  <a:rPr lang="cs-CZ" altLang="cs-CZ" sz="3200" baseline="30000" dirty="0" smtClean="0">
                    <a:solidFill>
                      <a:prstClr val="black"/>
                    </a:solidFill>
                    <a:latin typeface="Arial" charset="0"/>
                  </a:rPr>
                  <a:t>3</a:t>
                </a:r>
                <a:endParaRPr lang="cs-CZ" dirty="0"/>
              </a:p>
            </p:txBody>
          </p:sp>
        </mc:Choice>
        <mc:Fallback xmlns="">
          <p:sp>
            <p:nvSpPr>
              <p:cNvPr id="8" name="Obdélník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22369" y="3451799"/>
                <a:ext cx="1075936" cy="584775"/>
              </a:xfrm>
              <a:prstGeom prst="rect">
                <a:avLst/>
              </a:prstGeom>
              <a:blipFill rotWithShape="1">
                <a:blip r:embed="rId3"/>
                <a:stretch>
                  <a:fillRect l="-14124" t="-15625" r="-5650" b="-3125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Obdélník 8"/>
              <p:cNvSpPr/>
              <p:nvPr/>
            </p:nvSpPr>
            <p:spPr>
              <a:xfrm>
                <a:off x="3998305" y="4021424"/>
                <a:ext cx="1628972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cs-CZ" altLang="cs-CZ" sz="3200" dirty="0" smtClean="0">
                    <a:solidFill>
                      <a:prstClr val="black"/>
                    </a:solidFill>
                    <a:latin typeface="Arial" charset="0"/>
                  </a:rPr>
                  <a:t>2</a:t>
                </a:r>
                <a:r>
                  <a:rPr lang="cs-CZ" altLang="cs-CZ" sz="3200" baseline="30000" dirty="0" smtClean="0">
                    <a:solidFill>
                      <a:prstClr val="black"/>
                    </a:solidFill>
                    <a:latin typeface="Arial" charset="0"/>
                  </a:rPr>
                  <a:t>2 </a:t>
                </a:r>
                <a14:m>
                  <m:oMath xmlns:m="http://schemas.openxmlformats.org/officeDocument/2006/math">
                    <m:r>
                      <a:rPr lang="cs-CZ" sz="3200" b="1" i="1" dirty="0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∙ </m:t>
                    </m:r>
                  </m:oMath>
                </a14:m>
                <a:r>
                  <a:rPr lang="cs-CZ" altLang="cs-CZ" sz="3200" dirty="0" smtClean="0">
                    <a:solidFill>
                      <a:prstClr val="black"/>
                    </a:solidFill>
                    <a:latin typeface="Arial" charset="0"/>
                  </a:rPr>
                  <a:t>7</a:t>
                </a:r>
                <a:r>
                  <a:rPr lang="cs-CZ" altLang="cs-CZ" sz="3200" baseline="30000" dirty="0" smtClean="0">
                    <a:solidFill>
                      <a:prstClr val="black"/>
                    </a:solidFill>
                    <a:latin typeface="Arial" charset="0"/>
                  </a:rPr>
                  <a:t>3</a:t>
                </a:r>
                <a14:m>
                  <m:oMath xmlns:m="http://schemas.openxmlformats.org/officeDocument/2006/math">
                    <m:r>
                      <a:rPr lang="cs-CZ" sz="3200" b="1" i="1" dirty="0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∙ </m:t>
                    </m:r>
                  </m:oMath>
                </a14:m>
                <a:r>
                  <a:rPr lang="cs-CZ" altLang="cs-CZ" sz="3200" dirty="0" smtClean="0">
                    <a:solidFill>
                      <a:prstClr val="black"/>
                    </a:solidFill>
                    <a:latin typeface="Arial" charset="0"/>
                  </a:rPr>
                  <a:t>b</a:t>
                </a:r>
                <a:endParaRPr lang="cs-CZ" dirty="0"/>
              </a:p>
            </p:txBody>
          </p:sp>
        </mc:Choice>
        <mc:Fallback xmlns="">
          <p:sp>
            <p:nvSpPr>
              <p:cNvPr id="9" name="Obdélník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98305" y="4021424"/>
                <a:ext cx="1628972" cy="584775"/>
              </a:xfrm>
              <a:prstGeom prst="rect">
                <a:avLst/>
              </a:prstGeom>
              <a:blipFill rotWithShape="1">
                <a:blip r:embed="rId4"/>
                <a:stretch>
                  <a:fillRect l="-9738" t="-15625" r="-8240" b="-3125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Obdélník 12"/>
          <p:cNvSpPr/>
          <p:nvPr/>
        </p:nvSpPr>
        <p:spPr>
          <a:xfrm>
            <a:off x="557868" y="1584355"/>
            <a:ext cx="187423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altLang="cs-CZ" sz="3200" dirty="0">
                <a:solidFill>
                  <a:prstClr val="black"/>
                </a:solidFill>
                <a:latin typeface="Arial" charset="0"/>
              </a:rPr>
              <a:t>6</a:t>
            </a:r>
            <a:r>
              <a:rPr lang="cs-CZ" sz="3200" dirty="0">
                <a:solidFill>
                  <a:prstClr val="black"/>
                </a:solidFill>
                <a:latin typeface="Monotype Corsiva" panose="03010101010201010101" pitchFamily="66" charset="0"/>
              </a:rPr>
              <a:t> ∙ </a:t>
            </a:r>
            <a:r>
              <a:rPr lang="cs-CZ" sz="3200" dirty="0" smtClean="0">
                <a:solidFill>
                  <a:prstClr val="black"/>
                </a:solidFill>
                <a:latin typeface="Arial" charset="0"/>
              </a:rPr>
              <a:t>6</a:t>
            </a:r>
            <a:r>
              <a:rPr lang="cs-CZ" sz="3200" dirty="0">
                <a:solidFill>
                  <a:prstClr val="black"/>
                </a:solidFill>
                <a:latin typeface="Monotype Corsiva" panose="03010101010201010101" pitchFamily="66" charset="0"/>
              </a:rPr>
              <a:t> </a:t>
            </a:r>
            <a:r>
              <a:rPr lang="cs-CZ" sz="3200" dirty="0" smtClean="0">
                <a:solidFill>
                  <a:prstClr val="black"/>
                </a:solidFill>
                <a:latin typeface="Monotype Corsiva" panose="03010101010201010101" pitchFamily="66" charset="0"/>
              </a:rPr>
              <a:t>∙ </a:t>
            </a:r>
            <a:r>
              <a:rPr lang="cs-CZ" sz="3200" dirty="0">
                <a:solidFill>
                  <a:prstClr val="black"/>
                </a:solidFill>
                <a:latin typeface="Arial" charset="0"/>
              </a:rPr>
              <a:t>6 = </a:t>
            </a:r>
            <a:endParaRPr lang="cs-CZ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Obdélník 16"/>
              <p:cNvSpPr/>
              <p:nvPr/>
            </p:nvSpPr>
            <p:spPr>
              <a:xfrm>
                <a:off x="539552" y="2125562"/>
                <a:ext cx="2996333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cs-CZ" altLang="cs-CZ" sz="3200" dirty="0">
                    <a:solidFill>
                      <a:prstClr val="black"/>
                    </a:solidFill>
                    <a:latin typeface="Arial" charset="0"/>
                  </a:rPr>
                  <a:t>0,3 </a:t>
                </a:r>
                <a14:m>
                  <m:oMath xmlns:m="http://schemas.openxmlformats.org/officeDocument/2006/math">
                    <m:r>
                      <a:rPr lang="cs-CZ" sz="3200" b="1" i="1" dirty="0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∙</m:t>
                    </m:r>
                  </m:oMath>
                </a14:m>
                <a:r>
                  <a:rPr lang="cs-CZ" altLang="cs-CZ" sz="3200" dirty="0">
                    <a:solidFill>
                      <a:prstClr val="black"/>
                    </a:solidFill>
                    <a:latin typeface="Arial" charset="0"/>
                  </a:rPr>
                  <a:t> 0,3</a:t>
                </a:r>
                <a:r>
                  <a:rPr lang="cs-CZ" sz="3200" b="1" dirty="0">
                    <a:solidFill>
                      <a:prstClr val="black"/>
                    </a:solidFill>
                    <a:ea typeface="Cambria Math"/>
                  </a:rPr>
                  <a:t> </a:t>
                </a:r>
                <a14:m>
                  <m:oMath xmlns:m="http://schemas.openxmlformats.org/officeDocument/2006/math">
                    <m:r>
                      <a:rPr lang="cs-CZ" sz="3200" b="1" i="1" dirty="0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∙</m:t>
                    </m:r>
                  </m:oMath>
                </a14:m>
                <a:r>
                  <a:rPr lang="cs-CZ" altLang="cs-CZ" sz="3200" dirty="0">
                    <a:solidFill>
                      <a:prstClr val="black"/>
                    </a:solidFill>
                    <a:latin typeface="Arial" charset="0"/>
                  </a:rPr>
                  <a:t> 0,3 = </a:t>
                </a:r>
                <a:endParaRPr lang="cs-CZ" dirty="0"/>
              </a:p>
            </p:txBody>
          </p:sp>
        </mc:Choice>
        <mc:Fallback xmlns="">
          <p:sp>
            <p:nvSpPr>
              <p:cNvPr id="17" name="Obdélník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9552" y="2125562"/>
                <a:ext cx="2996333" cy="584775"/>
              </a:xfrm>
              <a:prstGeom prst="rect">
                <a:avLst/>
              </a:prstGeom>
              <a:blipFill rotWithShape="1">
                <a:blip r:embed="rId5"/>
                <a:stretch>
                  <a:fillRect l="-5295" t="-15625" r="-4073" b="-3125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Obdélník 20"/>
              <p:cNvSpPr/>
              <p:nvPr/>
            </p:nvSpPr>
            <p:spPr>
              <a:xfrm>
                <a:off x="601306" y="4036574"/>
                <a:ext cx="4225953" cy="58477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cs-CZ" altLang="cs-CZ" sz="3200" dirty="0" smtClean="0">
                    <a:solidFill>
                      <a:prstClr val="black"/>
                    </a:solidFill>
                    <a:latin typeface="Arial" charset="0"/>
                  </a:rPr>
                  <a:t>2 </a:t>
                </a:r>
                <a14:m>
                  <m:oMath xmlns:m="http://schemas.openxmlformats.org/officeDocument/2006/math">
                    <m:r>
                      <a:rPr lang="cs-CZ" sz="3200" b="1" i="1" dirty="0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∙</m:t>
                    </m:r>
                  </m:oMath>
                </a14:m>
                <a:r>
                  <a:rPr lang="cs-CZ" altLang="cs-CZ" sz="3200" dirty="0">
                    <a:solidFill>
                      <a:prstClr val="black"/>
                    </a:solidFill>
                    <a:latin typeface="Arial" charset="0"/>
                  </a:rPr>
                  <a:t> </a:t>
                </a:r>
                <a:r>
                  <a:rPr lang="cs-CZ" altLang="cs-CZ" sz="3200" dirty="0" smtClean="0">
                    <a:solidFill>
                      <a:prstClr val="black"/>
                    </a:solidFill>
                    <a:latin typeface="Arial" charset="0"/>
                  </a:rPr>
                  <a:t>2</a:t>
                </a:r>
                <a:r>
                  <a:rPr lang="cs-CZ" sz="3200" b="1" dirty="0">
                    <a:solidFill>
                      <a:prstClr val="black"/>
                    </a:solidFill>
                    <a:ea typeface="Cambria Math"/>
                  </a:rPr>
                  <a:t> </a:t>
                </a:r>
                <a14:m>
                  <m:oMath xmlns:m="http://schemas.openxmlformats.org/officeDocument/2006/math">
                    <m:r>
                      <a:rPr lang="cs-CZ" sz="3200" b="1" i="1" dirty="0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∙</m:t>
                    </m:r>
                  </m:oMath>
                </a14:m>
                <a:r>
                  <a:rPr lang="cs-CZ" altLang="cs-CZ" sz="3200" dirty="0" smtClean="0">
                    <a:solidFill>
                      <a:prstClr val="black"/>
                    </a:solidFill>
                    <a:latin typeface="Arial" charset="0"/>
                  </a:rPr>
                  <a:t> </a:t>
                </a:r>
                <a:r>
                  <a:rPr lang="cs-CZ" sz="3200" dirty="0" smtClean="0">
                    <a:solidFill>
                      <a:prstClr val="black"/>
                    </a:solidFill>
                    <a:latin typeface="Arial" charset="0"/>
                  </a:rPr>
                  <a:t>7 </a:t>
                </a:r>
                <a14:m>
                  <m:oMath xmlns:m="http://schemas.openxmlformats.org/officeDocument/2006/math">
                    <m:r>
                      <a:rPr lang="cs-CZ" sz="3200" b="1" i="1" dirty="0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∙</m:t>
                    </m:r>
                  </m:oMath>
                </a14:m>
                <a:r>
                  <a:rPr lang="cs-CZ" altLang="cs-CZ" sz="3200" dirty="0">
                    <a:solidFill>
                      <a:prstClr val="black"/>
                    </a:solidFill>
                    <a:latin typeface="Arial" charset="0"/>
                  </a:rPr>
                  <a:t> </a:t>
                </a:r>
                <a:r>
                  <a:rPr lang="cs-CZ" altLang="cs-CZ" sz="3200" dirty="0" smtClean="0">
                    <a:solidFill>
                      <a:prstClr val="black"/>
                    </a:solidFill>
                    <a:latin typeface="Arial" charset="0"/>
                  </a:rPr>
                  <a:t>7</a:t>
                </a:r>
                <a14:m>
                  <m:oMath xmlns:m="http://schemas.openxmlformats.org/officeDocument/2006/math">
                    <m:r>
                      <a:rPr lang="cs-CZ" sz="3200" b="1" i="1" dirty="0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∙</m:t>
                    </m:r>
                  </m:oMath>
                </a14:m>
                <a:r>
                  <a:rPr lang="cs-CZ" altLang="cs-CZ" sz="3200" dirty="0">
                    <a:solidFill>
                      <a:prstClr val="black"/>
                    </a:solidFill>
                    <a:latin typeface="Arial" charset="0"/>
                  </a:rPr>
                  <a:t> </a:t>
                </a:r>
                <a:r>
                  <a:rPr lang="cs-CZ" altLang="cs-CZ" sz="3200" dirty="0" smtClean="0">
                    <a:solidFill>
                      <a:prstClr val="black"/>
                    </a:solidFill>
                    <a:latin typeface="Arial" charset="0"/>
                  </a:rPr>
                  <a:t>7</a:t>
                </a:r>
                <a:r>
                  <a:rPr lang="cs-CZ" sz="3200" b="1" dirty="0" smtClean="0">
                    <a:solidFill>
                      <a:prstClr val="black"/>
                    </a:solidFill>
                    <a:ea typeface="Cambria Math"/>
                  </a:rPr>
                  <a:t> </a:t>
                </a:r>
                <a14:m>
                  <m:oMath xmlns:m="http://schemas.openxmlformats.org/officeDocument/2006/math">
                    <m:r>
                      <a:rPr lang="cs-CZ" sz="3200" b="1" i="1" dirty="0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∙ </m:t>
                    </m:r>
                  </m:oMath>
                </a14:m>
                <a:r>
                  <a:rPr lang="cs-CZ" altLang="cs-CZ" sz="3200" dirty="0" smtClean="0">
                    <a:solidFill>
                      <a:prstClr val="black"/>
                    </a:solidFill>
                    <a:latin typeface="Arial" charset="0"/>
                  </a:rPr>
                  <a:t>b = </a:t>
                </a:r>
                <a:endParaRPr lang="cs-CZ" dirty="0"/>
              </a:p>
            </p:txBody>
          </p:sp>
        </mc:Choice>
        <mc:Fallback xmlns="">
          <p:sp>
            <p:nvSpPr>
              <p:cNvPr id="21" name="Obdélník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1306" y="4036574"/>
                <a:ext cx="4225953" cy="584775"/>
              </a:xfrm>
              <a:prstGeom prst="rect">
                <a:avLst/>
              </a:prstGeom>
              <a:blipFill rotWithShape="1">
                <a:blip r:embed="rId6"/>
                <a:stretch>
                  <a:fillRect l="-3752" t="-15625" b="-3125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Obdélník 22"/>
              <p:cNvSpPr/>
              <p:nvPr/>
            </p:nvSpPr>
            <p:spPr>
              <a:xfrm>
                <a:off x="554270" y="2847592"/>
                <a:ext cx="2906067" cy="58477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cs-CZ" sz="3200" dirty="0">
                    <a:solidFill>
                      <a:prstClr val="black"/>
                    </a:solidFill>
                    <a:latin typeface="Arial" charset="0"/>
                  </a:rPr>
                  <a:t>5</a:t>
                </a:r>
                <a:r>
                  <a:rPr lang="cs-CZ" sz="3200" dirty="0" smtClean="0">
                    <a:solidFill>
                      <a:prstClr val="black"/>
                    </a:solidFill>
                    <a:latin typeface="Arial" charset="0"/>
                  </a:rPr>
                  <a:t> </a:t>
                </a:r>
                <a14:m>
                  <m:oMath xmlns:m="http://schemas.openxmlformats.org/officeDocument/2006/math">
                    <m:r>
                      <a:rPr lang="cs-CZ" sz="3200" b="1" i="1" dirty="0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∙</m:t>
                    </m:r>
                  </m:oMath>
                </a14:m>
                <a:r>
                  <a:rPr lang="cs-CZ" altLang="cs-CZ" sz="3200" dirty="0" smtClean="0">
                    <a:solidFill>
                      <a:prstClr val="black"/>
                    </a:solidFill>
                    <a:latin typeface="Arial" charset="0"/>
                  </a:rPr>
                  <a:t> 5</a:t>
                </a:r>
                <a:r>
                  <a:rPr lang="cs-CZ" sz="3200" b="1" dirty="0">
                    <a:solidFill>
                      <a:prstClr val="black"/>
                    </a:solidFill>
                    <a:ea typeface="Cambria Math"/>
                  </a:rPr>
                  <a:t> </a:t>
                </a:r>
                <a14:m>
                  <m:oMath xmlns:m="http://schemas.openxmlformats.org/officeDocument/2006/math">
                    <m:r>
                      <a:rPr lang="cs-CZ" sz="3200" b="1" i="1" dirty="0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∙</m:t>
                    </m:r>
                  </m:oMath>
                </a14:m>
                <a:r>
                  <a:rPr lang="cs-CZ" altLang="cs-CZ" sz="3200" dirty="0" smtClean="0">
                    <a:solidFill>
                      <a:prstClr val="black"/>
                    </a:solidFill>
                    <a:latin typeface="Arial" charset="0"/>
                  </a:rPr>
                  <a:t> 5</a:t>
                </a:r>
                <a:r>
                  <a:rPr lang="cs-CZ" sz="3200" b="1" dirty="0">
                    <a:solidFill>
                      <a:prstClr val="black"/>
                    </a:solidFill>
                    <a:ea typeface="Cambria Math"/>
                  </a:rPr>
                  <a:t> </a:t>
                </a:r>
                <a14:m>
                  <m:oMath xmlns:m="http://schemas.openxmlformats.org/officeDocument/2006/math">
                    <m:r>
                      <a:rPr lang="cs-CZ" sz="3200" b="1" i="1" dirty="0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∙</m:t>
                    </m:r>
                  </m:oMath>
                </a14:m>
                <a:r>
                  <a:rPr lang="cs-CZ" altLang="cs-CZ" sz="3200" dirty="0" smtClean="0">
                    <a:solidFill>
                      <a:prstClr val="black"/>
                    </a:solidFill>
                    <a:latin typeface="Arial" charset="0"/>
                  </a:rPr>
                  <a:t> 2</a:t>
                </a:r>
                <a:r>
                  <a:rPr lang="cs-CZ" sz="3200" b="1" dirty="0">
                    <a:solidFill>
                      <a:prstClr val="black"/>
                    </a:solidFill>
                    <a:ea typeface="Cambria Math"/>
                  </a:rPr>
                  <a:t> </a:t>
                </a:r>
                <a14:m>
                  <m:oMath xmlns:m="http://schemas.openxmlformats.org/officeDocument/2006/math">
                    <m:r>
                      <a:rPr lang="cs-CZ" sz="3200" b="1" i="1" dirty="0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∙ </m:t>
                    </m:r>
                  </m:oMath>
                </a14:m>
                <a:r>
                  <a:rPr lang="cs-CZ" altLang="cs-CZ" sz="3200" dirty="0" smtClean="0">
                    <a:solidFill>
                      <a:prstClr val="black"/>
                    </a:solidFill>
                    <a:latin typeface="Arial" charset="0"/>
                  </a:rPr>
                  <a:t>2 = </a:t>
                </a:r>
                <a:endParaRPr lang="cs-CZ" dirty="0"/>
              </a:p>
            </p:txBody>
          </p:sp>
        </mc:Choice>
        <mc:Fallback xmlns="">
          <p:sp>
            <p:nvSpPr>
              <p:cNvPr id="23" name="Obdélník 2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4270" y="2847592"/>
                <a:ext cx="2906067" cy="584775"/>
              </a:xfrm>
              <a:prstGeom prst="rect">
                <a:avLst/>
              </a:prstGeom>
              <a:blipFill rotWithShape="1">
                <a:blip r:embed="rId7"/>
                <a:stretch>
                  <a:fillRect l="-5451" t="-15625" r="-7757" b="-3125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" name="Obdélník 24"/>
          <p:cNvSpPr/>
          <p:nvPr/>
        </p:nvSpPr>
        <p:spPr>
          <a:xfrm>
            <a:off x="3479005" y="2097042"/>
            <a:ext cx="98135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altLang="cs-CZ" sz="3200" dirty="0" smtClean="0">
                <a:solidFill>
                  <a:prstClr val="black"/>
                </a:solidFill>
                <a:latin typeface="Arial" charset="0"/>
              </a:rPr>
              <a:t>0,3</a:t>
            </a:r>
            <a:r>
              <a:rPr lang="cs-CZ" altLang="cs-CZ" sz="3200" baseline="30000" dirty="0" smtClean="0">
                <a:solidFill>
                  <a:prstClr val="black"/>
                </a:solidFill>
                <a:latin typeface="Arial" charset="0"/>
              </a:rPr>
              <a:t>3 </a:t>
            </a:r>
            <a:endParaRPr lang="cs-CZ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Obdélník 26"/>
              <p:cNvSpPr/>
              <p:nvPr/>
            </p:nvSpPr>
            <p:spPr>
              <a:xfrm>
                <a:off x="585813" y="3451799"/>
                <a:ext cx="2906067" cy="58477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cs-CZ" sz="3200" dirty="0" smtClean="0">
                    <a:solidFill>
                      <a:prstClr val="black"/>
                    </a:solidFill>
                    <a:latin typeface="Arial" charset="0"/>
                  </a:rPr>
                  <a:t>a </a:t>
                </a:r>
                <a14:m>
                  <m:oMath xmlns:m="http://schemas.openxmlformats.org/officeDocument/2006/math">
                    <m:r>
                      <a:rPr lang="cs-CZ" sz="3200" b="1" i="1" dirty="0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∙</m:t>
                    </m:r>
                  </m:oMath>
                </a14:m>
                <a:r>
                  <a:rPr lang="cs-CZ" altLang="cs-CZ" sz="3200" dirty="0" smtClean="0">
                    <a:solidFill>
                      <a:prstClr val="black"/>
                    </a:solidFill>
                    <a:latin typeface="Arial" charset="0"/>
                  </a:rPr>
                  <a:t> a</a:t>
                </a:r>
                <a:r>
                  <a:rPr lang="cs-CZ" sz="3200" b="1" dirty="0" smtClean="0">
                    <a:solidFill>
                      <a:prstClr val="black"/>
                    </a:solidFill>
                    <a:ea typeface="Cambria Math"/>
                  </a:rPr>
                  <a:t> </a:t>
                </a:r>
                <a14:m>
                  <m:oMath xmlns:m="http://schemas.openxmlformats.org/officeDocument/2006/math">
                    <m:r>
                      <a:rPr lang="cs-CZ" sz="3200" b="1" i="1" dirty="0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∙</m:t>
                    </m:r>
                  </m:oMath>
                </a14:m>
                <a:r>
                  <a:rPr lang="cs-CZ" altLang="cs-CZ" sz="3200" dirty="0">
                    <a:solidFill>
                      <a:prstClr val="black"/>
                    </a:solidFill>
                    <a:latin typeface="Arial" charset="0"/>
                  </a:rPr>
                  <a:t> a</a:t>
                </a:r>
                <a:r>
                  <a:rPr lang="cs-CZ" sz="3200" b="1" dirty="0">
                    <a:solidFill>
                      <a:prstClr val="black"/>
                    </a:solidFill>
                    <a:ea typeface="Cambria Math"/>
                  </a:rPr>
                  <a:t> </a:t>
                </a:r>
                <a14:m>
                  <m:oMath xmlns:m="http://schemas.openxmlformats.org/officeDocument/2006/math">
                    <m:r>
                      <a:rPr lang="cs-CZ" sz="3200" b="1" i="1" dirty="0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∙</m:t>
                    </m:r>
                  </m:oMath>
                </a14:m>
                <a:r>
                  <a:rPr lang="cs-CZ" altLang="cs-CZ" sz="3200" dirty="0" smtClean="0">
                    <a:solidFill>
                      <a:prstClr val="black"/>
                    </a:solidFill>
                    <a:latin typeface="Arial" charset="0"/>
                  </a:rPr>
                  <a:t> 2 = </a:t>
                </a:r>
                <a:endParaRPr lang="cs-CZ" dirty="0"/>
              </a:p>
            </p:txBody>
          </p:sp>
        </mc:Choice>
        <mc:Fallback xmlns="">
          <p:sp>
            <p:nvSpPr>
              <p:cNvPr id="27" name="Obdélník 2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5813" y="3451799"/>
                <a:ext cx="2906067" cy="584775"/>
              </a:xfrm>
              <a:prstGeom prst="rect">
                <a:avLst/>
              </a:prstGeom>
              <a:blipFill rotWithShape="1">
                <a:blip r:embed="rId8"/>
                <a:stretch>
                  <a:fillRect l="-5241" t="-15625" b="-3125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Obdélník 27"/>
              <p:cNvSpPr/>
              <p:nvPr/>
            </p:nvSpPr>
            <p:spPr>
              <a:xfrm>
                <a:off x="601306" y="4560500"/>
                <a:ext cx="2906067" cy="58477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cs-CZ" sz="3200" dirty="0" smtClean="0">
                    <a:solidFill>
                      <a:prstClr val="black"/>
                    </a:solidFill>
                    <a:latin typeface="Arial" charset="0"/>
                  </a:rPr>
                  <a:t>x </a:t>
                </a:r>
                <a14:m>
                  <m:oMath xmlns:m="http://schemas.openxmlformats.org/officeDocument/2006/math">
                    <m:r>
                      <a:rPr lang="cs-CZ" sz="3200" b="1" i="1" dirty="0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∙</m:t>
                    </m:r>
                  </m:oMath>
                </a14:m>
                <a:r>
                  <a:rPr lang="cs-CZ" altLang="cs-CZ" sz="3200" dirty="0" smtClean="0">
                    <a:solidFill>
                      <a:prstClr val="black"/>
                    </a:solidFill>
                    <a:latin typeface="Arial" charset="0"/>
                  </a:rPr>
                  <a:t> y</a:t>
                </a:r>
                <a:r>
                  <a:rPr lang="cs-CZ" sz="3200" b="1" dirty="0" smtClean="0">
                    <a:solidFill>
                      <a:prstClr val="black"/>
                    </a:solidFill>
                    <a:ea typeface="Cambria Math"/>
                  </a:rPr>
                  <a:t> </a:t>
                </a:r>
                <a14:m>
                  <m:oMath xmlns:m="http://schemas.openxmlformats.org/officeDocument/2006/math">
                    <m:r>
                      <a:rPr lang="cs-CZ" sz="3200" b="1" i="1" dirty="0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∙</m:t>
                    </m:r>
                  </m:oMath>
                </a14:m>
                <a:r>
                  <a:rPr lang="cs-CZ" altLang="cs-CZ" sz="3200" dirty="0" smtClean="0">
                    <a:solidFill>
                      <a:prstClr val="black"/>
                    </a:solidFill>
                    <a:latin typeface="Arial" charset="0"/>
                  </a:rPr>
                  <a:t> z</a:t>
                </a:r>
                <a:r>
                  <a:rPr lang="cs-CZ" sz="3200" b="1" dirty="0" smtClean="0">
                    <a:solidFill>
                      <a:prstClr val="black"/>
                    </a:solidFill>
                    <a:ea typeface="Cambria Math"/>
                  </a:rPr>
                  <a:t> </a:t>
                </a:r>
                <a14:m>
                  <m:oMath xmlns:m="http://schemas.openxmlformats.org/officeDocument/2006/math">
                    <m:r>
                      <a:rPr lang="cs-CZ" sz="3200" b="1" i="1" dirty="0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∙</m:t>
                    </m:r>
                  </m:oMath>
                </a14:m>
                <a:r>
                  <a:rPr lang="cs-CZ" altLang="cs-CZ" sz="3200" dirty="0" smtClean="0">
                    <a:solidFill>
                      <a:prstClr val="black"/>
                    </a:solidFill>
                    <a:latin typeface="Arial" charset="0"/>
                  </a:rPr>
                  <a:t> x</a:t>
                </a:r>
                <a:r>
                  <a:rPr lang="cs-CZ" sz="3200" b="1" dirty="0" smtClean="0">
                    <a:solidFill>
                      <a:prstClr val="black"/>
                    </a:solidFill>
                    <a:ea typeface="Cambria Math"/>
                  </a:rPr>
                  <a:t> </a:t>
                </a:r>
                <a14:m>
                  <m:oMath xmlns:m="http://schemas.openxmlformats.org/officeDocument/2006/math">
                    <m:r>
                      <a:rPr lang="cs-CZ" sz="3200" b="1" i="1" dirty="0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∙ </m:t>
                    </m:r>
                  </m:oMath>
                </a14:m>
                <a:r>
                  <a:rPr lang="cs-CZ" altLang="cs-CZ" sz="3200" dirty="0" smtClean="0">
                    <a:solidFill>
                      <a:prstClr val="black"/>
                    </a:solidFill>
                    <a:latin typeface="Arial" charset="0"/>
                  </a:rPr>
                  <a:t>y = </a:t>
                </a:r>
                <a:endParaRPr lang="cs-CZ" dirty="0"/>
              </a:p>
            </p:txBody>
          </p:sp>
        </mc:Choice>
        <mc:Fallback xmlns="">
          <p:sp>
            <p:nvSpPr>
              <p:cNvPr id="28" name="Obdélník 2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1306" y="4560500"/>
                <a:ext cx="2906067" cy="584775"/>
              </a:xfrm>
              <a:prstGeom prst="rect">
                <a:avLst/>
              </a:prstGeom>
              <a:blipFill rotWithShape="1">
                <a:blip r:embed="rId9"/>
                <a:stretch>
                  <a:fillRect l="-5462" t="-15625" r="-4202" b="-3125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Obdélník 28"/>
              <p:cNvSpPr/>
              <p:nvPr/>
            </p:nvSpPr>
            <p:spPr>
              <a:xfrm>
                <a:off x="3447034" y="4560430"/>
                <a:ext cx="2180243" cy="58477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cs-CZ" sz="3200" dirty="0" smtClean="0">
                    <a:solidFill>
                      <a:prstClr val="black"/>
                    </a:solidFill>
                    <a:latin typeface="Arial" charset="0"/>
                  </a:rPr>
                  <a:t>x</a:t>
                </a:r>
                <a:r>
                  <a:rPr lang="cs-CZ" altLang="cs-CZ" sz="3200" baseline="30000" dirty="0">
                    <a:solidFill>
                      <a:prstClr val="black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cs-CZ" altLang="cs-CZ" sz="3200" baseline="30000" dirty="0">
                        <a:solidFill>
                          <a:prstClr val="black"/>
                        </a:solidFill>
                        <a:latin typeface="Arial" charset="0"/>
                      </a:rPr>
                      <m:t>2</m:t>
                    </m:r>
                  </m:oMath>
                </a14:m>
                <a:r>
                  <a:rPr lang="cs-CZ" sz="3200" dirty="0" smtClean="0">
                    <a:solidFill>
                      <a:prstClr val="black"/>
                    </a:solidFill>
                    <a:latin typeface="Arial" charset="0"/>
                  </a:rPr>
                  <a:t> </a:t>
                </a:r>
                <a14:m>
                  <m:oMath xmlns:m="http://schemas.openxmlformats.org/officeDocument/2006/math">
                    <m:r>
                      <a:rPr lang="cs-CZ" sz="3200" b="1" i="1" dirty="0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∙</m:t>
                    </m:r>
                  </m:oMath>
                </a14:m>
                <a:r>
                  <a:rPr lang="cs-CZ" altLang="cs-CZ" sz="3200" dirty="0" smtClean="0">
                    <a:solidFill>
                      <a:prstClr val="black"/>
                    </a:solidFill>
                    <a:latin typeface="Arial" charset="0"/>
                  </a:rPr>
                  <a:t> y</a:t>
                </a:r>
                <a:r>
                  <a:rPr lang="cs-CZ" altLang="cs-CZ" sz="3200" baseline="30000" dirty="0">
                    <a:solidFill>
                      <a:prstClr val="black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cs-CZ" altLang="cs-CZ" sz="3200" baseline="30000" dirty="0">
                        <a:solidFill>
                          <a:prstClr val="black"/>
                        </a:solidFill>
                        <a:latin typeface="Arial" charset="0"/>
                      </a:rPr>
                      <m:t>2</m:t>
                    </m:r>
                  </m:oMath>
                </a14:m>
                <a:r>
                  <a:rPr lang="cs-CZ" sz="3200" b="1" dirty="0" smtClean="0">
                    <a:solidFill>
                      <a:prstClr val="black"/>
                    </a:solidFill>
                    <a:ea typeface="Cambria Math"/>
                  </a:rPr>
                  <a:t> </a:t>
                </a:r>
                <a14:m>
                  <m:oMath xmlns:m="http://schemas.openxmlformats.org/officeDocument/2006/math">
                    <m:r>
                      <a:rPr lang="cs-CZ" sz="3200" b="1" i="1" dirty="0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∙</m:t>
                    </m:r>
                  </m:oMath>
                </a14:m>
                <a:r>
                  <a:rPr lang="cs-CZ" altLang="cs-CZ" sz="3200" dirty="0" smtClean="0">
                    <a:solidFill>
                      <a:prstClr val="black"/>
                    </a:solidFill>
                    <a:latin typeface="Arial" charset="0"/>
                  </a:rPr>
                  <a:t> z</a:t>
                </a:r>
                <a:r>
                  <a:rPr lang="cs-CZ" sz="3200" b="1" dirty="0" smtClean="0">
                    <a:solidFill>
                      <a:prstClr val="black"/>
                    </a:solidFill>
                    <a:ea typeface="Cambria Math"/>
                  </a:rPr>
                  <a:t> </a:t>
                </a:r>
                <a:endParaRPr lang="cs-CZ" dirty="0"/>
              </a:p>
            </p:txBody>
          </p:sp>
        </mc:Choice>
        <mc:Fallback xmlns="">
          <p:sp>
            <p:nvSpPr>
              <p:cNvPr id="29" name="Obdélník 2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47034" y="4560430"/>
                <a:ext cx="2180243" cy="584775"/>
              </a:xfrm>
              <a:prstGeom prst="rect">
                <a:avLst/>
              </a:prstGeom>
              <a:blipFill rotWithShape="1">
                <a:blip r:embed="rId10"/>
                <a:stretch>
                  <a:fillRect l="-6983" t="-15625" b="-3125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Obdélník 29"/>
              <p:cNvSpPr/>
              <p:nvPr/>
            </p:nvSpPr>
            <p:spPr>
              <a:xfrm>
                <a:off x="578375" y="5301208"/>
                <a:ext cx="3541094" cy="58477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cs-CZ" sz="3200" dirty="0" smtClean="0">
                    <a:solidFill>
                      <a:prstClr val="black"/>
                    </a:solidFill>
                    <a:latin typeface="Arial" charset="0"/>
                  </a:rPr>
                  <a:t>x </a:t>
                </a:r>
                <a14:m>
                  <m:oMath xmlns:m="http://schemas.openxmlformats.org/officeDocument/2006/math">
                    <m:r>
                      <a:rPr lang="cs-CZ" sz="3200" b="1" i="1" dirty="0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∙</m:t>
                    </m:r>
                  </m:oMath>
                </a14:m>
                <a:r>
                  <a:rPr lang="cs-CZ" altLang="cs-CZ" sz="3200" dirty="0" smtClean="0">
                    <a:solidFill>
                      <a:prstClr val="black"/>
                    </a:solidFill>
                    <a:latin typeface="Arial" charset="0"/>
                  </a:rPr>
                  <a:t> y</a:t>
                </a:r>
                <a:r>
                  <a:rPr lang="cs-CZ" sz="3200" b="1" dirty="0" smtClean="0">
                    <a:solidFill>
                      <a:prstClr val="black"/>
                    </a:solidFill>
                    <a:ea typeface="Cambria Math"/>
                  </a:rPr>
                  <a:t> </a:t>
                </a:r>
                <a14:m>
                  <m:oMath xmlns:m="http://schemas.openxmlformats.org/officeDocument/2006/math">
                    <m:r>
                      <a:rPr lang="cs-CZ" sz="3200" b="1" i="1" dirty="0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∙</m:t>
                    </m:r>
                  </m:oMath>
                </a14:m>
                <a:r>
                  <a:rPr lang="cs-CZ" altLang="cs-CZ" sz="3200" dirty="0" smtClean="0">
                    <a:solidFill>
                      <a:prstClr val="black"/>
                    </a:solidFill>
                    <a:latin typeface="Arial" charset="0"/>
                  </a:rPr>
                  <a:t> 2</a:t>
                </a:r>
                <a:r>
                  <a:rPr lang="cs-CZ" sz="3200" b="1" dirty="0" smtClean="0">
                    <a:solidFill>
                      <a:prstClr val="black"/>
                    </a:solidFill>
                    <a:ea typeface="Cambria Math"/>
                  </a:rPr>
                  <a:t> </a:t>
                </a:r>
                <a14:m>
                  <m:oMath xmlns:m="http://schemas.openxmlformats.org/officeDocument/2006/math">
                    <m:r>
                      <a:rPr lang="cs-CZ" sz="3200" b="1" i="1" dirty="0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∙</m:t>
                    </m:r>
                  </m:oMath>
                </a14:m>
                <a:r>
                  <a:rPr lang="cs-CZ" altLang="cs-CZ" sz="3200" dirty="0" smtClean="0">
                    <a:solidFill>
                      <a:prstClr val="black"/>
                    </a:solidFill>
                    <a:latin typeface="Arial" charset="0"/>
                  </a:rPr>
                  <a:t> x</a:t>
                </a:r>
                <a:r>
                  <a:rPr lang="cs-CZ" sz="3200" b="1" dirty="0" smtClean="0">
                    <a:solidFill>
                      <a:prstClr val="black"/>
                    </a:solidFill>
                    <a:ea typeface="Cambria Math"/>
                  </a:rPr>
                  <a:t> </a:t>
                </a:r>
                <a14:m>
                  <m:oMath xmlns:m="http://schemas.openxmlformats.org/officeDocument/2006/math">
                    <m:r>
                      <a:rPr lang="cs-CZ" sz="3200" b="1" i="1" dirty="0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∙</m:t>
                    </m:r>
                    <m:r>
                      <a:rPr lang="cs-CZ" sz="3200" b="1" i="1" dirty="0" smtClean="0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 </m:t>
                    </m:r>
                  </m:oMath>
                </a14:m>
                <a:r>
                  <a:rPr lang="cs-CZ" altLang="cs-CZ" sz="3200" dirty="0" smtClean="0">
                    <a:solidFill>
                      <a:prstClr val="black"/>
                    </a:solidFill>
                    <a:latin typeface="Arial" charset="0"/>
                  </a:rPr>
                  <a:t>y</a:t>
                </a:r>
                <a:r>
                  <a:rPr lang="cs-CZ" sz="3200" b="1" dirty="0" smtClean="0">
                    <a:solidFill>
                      <a:prstClr val="black"/>
                    </a:solidFill>
                    <a:ea typeface="Cambria Math"/>
                  </a:rPr>
                  <a:t> </a:t>
                </a:r>
                <a14:m>
                  <m:oMath xmlns:m="http://schemas.openxmlformats.org/officeDocument/2006/math">
                    <m:r>
                      <a:rPr lang="cs-CZ" sz="3200" b="1" i="1" dirty="0" smtClean="0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∙</m:t>
                    </m:r>
                  </m:oMath>
                </a14:m>
                <a:r>
                  <a:rPr lang="cs-CZ" altLang="cs-CZ" sz="3200" dirty="0" smtClean="0">
                    <a:solidFill>
                      <a:prstClr val="black"/>
                    </a:solidFill>
                    <a:latin typeface="Arial" charset="0"/>
                  </a:rPr>
                  <a:t> </a:t>
                </a:r>
                <a:r>
                  <a:rPr lang="cs-CZ" altLang="cs-CZ" sz="3200" dirty="0">
                    <a:solidFill>
                      <a:prstClr val="black"/>
                    </a:solidFill>
                    <a:latin typeface="Arial" charset="0"/>
                  </a:rPr>
                  <a:t>y</a:t>
                </a:r>
                <a:r>
                  <a:rPr lang="cs-CZ" altLang="cs-CZ" sz="3200" dirty="0" smtClean="0">
                    <a:solidFill>
                      <a:prstClr val="black"/>
                    </a:solidFill>
                    <a:latin typeface="Arial" charset="0"/>
                  </a:rPr>
                  <a:t> = </a:t>
                </a:r>
                <a:endParaRPr lang="cs-CZ" dirty="0"/>
              </a:p>
            </p:txBody>
          </p:sp>
        </mc:Choice>
        <mc:Fallback xmlns="">
          <p:sp>
            <p:nvSpPr>
              <p:cNvPr id="30" name="Obdélník 2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8375" y="5301208"/>
                <a:ext cx="3541094" cy="584775"/>
              </a:xfrm>
              <a:prstGeom prst="rect">
                <a:avLst/>
              </a:prstGeom>
              <a:blipFill rotWithShape="1">
                <a:blip r:embed="rId11"/>
                <a:stretch>
                  <a:fillRect l="-4475" t="-15625" r="-344" b="-3125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Obdélník 30"/>
              <p:cNvSpPr/>
              <p:nvPr/>
            </p:nvSpPr>
            <p:spPr>
              <a:xfrm>
                <a:off x="3905773" y="5301208"/>
                <a:ext cx="2178395" cy="58477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cs-CZ" sz="3200" dirty="0" smtClean="0">
                    <a:solidFill>
                      <a:prstClr val="black"/>
                    </a:solidFill>
                    <a:latin typeface="Arial" charset="0"/>
                  </a:rPr>
                  <a:t>2</a:t>
                </a:r>
                <a:r>
                  <a:rPr lang="cs-CZ" sz="3200" b="1" dirty="0">
                    <a:solidFill>
                      <a:prstClr val="black"/>
                    </a:solidFill>
                    <a:ea typeface="Cambria Math"/>
                  </a:rPr>
                  <a:t> </a:t>
                </a:r>
                <a14:m>
                  <m:oMath xmlns:m="http://schemas.openxmlformats.org/officeDocument/2006/math">
                    <m:r>
                      <a:rPr lang="cs-CZ" sz="3200" b="1" i="1" dirty="0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∙</m:t>
                    </m:r>
                  </m:oMath>
                </a14:m>
                <a:r>
                  <a:rPr lang="cs-CZ" altLang="cs-CZ" sz="3200" dirty="0">
                    <a:solidFill>
                      <a:prstClr val="black"/>
                    </a:solidFill>
                    <a:latin typeface="Arial" charset="0"/>
                  </a:rPr>
                  <a:t> </a:t>
                </a:r>
                <a:r>
                  <a:rPr lang="cs-CZ" sz="3200" dirty="0" smtClean="0">
                    <a:solidFill>
                      <a:prstClr val="black"/>
                    </a:solidFill>
                    <a:latin typeface="Arial" charset="0"/>
                  </a:rPr>
                  <a:t>x</a:t>
                </a:r>
                <a:r>
                  <a:rPr lang="cs-CZ" altLang="cs-CZ" sz="3200" baseline="30000" dirty="0" smtClean="0">
                    <a:solidFill>
                      <a:prstClr val="black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cs-CZ" altLang="cs-CZ" sz="3200" baseline="30000" dirty="0">
                        <a:solidFill>
                          <a:prstClr val="black"/>
                        </a:solidFill>
                        <a:latin typeface="Arial" charset="0"/>
                      </a:rPr>
                      <m:t>2</m:t>
                    </m:r>
                  </m:oMath>
                </a14:m>
                <a:r>
                  <a:rPr lang="cs-CZ" sz="3200" dirty="0" smtClean="0">
                    <a:solidFill>
                      <a:prstClr val="black"/>
                    </a:solidFill>
                    <a:latin typeface="Arial" charset="0"/>
                  </a:rPr>
                  <a:t> </a:t>
                </a:r>
                <a14:m>
                  <m:oMath xmlns:m="http://schemas.openxmlformats.org/officeDocument/2006/math">
                    <m:r>
                      <a:rPr lang="cs-CZ" sz="3200" b="1" i="1" dirty="0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∙</m:t>
                    </m:r>
                  </m:oMath>
                </a14:m>
                <a:r>
                  <a:rPr lang="cs-CZ" altLang="cs-CZ" sz="3200" dirty="0" smtClean="0">
                    <a:solidFill>
                      <a:prstClr val="black"/>
                    </a:solidFill>
                    <a:latin typeface="Arial" charset="0"/>
                  </a:rPr>
                  <a:t> y</a:t>
                </a:r>
                <a:r>
                  <a:rPr lang="cs-CZ" altLang="cs-CZ" sz="3200" baseline="30000" dirty="0">
                    <a:solidFill>
                      <a:prstClr val="black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cs-CZ" altLang="cs-CZ" sz="3200" b="0" i="0" baseline="30000" dirty="0" smtClean="0">
                        <a:solidFill>
                          <a:prstClr val="black"/>
                        </a:solidFill>
                        <a:latin typeface="Arial" charset="0"/>
                      </a:rPr>
                      <m:t>3</m:t>
                    </m:r>
                  </m:oMath>
                </a14:m>
                <a:r>
                  <a:rPr lang="cs-CZ" sz="3200" b="1" dirty="0" smtClean="0">
                    <a:solidFill>
                      <a:prstClr val="black"/>
                    </a:solidFill>
                    <a:ea typeface="Cambria Math"/>
                  </a:rPr>
                  <a:t>  </a:t>
                </a:r>
                <a:endParaRPr lang="cs-CZ" dirty="0"/>
              </a:p>
            </p:txBody>
          </p:sp>
        </mc:Choice>
        <mc:Fallback xmlns="">
          <p:sp>
            <p:nvSpPr>
              <p:cNvPr id="31" name="Obdélník 3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05773" y="5301208"/>
                <a:ext cx="2178395" cy="584775"/>
              </a:xfrm>
              <a:prstGeom prst="rect">
                <a:avLst/>
              </a:prstGeom>
              <a:blipFill rotWithShape="1">
                <a:blip r:embed="rId12"/>
                <a:stretch>
                  <a:fillRect l="-7283" t="-15625" b="-3125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740479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/>
      <p:bldP spid="8" grpId="0"/>
      <p:bldP spid="9" grpId="0"/>
      <p:bldP spid="13" grpId="0"/>
      <p:bldP spid="17" grpId="0"/>
      <p:bldP spid="21" grpId="0"/>
      <p:bldP spid="23" grpId="0"/>
      <p:bldP spid="25" grpId="0"/>
      <p:bldP spid="27" grpId="0"/>
      <p:bldP spid="28" grpId="0"/>
      <p:bldP spid="29" grpId="0"/>
      <p:bldP spid="30" grpId="0"/>
      <p:bldP spid="3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4400" dirty="0" smtClean="0">
                <a:solidFill>
                  <a:prstClr val="black"/>
                </a:solidFill>
              </a:rPr>
              <a:t>Třetí </a:t>
            </a:r>
            <a:r>
              <a:rPr lang="cs-CZ" sz="4400" dirty="0">
                <a:solidFill>
                  <a:prstClr val="black"/>
                </a:solidFill>
              </a:rPr>
              <a:t>mocnina</a:t>
            </a:r>
            <a:endParaRPr lang="cs-CZ" dirty="0"/>
          </a:p>
        </p:txBody>
      </p:sp>
      <p:sp>
        <p:nvSpPr>
          <p:cNvPr id="6" name="Zahnutá šipka nahoru 5"/>
          <p:cNvSpPr/>
          <p:nvPr/>
        </p:nvSpPr>
        <p:spPr>
          <a:xfrm>
            <a:off x="909423" y="2858805"/>
            <a:ext cx="216024" cy="144016"/>
          </a:xfrm>
          <a:prstGeom prst="curvedUpArrow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7" name="Zahnutá šipka nahoru 6"/>
          <p:cNvSpPr/>
          <p:nvPr/>
        </p:nvSpPr>
        <p:spPr>
          <a:xfrm>
            <a:off x="1922667" y="2897649"/>
            <a:ext cx="216024" cy="144016"/>
          </a:xfrm>
          <a:prstGeom prst="curvedUpArrow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8" name="Zahnutá šipka nahoru 7"/>
          <p:cNvSpPr/>
          <p:nvPr/>
        </p:nvSpPr>
        <p:spPr>
          <a:xfrm>
            <a:off x="2138691" y="2897649"/>
            <a:ext cx="216024" cy="144016"/>
          </a:xfrm>
          <a:prstGeom prst="curvedUpArrow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9" name="Zahnutá šipka nahoru 8"/>
          <p:cNvSpPr/>
          <p:nvPr/>
        </p:nvSpPr>
        <p:spPr>
          <a:xfrm>
            <a:off x="940115" y="3771166"/>
            <a:ext cx="216024" cy="144016"/>
          </a:xfrm>
          <a:prstGeom prst="curvedUpArrow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10" name="Zahnutá šipka nahoru 9"/>
          <p:cNvSpPr/>
          <p:nvPr/>
        </p:nvSpPr>
        <p:spPr>
          <a:xfrm>
            <a:off x="1151986" y="3786778"/>
            <a:ext cx="216024" cy="144016"/>
          </a:xfrm>
          <a:prstGeom prst="curvedUpArrow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11" name="Zahnutá šipka nahoru 10"/>
          <p:cNvSpPr/>
          <p:nvPr/>
        </p:nvSpPr>
        <p:spPr>
          <a:xfrm>
            <a:off x="2164904" y="3752547"/>
            <a:ext cx="216024" cy="144016"/>
          </a:xfrm>
          <a:prstGeom prst="curvedUpArrow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12" name="Zahnutá šipka nahoru 11"/>
          <p:cNvSpPr/>
          <p:nvPr/>
        </p:nvSpPr>
        <p:spPr>
          <a:xfrm>
            <a:off x="2496616" y="3762018"/>
            <a:ext cx="216024" cy="144016"/>
          </a:xfrm>
          <a:prstGeom prst="curvedUpArrow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13" name="Zahnutá šipka nahoru 12"/>
          <p:cNvSpPr/>
          <p:nvPr/>
        </p:nvSpPr>
        <p:spPr>
          <a:xfrm>
            <a:off x="2705356" y="3762018"/>
            <a:ext cx="216024" cy="144016"/>
          </a:xfrm>
          <a:prstGeom prst="curvedUpArrow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14" name="Zahnutá šipka nahoru 13"/>
          <p:cNvSpPr/>
          <p:nvPr/>
        </p:nvSpPr>
        <p:spPr>
          <a:xfrm>
            <a:off x="2932810" y="3762018"/>
            <a:ext cx="216024" cy="144016"/>
          </a:xfrm>
          <a:prstGeom prst="curvedUpArrow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17" name="Obdélník 16"/>
          <p:cNvSpPr/>
          <p:nvPr/>
        </p:nvSpPr>
        <p:spPr>
          <a:xfrm>
            <a:off x="860180" y="2967246"/>
            <a:ext cx="314510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cs-CZ" sz="20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1</a:t>
            </a:r>
            <a:endParaRPr lang="cs-CZ" sz="2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8" name="Obdélník 17"/>
          <p:cNvSpPr/>
          <p:nvPr/>
        </p:nvSpPr>
        <p:spPr>
          <a:xfrm>
            <a:off x="2097250" y="2927176"/>
            <a:ext cx="314510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cs-CZ" sz="20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3</a:t>
            </a:r>
            <a:endParaRPr lang="cs-CZ" sz="2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9" name="Obdélník 18"/>
          <p:cNvSpPr/>
          <p:nvPr/>
        </p:nvSpPr>
        <p:spPr>
          <a:xfrm>
            <a:off x="991208" y="3813597"/>
            <a:ext cx="314510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cs-CZ" sz="20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2</a:t>
            </a:r>
            <a:endParaRPr lang="cs-CZ" sz="2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20" name="Obdélník 19"/>
          <p:cNvSpPr/>
          <p:nvPr/>
        </p:nvSpPr>
        <p:spPr>
          <a:xfrm>
            <a:off x="2673314" y="3810431"/>
            <a:ext cx="314510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cs-CZ" sz="20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6</a:t>
            </a:r>
            <a:endParaRPr lang="cs-CZ" sz="2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23" name="Obdélník 22"/>
          <p:cNvSpPr/>
          <p:nvPr/>
        </p:nvSpPr>
        <p:spPr>
          <a:xfrm>
            <a:off x="1168097" y="4901098"/>
            <a:ext cx="314510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cs-CZ" sz="20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3</a:t>
            </a:r>
            <a:endParaRPr lang="cs-CZ" sz="2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24" name="Obdélník 23"/>
          <p:cNvSpPr/>
          <p:nvPr/>
        </p:nvSpPr>
        <p:spPr>
          <a:xfrm>
            <a:off x="3609418" y="4901098"/>
            <a:ext cx="314510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cs-CZ" sz="20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9</a:t>
            </a:r>
            <a:endParaRPr lang="cs-CZ" sz="2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2" name="Obdélník 1"/>
          <p:cNvSpPr/>
          <p:nvPr/>
        </p:nvSpPr>
        <p:spPr>
          <a:xfrm>
            <a:off x="1821888" y="3228822"/>
            <a:ext cx="200567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None/>
            </a:pPr>
            <a:r>
              <a:rPr lang="cs-CZ" altLang="cs-CZ" sz="3200" dirty="0" smtClean="0">
                <a:latin typeface="Arial" charset="0"/>
              </a:rPr>
              <a:t>1 000 000</a:t>
            </a:r>
            <a:endParaRPr lang="cs-CZ" altLang="cs-CZ" sz="3200" dirty="0">
              <a:latin typeface="Arial" charset="0"/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1596907" y="2384882"/>
            <a:ext cx="109517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altLang="cs-CZ" sz="3200" dirty="0" smtClean="0">
                <a:latin typeface="Arial" charset="0"/>
              </a:rPr>
              <a:t>1000</a:t>
            </a:r>
            <a:endParaRPr lang="cs-CZ" altLang="cs-CZ" sz="3200" dirty="0">
              <a:latin typeface="Arial" charset="0"/>
            </a:endParaRPr>
          </a:p>
        </p:txBody>
      </p:sp>
      <p:sp>
        <p:nvSpPr>
          <p:cNvPr id="15" name="Obdélník 14"/>
          <p:cNvSpPr/>
          <p:nvPr/>
        </p:nvSpPr>
        <p:spPr>
          <a:xfrm>
            <a:off x="2196663" y="4293969"/>
            <a:ext cx="291618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altLang="cs-CZ" sz="3200" dirty="0">
                <a:latin typeface="Arial" charset="0"/>
              </a:rPr>
              <a:t>1 000 </a:t>
            </a:r>
            <a:r>
              <a:rPr lang="cs-CZ" altLang="cs-CZ" sz="3200" dirty="0" smtClean="0">
                <a:latin typeface="Arial" charset="0"/>
              </a:rPr>
              <a:t>000 000 </a:t>
            </a:r>
            <a:endParaRPr lang="cs-CZ" sz="3200" dirty="0"/>
          </a:p>
        </p:txBody>
      </p:sp>
      <p:sp>
        <p:nvSpPr>
          <p:cNvPr id="28" name="Obdélník 27"/>
          <p:cNvSpPr/>
          <p:nvPr/>
        </p:nvSpPr>
        <p:spPr>
          <a:xfrm>
            <a:off x="583949" y="2384882"/>
            <a:ext cx="110799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altLang="cs-CZ" sz="3200" dirty="0" smtClean="0">
                <a:solidFill>
                  <a:prstClr val="black"/>
                </a:solidFill>
                <a:latin typeface="Arial" charset="0"/>
              </a:rPr>
              <a:t>10</a:t>
            </a:r>
            <a:r>
              <a:rPr lang="cs-CZ" altLang="cs-CZ" sz="3200" baseline="30000" dirty="0" smtClean="0">
                <a:solidFill>
                  <a:prstClr val="black"/>
                </a:solidFill>
                <a:latin typeface="Arial" charset="0"/>
              </a:rPr>
              <a:t>3 </a:t>
            </a:r>
            <a:r>
              <a:rPr lang="cs-CZ" altLang="cs-CZ" sz="3200" dirty="0">
                <a:solidFill>
                  <a:prstClr val="black"/>
                </a:solidFill>
                <a:latin typeface="Arial" charset="0"/>
              </a:rPr>
              <a:t>=</a:t>
            </a:r>
            <a:endParaRPr lang="cs-CZ" dirty="0"/>
          </a:p>
        </p:txBody>
      </p:sp>
      <p:sp>
        <p:nvSpPr>
          <p:cNvPr id="29" name="Obdélník 28"/>
          <p:cNvSpPr/>
          <p:nvPr/>
        </p:nvSpPr>
        <p:spPr>
          <a:xfrm>
            <a:off x="583949" y="3246567"/>
            <a:ext cx="133562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altLang="cs-CZ" sz="3200" dirty="0" smtClean="0">
                <a:solidFill>
                  <a:prstClr val="black"/>
                </a:solidFill>
                <a:latin typeface="Arial" charset="0"/>
              </a:rPr>
              <a:t>100</a:t>
            </a:r>
            <a:r>
              <a:rPr lang="cs-CZ" altLang="cs-CZ" sz="3200" baseline="30000" dirty="0" smtClean="0">
                <a:solidFill>
                  <a:prstClr val="black"/>
                </a:solidFill>
                <a:latin typeface="Arial" charset="0"/>
              </a:rPr>
              <a:t>3 </a:t>
            </a:r>
            <a:r>
              <a:rPr lang="cs-CZ" altLang="cs-CZ" sz="3200" dirty="0">
                <a:solidFill>
                  <a:prstClr val="black"/>
                </a:solidFill>
                <a:latin typeface="Arial" charset="0"/>
              </a:rPr>
              <a:t>=</a:t>
            </a:r>
            <a:endParaRPr lang="cs-CZ" dirty="0"/>
          </a:p>
        </p:txBody>
      </p:sp>
      <p:sp>
        <p:nvSpPr>
          <p:cNvPr id="30" name="Obdélník 29"/>
          <p:cNvSpPr/>
          <p:nvPr/>
        </p:nvSpPr>
        <p:spPr>
          <a:xfrm>
            <a:off x="570484" y="4293970"/>
            <a:ext cx="167706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cs-CZ" altLang="cs-CZ" sz="3200" dirty="0">
                <a:solidFill>
                  <a:prstClr val="black"/>
                </a:solidFill>
                <a:latin typeface="Arial" charset="0"/>
              </a:rPr>
              <a:t>1 </a:t>
            </a:r>
            <a:r>
              <a:rPr lang="cs-CZ" altLang="cs-CZ" sz="3200" dirty="0" smtClean="0">
                <a:solidFill>
                  <a:prstClr val="black"/>
                </a:solidFill>
                <a:latin typeface="Arial" charset="0"/>
              </a:rPr>
              <a:t>000</a:t>
            </a:r>
            <a:r>
              <a:rPr lang="cs-CZ" altLang="cs-CZ" sz="3200" baseline="30000" dirty="0" smtClean="0">
                <a:solidFill>
                  <a:prstClr val="black"/>
                </a:solidFill>
                <a:latin typeface="Arial" charset="0"/>
              </a:rPr>
              <a:t>3 </a:t>
            </a:r>
            <a:r>
              <a:rPr lang="cs-CZ" altLang="cs-CZ" sz="3200" dirty="0">
                <a:solidFill>
                  <a:prstClr val="black"/>
                </a:solidFill>
                <a:latin typeface="Arial" charset="0"/>
              </a:rPr>
              <a:t>=</a:t>
            </a:r>
          </a:p>
        </p:txBody>
      </p:sp>
      <p:sp>
        <p:nvSpPr>
          <p:cNvPr id="32" name="Zástupný symbol pro obsah 31"/>
          <p:cNvSpPr>
            <a:spLocks noGrp="1"/>
          </p:cNvSpPr>
          <p:nvPr>
            <p:ph idx="1"/>
          </p:nvPr>
        </p:nvSpPr>
        <p:spPr>
          <a:xfrm>
            <a:off x="756054" y="1580193"/>
            <a:ext cx="7848394" cy="696680"/>
          </a:xfrm>
        </p:spPr>
        <p:txBody>
          <a:bodyPr/>
          <a:lstStyle/>
          <a:p>
            <a:pPr marL="0" indent="0">
              <a:buNone/>
            </a:pPr>
            <a:r>
              <a:rPr lang="cs-CZ" dirty="0" smtClean="0"/>
              <a:t>Pozoruj počet nul při umocňování:</a:t>
            </a:r>
            <a:endParaRPr lang="cs-CZ" dirty="0"/>
          </a:p>
        </p:txBody>
      </p:sp>
      <p:grpSp>
        <p:nvGrpSpPr>
          <p:cNvPr id="35" name="Skupina 34"/>
          <p:cNvGrpSpPr/>
          <p:nvPr/>
        </p:nvGrpSpPr>
        <p:grpSpPr>
          <a:xfrm>
            <a:off x="5137780" y="2510596"/>
            <a:ext cx="3610684" cy="3726716"/>
            <a:chOff x="4640298" y="2471479"/>
            <a:chExt cx="3610684" cy="3726716"/>
          </a:xfrm>
        </p:grpSpPr>
        <p:sp>
          <p:nvSpPr>
            <p:cNvPr id="36" name="Zaoblený obdélník 35"/>
            <p:cNvSpPr/>
            <p:nvPr/>
          </p:nvSpPr>
          <p:spPr>
            <a:xfrm>
              <a:off x="4640298" y="2471479"/>
              <a:ext cx="3610684" cy="3726716"/>
            </a:xfrm>
            <a:prstGeom prst="roundRect">
              <a:avLst>
                <a:gd name="adj" fmla="val 18250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37" name="Obdélník 36"/>
            <p:cNvSpPr/>
            <p:nvPr/>
          </p:nvSpPr>
          <p:spPr>
            <a:xfrm>
              <a:off x="4784314" y="2881833"/>
              <a:ext cx="3322652" cy="286232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cs-CZ" altLang="cs-CZ" sz="3600" b="1" dirty="0" smtClean="0">
                  <a:solidFill>
                    <a:srgbClr val="FFFF00"/>
                  </a:solidFill>
                  <a:cs typeface="Arial" panose="020B0604020202020204" pitchFamily="34" charset="0"/>
                </a:rPr>
                <a:t>Třetí mocnina čísla má trojnásobný </a:t>
              </a:r>
              <a:r>
                <a:rPr lang="cs-CZ" altLang="cs-CZ" sz="3600" b="1" dirty="0">
                  <a:solidFill>
                    <a:srgbClr val="FFFF00"/>
                  </a:solidFill>
                  <a:cs typeface="Arial" panose="020B0604020202020204" pitchFamily="34" charset="0"/>
                </a:rPr>
                <a:t/>
              </a:r>
              <a:br>
                <a:rPr lang="cs-CZ" altLang="cs-CZ" sz="3600" b="1" dirty="0">
                  <a:solidFill>
                    <a:srgbClr val="FFFF00"/>
                  </a:solidFill>
                  <a:cs typeface="Arial" panose="020B0604020202020204" pitchFamily="34" charset="0"/>
                </a:rPr>
              </a:br>
              <a:r>
                <a:rPr lang="cs-CZ" altLang="cs-CZ" sz="3600" b="1" dirty="0">
                  <a:solidFill>
                    <a:srgbClr val="FFFF00"/>
                  </a:solidFill>
                  <a:cs typeface="Arial" panose="020B0604020202020204" pitchFamily="34" charset="0"/>
                </a:rPr>
                <a:t>počet </a:t>
              </a:r>
              <a:r>
                <a:rPr lang="cs-CZ" altLang="cs-CZ" sz="3600" b="1" dirty="0" smtClean="0">
                  <a:solidFill>
                    <a:srgbClr val="FFFF00"/>
                  </a:solidFill>
                  <a:cs typeface="Arial" panose="020B0604020202020204" pitchFamily="34" charset="0"/>
                </a:rPr>
                <a:t>nul, než dané číslo.</a:t>
              </a:r>
              <a:endParaRPr lang="cs-CZ" altLang="cs-CZ" sz="3600" b="1" dirty="0">
                <a:solidFill>
                  <a:srgbClr val="FFFF00"/>
                </a:solidFill>
                <a:cs typeface="Arial" panose="020B0604020202020204" pitchFamily="34" charset="0"/>
              </a:endParaRPr>
            </a:p>
          </p:txBody>
        </p:sp>
      </p:grpSp>
      <p:sp>
        <p:nvSpPr>
          <p:cNvPr id="38" name="Levá složená závorka 37"/>
          <p:cNvSpPr/>
          <p:nvPr/>
        </p:nvSpPr>
        <p:spPr>
          <a:xfrm rot="16200000">
            <a:off x="1187906" y="4507665"/>
            <a:ext cx="311645" cy="696437"/>
          </a:xfrm>
          <a:prstGeom prst="leftBrac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0" name="Levá složená závorka 39"/>
          <p:cNvSpPr/>
          <p:nvPr/>
        </p:nvSpPr>
        <p:spPr>
          <a:xfrm rot="16200000">
            <a:off x="3592920" y="3728840"/>
            <a:ext cx="311645" cy="2186233"/>
          </a:xfrm>
          <a:prstGeom prst="leftBrac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9" name="Zahnutá šipka nahoru 38"/>
          <p:cNvSpPr/>
          <p:nvPr/>
        </p:nvSpPr>
        <p:spPr>
          <a:xfrm>
            <a:off x="2363872" y="2897649"/>
            <a:ext cx="216024" cy="144016"/>
          </a:xfrm>
          <a:prstGeom prst="curvedUpArrow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43" name="Zahnutá šipka nahoru 42"/>
          <p:cNvSpPr/>
          <p:nvPr/>
        </p:nvSpPr>
        <p:spPr>
          <a:xfrm>
            <a:off x="3222560" y="3752547"/>
            <a:ext cx="216024" cy="144016"/>
          </a:xfrm>
          <a:prstGeom prst="curvedUpArrow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44" name="Zahnutá šipka nahoru 43"/>
          <p:cNvSpPr/>
          <p:nvPr/>
        </p:nvSpPr>
        <p:spPr>
          <a:xfrm>
            <a:off x="3438584" y="3786778"/>
            <a:ext cx="216024" cy="144016"/>
          </a:xfrm>
          <a:prstGeom prst="curvedUpArrow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05946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000"/>
                            </p:stCondLst>
                            <p:childTnLst>
                              <p:par>
                                <p:cTn id="3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500"/>
                            </p:stCondLst>
                            <p:childTnLst>
                              <p:par>
                                <p:cTn id="3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2000"/>
                            </p:stCondLst>
                            <p:childTnLst>
                              <p:par>
                                <p:cTn id="4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2500"/>
                            </p:stCondLst>
                            <p:childTnLst>
                              <p:par>
                                <p:cTn id="4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3000"/>
                            </p:stCondLst>
                            <p:childTnLst>
                              <p:par>
                                <p:cTn id="4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500"/>
                            </p:stCondLst>
                            <p:childTnLst>
                              <p:par>
                                <p:cTn id="5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1000"/>
                            </p:stCondLst>
                            <p:childTnLst>
                              <p:par>
                                <p:cTn id="6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500"/>
                            </p:stCondLst>
                            <p:childTnLst>
                              <p:par>
                                <p:cTn id="7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1000"/>
                            </p:stCondLst>
                            <p:childTnLst>
                              <p:par>
                                <p:cTn id="7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1500"/>
                            </p:stCondLst>
                            <p:childTnLst>
                              <p:par>
                                <p:cTn id="7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2000"/>
                            </p:stCondLst>
                            <p:childTnLst>
                              <p:par>
                                <p:cTn id="8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2500"/>
                            </p:stCondLst>
                            <p:childTnLst>
                              <p:par>
                                <p:cTn id="8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3000"/>
                            </p:stCondLst>
                            <p:childTnLst>
                              <p:par>
                                <p:cTn id="9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3500"/>
                            </p:stCondLst>
                            <p:childTnLst>
                              <p:par>
                                <p:cTn id="9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500"/>
                            </p:stCondLst>
                            <p:childTnLst>
                              <p:par>
                                <p:cTn id="10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1" fill="hold">
                            <p:stCondLst>
                              <p:cond delay="500"/>
                            </p:stCondLst>
                            <p:childTnLst>
                              <p:par>
                                <p:cTn id="1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4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3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7" grpId="0"/>
      <p:bldP spid="18" grpId="0"/>
      <p:bldP spid="19" grpId="0"/>
      <p:bldP spid="20" grpId="0"/>
      <p:bldP spid="23" grpId="0"/>
      <p:bldP spid="24" grpId="0"/>
      <p:bldP spid="2" grpId="0"/>
      <p:bldP spid="3" grpId="0"/>
      <p:bldP spid="15" grpId="0"/>
      <p:bldP spid="28" grpId="0"/>
      <p:bldP spid="29" grpId="0"/>
      <p:bldP spid="30" grpId="0"/>
      <p:bldP spid="38" grpId="0" animBg="1"/>
      <p:bldP spid="40" grpId="0" animBg="1"/>
      <p:bldP spid="39" grpId="0" animBg="1"/>
      <p:bldP spid="43" grpId="0" animBg="1"/>
      <p:bldP spid="4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4400" dirty="0" smtClean="0">
                <a:solidFill>
                  <a:prstClr val="black"/>
                </a:solidFill>
              </a:rPr>
              <a:t>Třetí </a:t>
            </a:r>
            <a:r>
              <a:rPr lang="cs-CZ" sz="4400" dirty="0">
                <a:solidFill>
                  <a:prstClr val="black"/>
                </a:solidFill>
              </a:rPr>
              <a:t>mocnina</a:t>
            </a:r>
            <a:endParaRPr lang="cs-CZ" dirty="0"/>
          </a:p>
        </p:txBody>
      </p:sp>
      <p:sp>
        <p:nvSpPr>
          <p:cNvPr id="5" name="Rectangle 11"/>
          <p:cNvSpPr>
            <a:spLocks noGrp="1"/>
          </p:cNvSpPr>
          <p:nvPr>
            <p:ph idx="1"/>
          </p:nvPr>
        </p:nvSpPr>
        <p:spPr bwMode="auto">
          <a:xfrm>
            <a:off x="457200" y="1476038"/>
            <a:ext cx="8050544" cy="5441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rmAutofit fontScale="25000" lnSpcReduction="20000"/>
          </a:bodyPr>
          <a:lstStyle>
            <a:lvl1pPr marL="342900" indent="-342900">
              <a:spcBef>
                <a:spcPct val="20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buNone/>
            </a:pPr>
            <a:r>
              <a:rPr lang="cs-CZ" altLang="cs-CZ" dirty="0" smtClean="0">
                <a:latin typeface="Arial" charset="0"/>
              </a:rPr>
              <a:t>       </a:t>
            </a:r>
          </a:p>
          <a:p>
            <a:pPr>
              <a:buNone/>
            </a:pPr>
            <a:r>
              <a:rPr lang="cs-CZ" altLang="cs-CZ" dirty="0" smtClean="0">
                <a:latin typeface="Arial" charset="0"/>
              </a:rPr>
              <a:t>     </a:t>
            </a:r>
          </a:p>
          <a:p>
            <a:pPr>
              <a:buNone/>
            </a:pPr>
            <a:r>
              <a:rPr lang="cs-CZ" altLang="cs-CZ" dirty="0" smtClean="0">
                <a:latin typeface="Arial" charset="0"/>
              </a:rPr>
              <a:t>   </a:t>
            </a:r>
            <a:endParaRPr lang="cs-CZ" altLang="cs-CZ" dirty="0">
              <a:latin typeface="Arial" charset="0"/>
            </a:endParaRPr>
          </a:p>
          <a:p>
            <a:pPr>
              <a:buFont typeface="Arial" charset="0"/>
              <a:buNone/>
            </a:pPr>
            <a:endParaRPr lang="cs-CZ" altLang="cs-CZ" dirty="0" smtClean="0">
              <a:latin typeface="Arial" charset="0"/>
            </a:endParaRPr>
          </a:p>
          <a:p>
            <a:pPr>
              <a:buNone/>
            </a:pPr>
            <a:r>
              <a:rPr lang="cs-CZ" altLang="cs-CZ" dirty="0" smtClean="0">
                <a:latin typeface="Arial" charset="0"/>
              </a:rPr>
              <a:t> </a:t>
            </a:r>
            <a:endParaRPr lang="cs-CZ" altLang="cs-CZ" dirty="0">
              <a:latin typeface="Arial" charset="0"/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1021274" y="2564904"/>
            <a:ext cx="314510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cs-CZ" sz="20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1</a:t>
            </a:r>
            <a:endParaRPr lang="cs-CZ" sz="2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7" name="Zahnutá šipka nahoru 6"/>
          <p:cNvSpPr/>
          <p:nvPr/>
        </p:nvSpPr>
        <p:spPr>
          <a:xfrm>
            <a:off x="1102187" y="2524834"/>
            <a:ext cx="216024" cy="144016"/>
          </a:xfrm>
          <a:prstGeom prst="curvedUpArrow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1231668" y="3645024"/>
            <a:ext cx="314510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cs-CZ" sz="20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2</a:t>
            </a:r>
            <a:endParaRPr lang="cs-CZ" sz="2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9" name="Obdélník 8"/>
          <p:cNvSpPr/>
          <p:nvPr/>
        </p:nvSpPr>
        <p:spPr>
          <a:xfrm>
            <a:off x="1287497" y="4826927"/>
            <a:ext cx="314510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cs-CZ" sz="20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3</a:t>
            </a:r>
            <a:endParaRPr lang="cs-CZ" sz="2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1" name="Obdélník 10"/>
          <p:cNvSpPr/>
          <p:nvPr/>
        </p:nvSpPr>
        <p:spPr>
          <a:xfrm>
            <a:off x="3753434" y="4852233"/>
            <a:ext cx="314510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cs-CZ" sz="20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9</a:t>
            </a:r>
            <a:endParaRPr lang="cs-CZ" sz="2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4" name="Zahnutá šipka nahoru 13"/>
          <p:cNvSpPr/>
          <p:nvPr/>
        </p:nvSpPr>
        <p:spPr>
          <a:xfrm>
            <a:off x="2195736" y="2524834"/>
            <a:ext cx="216024" cy="144016"/>
          </a:xfrm>
          <a:prstGeom prst="curvedUpArrow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15" name="Zahnutá šipka nahoru 14"/>
          <p:cNvSpPr/>
          <p:nvPr/>
        </p:nvSpPr>
        <p:spPr>
          <a:xfrm>
            <a:off x="2387250" y="2524834"/>
            <a:ext cx="216024" cy="144016"/>
          </a:xfrm>
          <a:prstGeom prst="curvedUpArrow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16" name="Obdélník 15"/>
          <p:cNvSpPr/>
          <p:nvPr/>
        </p:nvSpPr>
        <p:spPr>
          <a:xfrm>
            <a:off x="2313274" y="2636912"/>
            <a:ext cx="314510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cs-CZ" sz="20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3</a:t>
            </a:r>
            <a:endParaRPr lang="cs-CZ" sz="2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8" name="Zahnutá šipka nahoru 17"/>
          <p:cNvSpPr/>
          <p:nvPr/>
        </p:nvSpPr>
        <p:spPr>
          <a:xfrm>
            <a:off x="1161719" y="3588633"/>
            <a:ext cx="216024" cy="144016"/>
          </a:xfrm>
          <a:prstGeom prst="curvedUpArrow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19" name="Zahnutá šipka nahoru 18"/>
          <p:cNvSpPr/>
          <p:nvPr/>
        </p:nvSpPr>
        <p:spPr>
          <a:xfrm>
            <a:off x="1397170" y="3576012"/>
            <a:ext cx="216024" cy="144016"/>
          </a:xfrm>
          <a:prstGeom prst="curvedUpArrow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20" name="Zahnutá šipka nahoru 19"/>
          <p:cNvSpPr/>
          <p:nvPr/>
        </p:nvSpPr>
        <p:spPr>
          <a:xfrm>
            <a:off x="2493294" y="3573016"/>
            <a:ext cx="216024" cy="144016"/>
          </a:xfrm>
          <a:prstGeom prst="curvedUpArrow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21" name="Zahnutá šipka nahoru 20"/>
          <p:cNvSpPr/>
          <p:nvPr/>
        </p:nvSpPr>
        <p:spPr>
          <a:xfrm>
            <a:off x="2709318" y="3573016"/>
            <a:ext cx="216024" cy="144016"/>
          </a:xfrm>
          <a:prstGeom prst="curvedUpArrow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22" name="Zahnutá šipka nahoru 21"/>
          <p:cNvSpPr/>
          <p:nvPr/>
        </p:nvSpPr>
        <p:spPr>
          <a:xfrm>
            <a:off x="2927542" y="3598645"/>
            <a:ext cx="216024" cy="144016"/>
          </a:xfrm>
          <a:prstGeom prst="curvedUpArrow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23" name="Zahnutá šipka nahoru 22"/>
          <p:cNvSpPr/>
          <p:nvPr/>
        </p:nvSpPr>
        <p:spPr>
          <a:xfrm>
            <a:off x="3131840" y="3580791"/>
            <a:ext cx="216024" cy="144016"/>
          </a:xfrm>
          <a:prstGeom prst="curvedUpArrow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30" name="Obdélník 29"/>
          <p:cNvSpPr/>
          <p:nvPr/>
        </p:nvSpPr>
        <p:spPr>
          <a:xfrm>
            <a:off x="2961346" y="3665989"/>
            <a:ext cx="314510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cs-CZ" sz="20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6</a:t>
            </a:r>
            <a:endParaRPr lang="cs-CZ" sz="2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2" name="Obdélník 1"/>
          <p:cNvSpPr/>
          <p:nvPr/>
        </p:nvSpPr>
        <p:spPr>
          <a:xfrm>
            <a:off x="613887" y="2052137"/>
            <a:ext cx="122180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altLang="cs-CZ" sz="3200" dirty="0" smtClean="0">
                <a:solidFill>
                  <a:prstClr val="black"/>
                </a:solidFill>
                <a:latin typeface="Arial" charset="0"/>
              </a:rPr>
              <a:t>0,1</a:t>
            </a:r>
            <a:r>
              <a:rPr lang="cs-CZ" altLang="cs-CZ" sz="3200" baseline="30000" dirty="0" smtClean="0">
                <a:solidFill>
                  <a:prstClr val="black"/>
                </a:solidFill>
                <a:latin typeface="Arial" charset="0"/>
              </a:rPr>
              <a:t>3 </a:t>
            </a:r>
            <a:r>
              <a:rPr lang="cs-CZ" altLang="cs-CZ" sz="3200" dirty="0">
                <a:solidFill>
                  <a:prstClr val="black"/>
                </a:solidFill>
                <a:latin typeface="Arial" charset="0"/>
              </a:rPr>
              <a:t>=</a:t>
            </a: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670472" y="3068960"/>
            <a:ext cx="144943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altLang="cs-CZ" sz="3200" dirty="0" smtClean="0">
                <a:solidFill>
                  <a:prstClr val="black"/>
                </a:solidFill>
                <a:latin typeface="Arial" charset="0"/>
              </a:rPr>
              <a:t>0,01</a:t>
            </a:r>
            <a:r>
              <a:rPr lang="cs-CZ" altLang="cs-CZ" sz="3200" baseline="30000" dirty="0" smtClean="0">
                <a:solidFill>
                  <a:prstClr val="black"/>
                </a:solidFill>
                <a:latin typeface="Arial" charset="0"/>
              </a:rPr>
              <a:t>3 </a:t>
            </a:r>
            <a:r>
              <a:rPr lang="cs-CZ" altLang="cs-CZ" sz="3200" dirty="0">
                <a:solidFill>
                  <a:prstClr val="black"/>
                </a:solidFill>
                <a:latin typeface="Arial" charset="0"/>
              </a:rPr>
              <a:t>=</a:t>
            </a:r>
            <a:endParaRPr lang="cs-CZ" dirty="0"/>
          </a:p>
        </p:txBody>
      </p:sp>
      <p:sp>
        <p:nvSpPr>
          <p:cNvPr id="13" name="Obdélník 12"/>
          <p:cNvSpPr/>
          <p:nvPr/>
        </p:nvSpPr>
        <p:spPr>
          <a:xfrm>
            <a:off x="670472" y="4092049"/>
            <a:ext cx="167706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altLang="cs-CZ" sz="3200" dirty="0" smtClean="0">
                <a:solidFill>
                  <a:prstClr val="black"/>
                </a:solidFill>
                <a:latin typeface="Arial" charset="0"/>
              </a:rPr>
              <a:t>0,001</a:t>
            </a:r>
            <a:r>
              <a:rPr lang="cs-CZ" altLang="cs-CZ" sz="3200" baseline="30000" dirty="0" smtClean="0">
                <a:solidFill>
                  <a:prstClr val="black"/>
                </a:solidFill>
                <a:latin typeface="Arial" charset="0"/>
              </a:rPr>
              <a:t>3 </a:t>
            </a:r>
            <a:r>
              <a:rPr lang="cs-CZ" altLang="cs-CZ" sz="3200" dirty="0">
                <a:solidFill>
                  <a:prstClr val="black"/>
                </a:solidFill>
                <a:latin typeface="Arial" charset="0"/>
              </a:rPr>
              <a:t>=</a:t>
            </a:r>
            <a:endParaRPr lang="cs-CZ" dirty="0"/>
          </a:p>
        </p:txBody>
      </p:sp>
      <p:sp>
        <p:nvSpPr>
          <p:cNvPr id="24" name="Obdélník 23"/>
          <p:cNvSpPr/>
          <p:nvPr/>
        </p:nvSpPr>
        <p:spPr>
          <a:xfrm>
            <a:off x="1758858" y="2060848"/>
            <a:ext cx="120898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cs-CZ" altLang="cs-CZ" sz="3200" dirty="0" smtClean="0">
                <a:solidFill>
                  <a:prstClr val="black"/>
                </a:solidFill>
                <a:latin typeface="Arial" charset="0"/>
              </a:rPr>
              <a:t>0,001</a:t>
            </a:r>
            <a:endParaRPr lang="cs-CZ" altLang="cs-CZ" sz="3200" dirty="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25" name="Obdélník 24"/>
          <p:cNvSpPr/>
          <p:nvPr/>
        </p:nvSpPr>
        <p:spPr>
          <a:xfrm>
            <a:off x="1990110" y="3068959"/>
            <a:ext cx="211949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cs-CZ" altLang="cs-CZ" sz="3200" dirty="0">
                <a:solidFill>
                  <a:prstClr val="black"/>
                </a:solidFill>
                <a:latin typeface="Arial" charset="0"/>
              </a:rPr>
              <a:t>0,000 </a:t>
            </a:r>
            <a:r>
              <a:rPr lang="cs-CZ" altLang="cs-CZ" sz="3200" dirty="0" smtClean="0">
                <a:solidFill>
                  <a:prstClr val="black"/>
                </a:solidFill>
                <a:latin typeface="Arial" charset="0"/>
              </a:rPr>
              <a:t>001 </a:t>
            </a:r>
            <a:endParaRPr lang="cs-CZ" altLang="cs-CZ" sz="3200" dirty="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26" name="Obdélník 25"/>
          <p:cNvSpPr/>
          <p:nvPr/>
        </p:nvSpPr>
        <p:spPr>
          <a:xfrm>
            <a:off x="2303748" y="4086330"/>
            <a:ext cx="280237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cs-CZ" altLang="cs-CZ" sz="3200" dirty="0">
                <a:solidFill>
                  <a:prstClr val="black"/>
                </a:solidFill>
                <a:latin typeface="Arial" charset="0"/>
              </a:rPr>
              <a:t>0,000 </a:t>
            </a:r>
            <a:r>
              <a:rPr lang="cs-CZ" altLang="cs-CZ" sz="3200" dirty="0" smtClean="0">
                <a:solidFill>
                  <a:prstClr val="black"/>
                </a:solidFill>
                <a:latin typeface="Arial" charset="0"/>
              </a:rPr>
              <a:t>000 001</a:t>
            </a:r>
            <a:endParaRPr lang="cs-CZ" altLang="cs-CZ" sz="3200" dirty="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28" name="Obdélník 27"/>
          <p:cNvSpPr/>
          <p:nvPr/>
        </p:nvSpPr>
        <p:spPr>
          <a:xfrm>
            <a:off x="541260" y="1484784"/>
            <a:ext cx="796648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dirty="0" smtClean="0"/>
              <a:t>Pozoruj počet desetinných míst:</a:t>
            </a:r>
            <a:endParaRPr lang="cs-CZ" sz="3600" dirty="0"/>
          </a:p>
        </p:txBody>
      </p:sp>
      <p:sp>
        <p:nvSpPr>
          <p:cNvPr id="31" name="Levá složená závorka 30"/>
          <p:cNvSpPr/>
          <p:nvPr/>
        </p:nvSpPr>
        <p:spPr>
          <a:xfrm rot="16200000">
            <a:off x="1284149" y="4322886"/>
            <a:ext cx="311645" cy="696437"/>
          </a:xfrm>
          <a:prstGeom prst="leftBrac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4" name="Levá složená závorka 33"/>
          <p:cNvSpPr/>
          <p:nvPr/>
        </p:nvSpPr>
        <p:spPr>
          <a:xfrm rot="16200000">
            <a:off x="3745889" y="3615477"/>
            <a:ext cx="311645" cy="2204677"/>
          </a:xfrm>
          <a:prstGeom prst="leftBrac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7" name="Zaoblený obdélník 36"/>
          <p:cNvSpPr/>
          <p:nvPr/>
        </p:nvSpPr>
        <p:spPr>
          <a:xfrm>
            <a:off x="5148064" y="2054553"/>
            <a:ext cx="3911820" cy="404841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altLang="cs-CZ" sz="3600" b="1" dirty="0" smtClean="0">
                <a:solidFill>
                  <a:srgbClr val="FFFF00"/>
                </a:solidFill>
              </a:rPr>
              <a:t>Třetí mocnina čísla má trojnásobný </a:t>
            </a:r>
            <a:r>
              <a:rPr lang="cs-CZ" altLang="cs-CZ" sz="3600" b="1" dirty="0">
                <a:solidFill>
                  <a:srgbClr val="FFFF00"/>
                </a:solidFill>
              </a:rPr>
              <a:t/>
            </a:r>
            <a:br>
              <a:rPr lang="cs-CZ" altLang="cs-CZ" sz="3600" b="1" dirty="0">
                <a:solidFill>
                  <a:srgbClr val="FFFF00"/>
                </a:solidFill>
              </a:rPr>
            </a:br>
            <a:r>
              <a:rPr lang="cs-CZ" altLang="cs-CZ" sz="3600" b="1" dirty="0">
                <a:solidFill>
                  <a:srgbClr val="FFFF00"/>
                </a:solidFill>
              </a:rPr>
              <a:t>počet </a:t>
            </a:r>
            <a:r>
              <a:rPr lang="cs-CZ" altLang="cs-CZ" sz="3600" b="1" dirty="0" smtClean="0">
                <a:solidFill>
                  <a:srgbClr val="FFFF00"/>
                </a:solidFill>
              </a:rPr>
              <a:t>desetinných míst, než dané číslo.</a:t>
            </a:r>
            <a:endParaRPr lang="cs-CZ" altLang="cs-CZ" sz="3600" b="1" dirty="0">
              <a:solidFill>
                <a:srgbClr val="FFFF00"/>
              </a:solidFill>
            </a:endParaRPr>
          </a:p>
        </p:txBody>
      </p:sp>
      <p:sp>
        <p:nvSpPr>
          <p:cNvPr id="38" name="Zahnutá šipka nahoru 37"/>
          <p:cNvSpPr/>
          <p:nvPr/>
        </p:nvSpPr>
        <p:spPr>
          <a:xfrm>
            <a:off x="2629703" y="2524834"/>
            <a:ext cx="216024" cy="144016"/>
          </a:xfrm>
          <a:prstGeom prst="curvedUpArrow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39" name="Zahnutá šipka nahoru 38"/>
          <p:cNvSpPr/>
          <p:nvPr/>
        </p:nvSpPr>
        <p:spPr>
          <a:xfrm>
            <a:off x="3375562" y="3593981"/>
            <a:ext cx="216024" cy="144016"/>
          </a:xfrm>
          <a:prstGeom prst="curvedUpArrow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40" name="Zahnutá šipka nahoru 39"/>
          <p:cNvSpPr/>
          <p:nvPr/>
        </p:nvSpPr>
        <p:spPr>
          <a:xfrm>
            <a:off x="3599672" y="3593981"/>
            <a:ext cx="216024" cy="144016"/>
          </a:xfrm>
          <a:prstGeom prst="curvedUpArrow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96658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"/>
                            </p:stCondLst>
                            <p:childTnLst>
                              <p:par>
                                <p:cTn id="4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500"/>
                            </p:stCondLst>
                            <p:childTnLst>
                              <p:par>
                                <p:cTn id="4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2000"/>
                            </p:stCondLst>
                            <p:childTnLst>
                              <p:par>
                                <p:cTn id="4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500"/>
                            </p:stCondLst>
                            <p:childTnLst>
                              <p:par>
                                <p:cTn id="5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1000"/>
                            </p:stCondLst>
                            <p:childTnLst>
                              <p:par>
                                <p:cTn id="6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500"/>
                            </p:stCondLst>
                            <p:childTnLst>
                              <p:par>
                                <p:cTn id="7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1000"/>
                            </p:stCondLst>
                            <p:childTnLst>
                              <p:par>
                                <p:cTn id="7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1500"/>
                            </p:stCondLst>
                            <p:childTnLst>
                              <p:par>
                                <p:cTn id="7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2000"/>
                            </p:stCondLst>
                            <p:childTnLst>
                              <p:par>
                                <p:cTn id="8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2500"/>
                            </p:stCondLst>
                            <p:childTnLst>
                              <p:par>
                                <p:cTn id="8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3000"/>
                            </p:stCondLst>
                            <p:childTnLst>
                              <p:par>
                                <p:cTn id="9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3500"/>
                            </p:stCondLst>
                            <p:childTnLst>
                              <p:par>
                                <p:cTn id="9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>
                            <p:stCondLst>
                              <p:cond delay="500"/>
                            </p:stCondLst>
                            <p:childTnLst>
                              <p:par>
                                <p:cTn id="10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500"/>
                            </p:stCondLst>
                            <p:childTnLst>
                              <p:par>
                                <p:cTn id="1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4" dur="2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 animBg="1"/>
      <p:bldP spid="8" grpId="0"/>
      <p:bldP spid="9" grpId="0"/>
      <p:bldP spid="11" grpId="0"/>
      <p:bldP spid="14" grpId="0" animBg="1"/>
      <p:bldP spid="15" grpId="0" animBg="1"/>
      <p:bldP spid="16" grpId="0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30" grpId="0"/>
      <p:bldP spid="2" grpId="0"/>
      <p:bldP spid="3" grpId="0"/>
      <p:bldP spid="13" grpId="0"/>
      <p:bldP spid="24" grpId="0"/>
      <p:bldP spid="25" grpId="0"/>
      <p:bldP spid="26" grpId="0"/>
      <p:bldP spid="31" grpId="0" animBg="1"/>
      <p:bldP spid="34" grpId="0" animBg="1"/>
      <p:bldP spid="37" grpId="0" animBg="1"/>
      <p:bldP spid="38" grpId="0" animBg="1"/>
      <p:bldP spid="39" grpId="0" animBg="1"/>
      <p:bldP spid="40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indent="0"/>
            <a:r>
              <a:rPr lang="cs-CZ" altLang="cs-CZ" dirty="0">
                <a:solidFill>
                  <a:schemeClr val="tx1"/>
                </a:solidFill>
                <a:latin typeface="Arial" charset="0"/>
              </a:rPr>
              <a:t>Určete </a:t>
            </a:r>
            <a:r>
              <a:rPr lang="cs-CZ" altLang="cs-CZ" dirty="0" smtClean="0">
                <a:solidFill>
                  <a:schemeClr val="tx1"/>
                </a:solidFill>
                <a:latin typeface="Arial" charset="0"/>
              </a:rPr>
              <a:t>třetí </a:t>
            </a:r>
            <a:r>
              <a:rPr lang="cs-CZ" altLang="cs-CZ" dirty="0">
                <a:solidFill>
                  <a:schemeClr val="tx1"/>
                </a:solidFill>
                <a:latin typeface="Arial" charset="0"/>
              </a:rPr>
              <a:t>mocninu čísel:</a:t>
            </a:r>
          </a:p>
        </p:txBody>
      </p:sp>
      <p:sp>
        <p:nvSpPr>
          <p:cNvPr id="2" name="Obdélník 1"/>
          <p:cNvSpPr/>
          <p:nvPr/>
        </p:nvSpPr>
        <p:spPr>
          <a:xfrm>
            <a:off x="539552" y="1644005"/>
            <a:ext cx="96372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4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60</a:t>
            </a:r>
            <a:r>
              <a:rPr lang="cs-CZ" altLang="cs-CZ" sz="2400" b="1" baseline="300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 </a:t>
            </a:r>
            <a:r>
              <a:rPr lang="cs-CZ" altLang="cs-CZ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</a:t>
            </a:r>
            <a:endParaRPr lang="cs-CZ" dirty="0"/>
          </a:p>
        </p:txBody>
      </p:sp>
      <p:sp>
        <p:nvSpPr>
          <p:cNvPr id="8" name="Obdélník 7"/>
          <p:cNvSpPr/>
          <p:nvPr/>
        </p:nvSpPr>
        <p:spPr>
          <a:xfrm>
            <a:off x="1332771" y="1619230"/>
            <a:ext cx="207300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altLang="cs-CZ" sz="2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60</a:t>
            </a:r>
            <a:r>
              <a:rPr lang="cs-CZ" sz="2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∙ </a:t>
            </a:r>
            <a:r>
              <a:rPr lang="cs-CZ" sz="2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60 </a:t>
            </a:r>
            <a:r>
              <a:rPr lang="cs-CZ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∙ </a:t>
            </a:r>
            <a:r>
              <a:rPr lang="cs-CZ" sz="2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60 </a:t>
            </a:r>
            <a:r>
              <a:rPr lang="cs-CZ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</a:t>
            </a:r>
            <a:endParaRPr lang="cs-CZ" dirty="0"/>
          </a:p>
        </p:txBody>
      </p:sp>
      <p:sp>
        <p:nvSpPr>
          <p:cNvPr id="9" name="Obdélník 8"/>
          <p:cNvSpPr/>
          <p:nvPr/>
        </p:nvSpPr>
        <p:spPr>
          <a:xfrm>
            <a:off x="3270027" y="1617315"/>
            <a:ext cx="367823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Bef>
                <a:spcPct val="20000"/>
              </a:spcBef>
            </a:pPr>
            <a:r>
              <a:rPr lang="cs-CZ" sz="2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(6∙10)</a:t>
            </a:r>
            <a:r>
              <a:rPr lang="cs-CZ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∙</a:t>
            </a:r>
            <a:r>
              <a:rPr lang="cs-CZ" sz="2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(6 </a:t>
            </a:r>
            <a:r>
              <a:rPr lang="cs-CZ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∙ </a:t>
            </a:r>
            <a:r>
              <a:rPr lang="cs-CZ" sz="2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10) </a:t>
            </a:r>
            <a:r>
              <a:rPr lang="cs-CZ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∙</a:t>
            </a:r>
            <a:r>
              <a:rPr lang="cs-CZ" sz="2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(6 </a:t>
            </a:r>
            <a:r>
              <a:rPr lang="cs-CZ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∙ </a:t>
            </a:r>
            <a:r>
              <a:rPr lang="cs-CZ" sz="2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10) </a:t>
            </a:r>
            <a:r>
              <a:rPr lang="cs-CZ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</a:t>
            </a:r>
          </a:p>
        </p:txBody>
      </p:sp>
      <p:sp>
        <p:nvSpPr>
          <p:cNvPr id="10" name="Obdélník 9"/>
          <p:cNvSpPr/>
          <p:nvPr/>
        </p:nvSpPr>
        <p:spPr>
          <a:xfrm>
            <a:off x="547594" y="2152154"/>
            <a:ext cx="346987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=(</a:t>
            </a:r>
            <a:r>
              <a:rPr lang="cs-CZ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6∙6 ∙6)∙(</a:t>
            </a:r>
            <a:r>
              <a:rPr lang="cs-CZ" sz="2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</a:t>
            </a:r>
            <a:r>
              <a:rPr lang="cs-CZ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∙10 ∙10) = </a:t>
            </a:r>
            <a:endParaRPr lang="cs-CZ" dirty="0"/>
          </a:p>
        </p:txBody>
      </p:sp>
      <p:sp>
        <p:nvSpPr>
          <p:cNvPr id="11" name="Obdélník 10"/>
          <p:cNvSpPr/>
          <p:nvPr/>
        </p:nvSpPr>
        <p:spPr>
          <a:xfrm>
            <a:off x="3572118" y="2152154"/>
            <a:ext cx="150393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4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r>
              <a:rPr lang="cs-CZ" altLang="cs-CZ" sz="2400" b="1" baseline="300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 </a:t>
            </a:r>
            <a:r>
              <a:rPr lang="cs-CZ" sz="24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∙ </a:t>
            </a:r>
            <a:r>
              <a:rPr lang="cs-CZ" sz="24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</a:t>
            </a:r>
            <a:r>
              <a:rPr lang="cs-CZ" altLang="cs-CZ" sz="2400" b="1" baseline="300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cs-CZ" sz="24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</a:t>
            </a:r>
            <a:endParaRPr lang="cs-CZ" dirty="0"/>
          </a:p>
        </p:txBody>
      </p:sp>
      <p:sp>
        <p:nvSpPr>
          <p:cNvPr id="12" name="Obdélník 11"/>
          <p:cNvSpPr/>
          <p:nvPr/>
        </p:nvSpPr>
        <p:spPr>
          <a:xfrm>
            <a:off x="4807961" y="2152153"/>
            <a:ext cx="192427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216 ∙ 1000 </a:t>
            </a:r>
            <a:r>
              <a:rPr lang="cs-CZ" altLang="cs-CZ" sz="2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</a:t>
            </a:r>
            <a:endParaRPr lang="cs-CZ" dirty="0"/>
          </a:p>
        </p:txBody>
      </p:sp>
      <p:sp>
        <p:nvSpPr>
          <p:cNvPr id="13" name="Obdélník 12"/>
          <p:cNvSpPr/>
          <p:nvPr/>
        </p:nvSpPr>
        <p:spPr>
          <a:xfrm>
            <a:off x="6560216" y="2114471"/>
            <a:ext cx="138371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spcBef>
                <a:spcPct val="20000"/>
              </a:spcBef>
            </a:pPr>
            <a:r>
              <a:rPr lang="cs-CZ" altLang="cs-CZ" sz="2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216 </a:t>
            </a:r>
            <a:r>
              <a:rPr lang="cs-CZ" altLang="cs-CZ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000 </a:t>
            </a:r>
          </a:p>
        </p:txBody>
      </p:sp>
      <p:sp>
        <p:nvSpPr>
          <p:cNvPr id="14" name="Obdélník 13"/>
          <p:cNvSpPr/>
          <p:nvPr/>
        </p:nvSpPr>
        <p:spPr>
          <a:xfrm>
            <a:off x="620277" y="2895679"/>
            <a:ext cx="124745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4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0,03</a:t>
            </a:r>
            <a:r>
              <a:rPr lang="cs-CZ" sz="2400" b="1" baseline="300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cs-CZ" altLang="cs-CZ" sz="2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altLang="cs-CZ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</a:t>
            </a:r>
            <a:endParaRPr lang="cs-CZ" dirty="0"/>
          </a:p>
        </p:txBody>
      </p:sp>
      <p:sp>
        <p:nvSpPr>
          <p:cNvPr id="15" name="Obdélník 14"/>
          <p:cNvSpPr/>
          <p:nvPr/>
        </p:nvSpPr>
        <p:spPr>
          <a:xfrm>
            <a:off x="1705061" y="2878940"/>
            <a:ext cx="284244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altLang="cs-CZ" sz="2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0,03</a:t>
            </a:r>
            <a:r>
              <a:rPr lang="cs-CZ" sz="2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∙ </a:t>
            </a:r>
            <a:r>
              <a:rPr lang="cs-CZ" sz="2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0,03 </a:t>
            </a:r>
            <a:r>
              <a:rPr lang="cs-CZ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∙ </a:t>
            </a:r>
            <a:r>
              <a:rPr lang="cs-CZ" sz="2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0,03 </a:t>
            </a:r>
            <a:r>
              <a:rPr lang="cs-CZ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</a:t>
            </a:r>
            <a:endParaRPr lang="cs-CZ" dirty="0"/>
          </a:p>
        </p:txBody>
      </p:sp>
      <p:sp>
        <p:nvSpPr>
          <p:cNvPr id="16" name="Obdélník 15"/>
          <p:cNvSpPr/>
          <p:nvPr/>
        </p:nvSpPr>
        <p:spPr>
          <a:xfrm>
            <a:off x="4349402" y="2858169"/>
            <a:ext cx="461508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Bef>
                <a:spcPct val="20000"/>
              </a:spcBef>
            </a:pPr>
            <a:r>
              <a:rPr lang="cs-CZ" sz="2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(3 </a:t>
            </a:r>
            <a:r>
              <a:rPr lang="cs-CZ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∙ 0,01)</a:t>
            </a:r>
            <a:r>
              <a:rPr lang="cs-CZ" altLang="cs-CZ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∙ </a:t>
            </a:r>
            <a:r>
              <a:rPr lang="cs-CZ" sz="2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(3 </a:t>
            </a:r>
            <a:r>
              <a:rPr lang="cs-CZ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∙ 0,01) ∙ </a:t>
            </a:r>
            <a:r>
              <a:rPr lang="cs-CZ" sz="2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(3 </a:t>
            </a:r>
            <a:r>
              <a:rPr lang="cs-CZ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∙ 0,01) =</a:t>
            </a:r>
            <a:r>
              <a:rPr lang="cs-CZ" altLang="cs-CZ" sz="2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cs-CZ" altLang="cs-CZ" sz="24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Obdélník 16"/>
          <p:cNvSpPr/>
          <p:nvPr/>
        </p:nvSpPr>
        <p:spPr>
          <a:xfrm>
            <a:off x="611560" y="3357344"/>
            <a:ext cx="460851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altLang="cs-CZ" sz="2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=(3</a:t>
            </a:r>
            <a:r>
              <a:rPr lang="cs-CZ" sz="2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∙ 3 ∙ 3) ∙ (0,01 ∙ 0,01 ∙ 0,01)=</a:t>
            </a:r>
            <a:r>
              <a:rPr lang="cs-CZ" altLang="cs-CZ" sz="2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cs-CZ" dirty="0"/>
          </a:p>
        </p:txBody>
      </p:sp>
      <p:sp>
        <p:nvSpPr>
          <p:cNvPr id="18" name="Obdélník 17"/>
          <p:cNvSpPr/>
          <p:nvPr/>
        </p:nvSpPr>
        <p:spPr>
          <a:xfrm>
            <a:off x="5004048" y="3356992"/>
            <a:ext cx="176041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4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cs-CZ" sz="2400" b="1" baseline="300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cs-CZ" sz="24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∙ </a:t>
            </a:r>
            <a:r>
              <a:rPr lang="cs-CZ" sz="24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0,01</a:t>
            </a:r>
            <a:r>
              <a:rPr lang="cs-CZ" sz="2400" b="1" baseline="300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 </a:t>
            </a:r>
            <a:r>
              <a:rPr lang="cs-CZ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</a:t>
            </a:r>
            <a:endParaRPr lang="cs-CZ" dirty="0"/>
          </a:p>
        </p:txBody>
      </p:sp>
      <p:sp>
        <p:nvSpPr>
          <p:cNvPr id="19" name="Obdélník 18"/>
          <p:cNvSpPr/>
          <p:nvPr/>
        </p:nvSpPr>
        <p:spPr>
          <a:xfrm>
            <a:off x="667757" y="3831431"/>
            <a:ext cx="259718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=27 </a:t>
            </a:r>
            <a:r>
              <a:rPr lang="cs-CZ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∙ </a:t>
            </a:r>
            <a:r>
              <a:rPr lang="cs-CZ" sz="2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0,000001 </a:t>
            </a:r>
            <a:r>
              <a:rPr lang="cs-CZ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</a:t>
            </a:r>
            <a:endParaRPr lang="cs-CZ" dirty="0"/>
          </a:p>
        </p:txBody>
      </p:sp>
      <p:sp>
        <p:nvSpPr>
          <p:cNvPr id="20" name="Obdélník 19"/>
          <p:cNvSpPr/>
          <p:nvPr/>
        </p:nvSpPr>
        <p:spPr>
          <a:xfrm>
            <a:off x="3050649" y="3800015"/>
            <a:ext cx="147027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spcBef>
                <a:spcPct val="20000"/>
              </a:spcBef>
            </a:pPr>
            <a:r>
              <a:rPr lang="cs-CZ" sz="2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0,000027</a:t>
            </a:r>
            <a:endParaRPr lang="cs-CZ" sz="2400" baseline="300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21" name="Skupina 20"/>
          <p:cNvGrpSpPr/>
          <p:nvPr/>
        </p:nvGrpSpPr>
        <p:grpSpPr>
          <a:xfrm>
            <a:off x="624718" y="4581128"/>
            <a:ext cx="8123746" cy="1584176"/>
            <a:chOff x="611560" y="4149080"/>
            <a:chExt cx="7659146" cy="1584176"/>
          </a:xfrm>
        </p:grpSpPr>
        <p:sp>
          <p:nvSpPr>
            <p:cNvPr id="22" name="Zaoblený obdélník 21"/>
            <p:cNvSpPr/>
            <p:nvPr/>
          </p:nvSpPr>
          <p:spPr>
            <a:xfrm>
              <a:off x="611560" y="4149080"/>
              <a:ext cx="7632848" cy="1584176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23" name="Obdélník 22"/>
            <p:cNvSpPr/>
            <p:nvPr/>
          </p:nvSpPr>
          <p:spPr>
            <a:xfrm>
              <a:off x="637858" y="4618002"/>
              <a:ext cx="7632848" cy="6463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cs-CZ" sz="3600" dirty="0">
                  <a:solidFill>
                    <a:srgbClr val="FFFF00"/>
                  </a:solidFill>
                </a:rPr>
                <a:t>Pro </a:t>
              </a:r>
              <a:r>
                <a:rPr lang="cs-CZ" sz="3600" dirty="0" smtClean="0">
                  <a:solidFill>
                    <a:srgbClr val="FFFF00"/>
                  </a:solidFill>
                </a:rPr>
                <a:t>všechna čísla </a:t>
              </a:r>
              <a:r>
                <a:rPr lang="cs-CZ" sz="3600" dirty="0" smtClean="0">
                  <a:solidFill>
                    <a:srgbClr val="FFFF00"/>
                  </a:solidFill>
                  <a:latin typeface="Monotype Corsiva" panose="03010101010201010101" pitchFamily="66" charset="0"/>
                </a:rPr>
                <a:t>a, b </a:t>
              </a:r>
              <a:r>
                <a:rPr lang="cs-CZ" sz="3600" dirty="0" smtClean="0">
                  <a:solidFill>
                    <a:srgbClr val="FFFF00"/>
                  </a:solidFill>
                </a:rPr>
                <a:t>platí: </a:t>
              </a:r>
              <a:r>
                <a:rPr lang="cs-CZ" sz="3600" dirty="0" smtClean="0">
                  <a:solidFill>
                    <a:srgbClr val="FFFF00"/>
                  </a:solidFill>
                  <a:latin typeface="Monotype Corsiva" panose="03010101010201010101" pitchFamily="66" charset="0"/>
                </a:rPr>
                <a:t> (a</a:t>
              </a:r>
              <a:r>
                <a:rPr lang="cs-CZ" sz="3600" dirty="0" smtClean="0">
                  <a:solidFill>
                    <a:srgbClr val="FFFF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cs-CZ" sz="3600" dirty="0">
                  <a:solidFill>
                    <a:srgbClr val="FFFF00"/>
                  </a:solidFill>
                  <a:latin typeface="Monotype Corsiva" panose="03010101010201010101" pitchFamily="66" charset="0"/>
                </a:rPr>
                <a:t>∙ </a:t>
              </a:r>
              <a:r>
                <a:rPr lang="cs-CZ" sz="3600" dirty="0" smtClean="0">
                  <a:solidFill>
                    <a:srgbClr val="FFFF00"/>
                  </a:solidFill>
                  <a:latin typeface="Monotype Corsiva" panose="03010101010201010101" pitchFamily="66" charset="0"/>
                </a:rPr>
                <a:t>b)</a:t>
              </a:r>
              <a:r>
                <a:rPr lang="cs-CZ" sz="3600" baseline="30000" dirty="0" smtClean="0">
                  <a:solidFill>
                    <a:srgbClr val="FFFF00"/>
                  </a:solidFill>
                  <a:latin typeface="Monotype Corsiva" panose="03010101010201010101" pitchFamily="66" charset="0"/>
                </a:rPr>
                <a:t>3</a:t>
              </a:r>
              <a:r>
                <a:rPr lang="cs-CZ" sz="3600" dirty="0" smtClean="0">
                  <a:solidFill>
                    <a:srgbClr val="FFFF00"/>
                  </a:solidFill>
                  <a:latin typeface="Monotype Corsiva" panose="03010101010201010101" pitchFamily="66" charset="0"/>
                </a:rPr>
                <a:t>=a</a:t>
              </a:r>
              <a:r>
                <a:rPr lang="cs-CZ" sz="3600" baseline="30000" dirty="0" smtClean="0">
                  <a:solidFill>
                    <a:srgbClr val="FFFF00"/>
                  </a:solidFill>
                  <a:latin typeface="Monotype Corsiva" panose="03010101010201010101" pitchFamily="66" charset="0"/>
                </a:rPr>
                <a:t>3</a:t>
              </a:r>
              <a:r>
                <a:rPr lang="cs-CZ" sz="3600" dirty="0" smtClean="0">
                  <a:solidFill>
                    <a:srgbClr val="FFFF00"/>
                  </a:solidFill>
                  <a:latin typeface="Monotype Corsiva" panose="03010101010201010101" pitchFamily="66" charset="0"/>
                </a:rPr>
                <a:t> </a:t>
              </a:r>
              <a:r>
                <a:rPr lang="cs-CZ" sz="3600" dirty="0">
                  <a:solidFill>
                    <a:srgbClr val="FFFF00"/>
                  </a:solidFill>
                  <a:latin typeface="Monotype Corsiva" panose="03010101010201010101" pitchFamily="66" charset="0"/>
                </a:rPr>
                <a:t>∙ </a:t>
              </a:r>
              <a:r>
                <a:rPr lang="cs-CZ" sz="3600" dirty="0" smtClean="0">
                  <a:solidFill>
                    <a:srgbClr val="FFFF00"/>
                  </a:solidFill>
                  <a:latin typeface="Monotype Corsiva" panose="03010101010201010101" pitchFamily="66" charset="0"/>
                </a:rPr>
                <a:t>b</a:t>
              </a:r>
              <a:r>
                <a:rPr lang="cs-CZ" sz="3600" baseline="30000" dirty="0" smtClean="0">
                  <a:solidFill>
                    <a:srgbClr val="FFFF00"/>
                  </a:solidFill>
                  <a:latin typeface="Monotype Corsiva" panose="03010101010201010101" pitchFamily="66" charset="0"/>
                </a:rPr>
                <a:t>3</a:t>
              </a:r>
              <a:r>
                <a:rPr lang="cs-CZ" sz="3600" dirty="0" smtClean="0">
                  <a:solidFill>
                    <a:srgbClr val="FFFF00"/>
                  </a:solidFill>
                  <a:latin typeface="Monotype Corsiva" panose="03010101010201010101" pitchFamily="66" charset="0"/>
                </a:rPr>
                <a:t> </a:t>
              </a:r>
              <a:endParaRPr lang="cs-CZ" sz="3600" dirty="0">
                <a:solidFill>
                  <a:srgbClr val="FFFF00"/>
                </a:solidFill>
                <a:latin typeface="Monotype Corsiva" panose="03010101010201010101" pitchFamily="66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6030885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484984"/>
          </a:xfrm>
        </p:spPr>
        <p:txBody>
          <a:bodyPr>
            <a:normAutofit fontScale="92500" lnSpcReduction="10000"/>
          </a:bodyPr>
          <a:lstStyle/>
          <a:p>
            <a:r>
              <a:rPr lang="cs-CZ" dirty="0" smtClean="0"/>
              <a:t>V tabulce M1 jsou třetí mocniny celých čísel od 0 do 1000.</a:t>
            </a:r>
          </a:p>
          <a:p>
            <a:r>
              <a:rPr lang="cs-CZ" dirty="0" smtClean="0"/>
              <a:t>Urči: 203</a:t>
            </a:r>
            <a:r>
              <a:rPr lang="cs-CZ" baseline="30000" dirty="0" smtClean="0"/>
              <a:t>3</a:t>
            </a:r>
            <a:r>
              <a:rPr lang="cs-CZ" dirty="0" smtClean="0"/>
              <a:t> </a:t>
            </a:r>
          </a:p>
          <a:p>
            <a:r>
              <a:rPr lang="cs-CZ" dirty="0" smtClean="0"/>
              <a:t>Ve sloupci </a:t>
            </a:r>
            <a:r>
              <a:rPr lang="cs-CZ" b="1" dirty="0" smtClean="0">
                <a:solidFill>
                  <a:srgbClr val="FF0000"/>
                </a:solidFill>
                <a:latin typeface="Monotype Corsiva" panose="03010101010201010101" pitchFamily="66" charset="0"/>
              </a:rPr>
              <a:t>n</a:t>
            </a:r>
            <a:r>
              <a:rPr lang="cs-CZ" b="1" dirty="0" smtClean="0">
                <a:solidFill>
                  <a:srgbClr val="FF0000"/>
                </a:solidFill>
              </a:rPr>
              <a:t> </a:t>
            </a:r>
            <a:r>
              <a:rPr lang="cs-CZ" dirty="0" smtClean="0"/>
              <a:t>najdeme číslo </a:t>
            </a:r>
            <a:r>
              <a:rPr lang="cs-CZ" dirty="0" smtClean="0">
                <a:solidFill>
                  <a:srgbClr val="FF0000"/>
                </a:solidFill>
              </a:rPr>
              <a:t>203</a:t>
            </a:r>
          </a:p>
          <a:p>
            <a:r>
              <a:rPr lang="cs-CZ" dirty="0" smtClean="0"/>
              <a:t>Ve sloupci </a:t>
            </a:r>
            <a:r>
              <a:rPr lang="cs-CZ" b="1" dirty="0" smtClean="0">
                <a:solidFill>
                  <a:srgbClr val="FF0000"/>
                </a:solidFill>
                <a:latin typeface="Monotype Corsiva" panose="03010101010201010101" pitchFamily="66" charset="0"/>
              </a:rPr>
              <a:t>n</a:t>
            </a:r>
            <a:r>
              <a:rPr lang="cs-CZ" b="1" baseline="30000" dirty="0" smtClean="0">
                <a:solidFill>
                  <a:srgbClr val="FF0000"/>
                </a:solidFill>
                <a:latin typeface="Monotype Corsiva" panose="03010101010201010101" pitchFamily="66" charset="0"/>
              </a:rPr>
              <a:t>3</a:t>
            </a:r>
            <a:r>
              <a:rPr lang="cs-CZ" dirty="0" smtClean="0"/>
              <a:t> najdeme třetí </a:t>
            </a:r>
          </a:p>
          <a:p>
            <a:pPr marL="0" indent="0">
              <a:buNone/>
            </a:pPr>
            <a:r>
              <a:rPr lang="cs-CZ" dirty="0" smtClean="0"/>
              <a:t>     mocninu tohoto čísla</a:t>
            </a:r>
          </a:p>
          <a:p>
            <a:pPr marL="0" indent="0">
              <a:buNone/>
            </a:pPr>
            <a:r>
              <a:rPr lang="cs-CZ" dirty="0" smtClean="0"/>
              <a:t>     203</a:t>
            </a:r>
            <a:r>
              <a:rPr lang="cs-CZ" baseline="30000" dirty="0" smtClean="0"/>
              <a:t>3 </a:t>
            </a:r>
            <a:r>
              <a:rPr lang="cs-CZ" dirty="0" smtClean="0"/>
              <a:t>= </a:t>
            </a:r>
            <a:r>
              <a:rPr lang="cs-CZ" dirty="0" smtClean="0">
                <a:solidFill>
                  <a:srgbClr val="FF0000"/>
                </a:solidFill>
              </a:rPr>
              <a:t>8 365 427</a:t>
            </a:r>
            <a:endParaRPr lang="cs-CZ" dirty="0"/>
          </a:p>
          <a:p>
            <a:pPr marL="0" indent="0">
              <a:buNone/>
            </a:pP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 fontScale="90000"/>
          </a:bodyPr>
          <a:lstStyle/>
          <a:p>
            <a:r>
              <a:rPr lang="cs-CZ" dirty="0" smtClean="0">
                <a:solidFill>
                  <a:schemeClr val="tx1"/>
                </a:solidFill>
              </a:rPr>
              <a:t>Třetí </a:t>
            </a:r>
            <a:r>
              <a:rPr lang="cs-CZ" dirty="0">
                <a:solidFill>
                  <a:schemeClr val="tx1"/>
                </a:solidFill>
              </a:rPr>
              <a:t>mocnina z matematických tabulek</a:t>
            </a:r>
            <a:r>
              <a:rPr lang="cs-CZ" altLang="cs-CZ" dirty="0" smtClean="0">
                <a:solidFill>
                  <a:schemeClr val="tx1"/>
                </a:solidFill>
                <a:latin typeface="Arial" charset="0"/>
              </a:rPr>
              <a:t> </a:t>
            </a:r>
            <a:r>
              <a:rPr lang="cs-CZ" altLang="cs-CZ" dirty="0">
                <a:solidFill>
                  <a:schemeClr val="tx1"/>
                </a:solidFill>
                <a:latin typeface="Arial" charset="0"/>
              </a:rPr>
              <a:t>	</a:t>
            </a:r>
          </a:p>
        </p:txBody>
      </p:sp>
      <p:pic>
        <p:nvPicPr>
          <p:cNvPr id="4098" name="Picture 2" descr="C:\Users\Ehlerová\Desktop\tabulky\mocnina 3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0112" y="2132856"/>
            <a:ext cx="3267261" cy="43570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868866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2155</TotalTime>
  <Words>1151</Words>
  <Application>Microsoft Office PowerPoint</Application>
  <PresentationFormat>Předvádění na obrazovce (4:3)</PresentationFormat>
  <Paragraphs>209</Paragraphs>
  <Slides>15</Slides>
  <Notes>2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16" baseType="lpstr">
      <vt:lpstr>Motiv sady Office</vt:lpstr>
      <vt:lpstr>Prezentace aplikace PowerPoint</vt:lpstr>
      <vt:lpstr>Prezentace aplikace PowerPoint</vt:lpstr>
      <vt:lpstr>Prezentace aplikace PowerPoint</vt:lpstr>
      <vt:lpstr>Určete třetí mocninu čísel:</vt:lpstr>
      <vt:lpstr>Zapiš součin pomocí druhé nebo třetí mocniny.</vt:lpstr>
      <vt:lpstr>Třetí mocnina</vt:lpstr>
      <vt:lpstr>Třetí mocnina</vt:lpstr>
      <vt:lpstr>Určete třetí mocninu čísel:</vt:lpstr>
      <vt:lpstr>Třetí mocnina z matematických tabulek  </vt:lpstr>
      <vt:lpstr>Třetí mocnina z matematických tabulek</vt:lpstr>
      <vt:lpstr>Třetí mocnina z matematických tabulek</vt:lpstr>
      <vt:lpstr>Urči třetí mocninu pomocí tabulek</vt:lpstr>
      <vt:lpstr>Vypočítej:</vt:lpstr>
      <vt:lpstr>Do které nádrže tvaru krychle se vejde 30 hl benzínu, jestliže první nádrž má hranu dlouhou 3,5 m a hrana druhé nádrže je 2,8 m? Která nádrž má větší objem a o kolik litrů?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Ehlerová</dc:creator>
  <cp:lastModifiedBy>Ehlerova</cp:lastModifiedBy>
  <cp:revision>157</cp:revision>
  <dcterms:created xsi:type="dcterms:W3CDTF">2013-10-07T18:29:41Z</dcterms:created>
  <dcterms:modified xsi:type="dcterms:W3CDTF">2014-01-29T20:10:31Z</dcterms:modified>
</cp:coreProperties>
</file>