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6" r:id="rId2"/>
    <p:sldId id="277" r:id="rId3"/>
    <p:sldId id="257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9" r:id="rId15"/>
    <p:sldId id="272" r:id="rId16"/>
    <p:sldId id="275" r:id="rId17"/>
    <p:sldId id="270" r:id="rId18"/>
    <p:sldId id="278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874"/>
    <a:srgbClr val="7DFF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43" autoAdjust="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3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069" y="-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2919F-EF32-49D6-BC0B-BEA1DDDE3B4F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7EFDA-E072-4E42-B3C9-A0721C583E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858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FAA84-FF41-41CE-AD8F-4F2ADE2B37C8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ABFA2-7D97-4411-8CAF-810584C18A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997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accent6">
                <a:lumMod val="60000"/>
                <a:lumOff val="40000"/>
              </a:schemeClr>
            </a:gs>
            <a:gs pos="36000">
              <a:srgbClr val="FDE0C8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20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6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10.png"/><Relationship Id="rId5" Type="http://schemas.openxmlformats.org/officeDocument/2006/relationships/image" Target="../media/image40.png"/><Relationship Id="rId10" Type="http://schemas.openxmlformats.org/officeDocument/2006/relationships/image" Target="../media/image9.png"/><Relationship Id="rId4" Type="http://schemas.openxmlformats.org/officeDocument/2006/relationships/image" Target="../media/image30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36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37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cs-CZ" altLang="cs-CZ" dirty="0" smtClean="0">
                <a:solidFill>
                  <a:schemeClr val="tx1"/>
                </a:solidFill>
                <a:latin typeface="Arial" charset="0"/>
              </a:rPr>
              <a:t>Druhá </a:t>
            </a:r>
            <a:r>
              <a:rPr lang="cs-CZ" altLang="cs-CZ" dirty="0">
                <a:solidFill>
                  <a:schemeClr val="tx1"/>
                </a:solidFill>
                <a:latin typeface="Arial" charset="0"/>
              </a:rPr>
              <a:t>mocnina </a:t>
            </a:r>
            <a:r>
              <a:rPr lang="cs-CZ" altLang="cs-CZ" dirty="0" smtClean="0">
                <a:solidFill>
                  <a:schemeClr val="tx1"/>
                </a:solidFill>
                <a:latin typeface="Arial" charset="0"/>
              </a:rPr>
              <a:t>podílu</a:t>
            </a:r>
            <a:endParaRPr lang="cs-CZ" altLang="cs-CZ" dirty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844952"/>
              </p:ext>
            </p:extLst>
          </p:nvPr>
        </p:nvGraphicFramePr>
        <p:xfrm>
          <a:off x="3491880" y="1556792"/>
          <a:ext cx="1955548" cy="117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5" name="Rovnice" r:id="rId3" imgW="799920" imgH="482400" progId="Equation.3">
                  <p:embed/>
                </p:oleObj>
              </mc:Choice>
              <mc:Fallback>
                <p:oleObj name="Rovnice" r:id="rId3" imgW="799920" imgH="4824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1556792"/>
                        <a:ext cx="1955548" cy="1179537"/>
                      </a:xfrm>
                      <a:prstGeom prst="rect">
                        <a:avLst/>
                      </a:prstGeom>
                      <a:gradFill flip="none" rotWithShape="1">
                        <a:gsLst>
                          <a:gs pos="0">
                            <a:srgbClr val="FF0000">
                              <a:tint val="66000"/>
                              <a:satMod val="160000"/>
                            </a:srgbClr>
                          </a:gs>
                          <a:gs pos="50000">
                            <a:srgbClr val="FF0000">
                              <a:tint val="44500"/>
                              <a:satMod val="160000"/>
                            </a:srgbClr>
                          </a:gs>
                          <a:gs pos="100000">
                            <a:srgbClr val="FF0000">
                              <a:tint val="23500"/>
                              <a:satMod val="160000"/>
                            </a:srgbClr>
                          </a:gs>
                        </a:gsLst>
                        <a:path path="circle">
                          <a:fillToRect l="50000" t="50000" r="50000" b="50000"/>
                        </a:path>
                        <a:tileRect/>
                      </a:gradFill>
                      <a:ln w="28575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9487063"/>
              </p:ext>
            </p:extLst>
          </p:nvPr>
        </p:nvGraphicFramePr>
        <p:xfrm>
          <a:off x="755576" y="2996952"/>
          <a:ext cx="1304925" cy="125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6" name="Rovnice" r:id="rId5" imgW="482400" imgH="469800" progId="Equation.3">
                  <p:embed/>
                </p:oleObj>
              </mc:Choice>
              <mc:Fallback>
                <p:oleObj name="Rovnice" r:id="rId5" imgW="482400" imgH="4698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996952"/>
                        <a:ext cx="1304925" cy="1255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4263131"/>
              </p:ext>
            </p:extLst>
          </p:nvPr>
        </p:nvGraphicFramePr>
        <p:xfrm>
          <a:off x="2017713" y="3141663"/>
          <a:ext cx="1903412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7" name="Rovnice" r:id="rId7" imgW="698400" imgH="393480" progId="Equation.3">
                  <p:embed/>
                </p:oleObj>
              </mc:Choice>
              <mc:Fallback>
                <p:oleObj name="Rovnice" r:id="rId7" imgW="698400" imgH="393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7713" y="3141663"/>
                        <a:ext cx="1903412" cy="107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5507110"/>
              </p:ext>
            </p:extLst>
          </p:nvPr>
        </p:nvGraphicFramePr>
        <p:xfrm>
          <a:off x="827584" y="4581128"/>
          <a:ext cx="1149350" cy="125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8" name="Rovnice" r:id="rId9" imgW="431640" imgH="469800" progId="Equation.3">
                  <p:embed/>
                </p:oleObj>
              </mc:Choice>
              <mc:Fallback>
                <p:oleObj name="Rovnice" r:id="rId9" imgW="431640" imgH="46980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581128"/>
                        <a:ext cx="1149350" cy="1252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4923823"/>
              </p:ext>
            </p:extLst>
          </p:nvPr>
        </p:nvGraphicFramePr>
        <p:xfrm>
          <a:off x="1928813" y="4652963"/>
          <a:ext cx="1830387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9" name="Rovnice" r:id="rId11" imgW="672840" imgH="393480" progId="Equation.3">
                  <p:embed/>
                </p:oleObj>
              </mc:Choice>
              <mc:Fallback>
                <p:oleObj name="Rovnice" r:id="rId11" imgW="67284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4652963"/>
                        <a:ext cx="1830387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6644031"/>
              </p:ext>
            </p:extLst>
          </p:nvPr>
        </p:nvGraphicFramePr>
        <p:xfrm>
          <a:off x="4916488" y="2997200"/>
          <a:ext cx="1338262" cy="1255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" name="Rovnice" r:id="rId13" imgW="495000" imgH="469800" progId="Equation.3">
                  <p:embed/>
                </p:oleObj>
              </mc:Choice>
              <mc:Fallback>
                <p:oleObj name="Rovnice" r:id="rId13" imgW="495000" imgH="469800" progId="Equation.3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6488" y="2997200"/>
                        <a:ext cx="1338262" cy="1255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336307"/>
              </p:ext>
            </p:extLst>
          </p:nvPr>
        </p:nvGraphicFramePr>
        <p:xfrm>
          <a:off x="6192838" y="3068638"/>
          <a:ext cx="1905000" cy="1074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1" name="Rovnice" r:id="rId15" imgW="698400" imgH="393480" progId="Equation.3">
                  <p:embed/>
                </p:oleObj>
              </mc:Choice>
              <mc:Fallback>
                <p:oleObj name="Rovnice" r:id="rId15" imgW="698400" imgH="393480" progId="Equation.3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2838" y="3068638"/>
                        <a:ext cx="1905000" cy="1074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6143922"/>
              </p:ext>
            </p:extLst>
          </p:nvPr>
        </p:nvGraphicFramePr>
        <p:xfrm>
          <a:off x="5060950" y="4581525"/>
          <a:ext cx="1182688" cy="125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2" name="Rovnice" r:id="rId17" imgW="444240" imgH="469800" progId="Equation.3">
                  <p:embed/>
                </p:oleObj>
              </mc:Choice>
              <mc:Fallback>
                <p:oleObj name="Rovnice" r:id="rId17" imgW="4442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0950" y="4581525"/>
                        <a:ext cx="1182688" cy="125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496363"/>
              </p:ext>
            </p:extLst>
          </p:nvPr>
        </p:nvGraphicFramePr>
        <p:xfrm>
          <a:off x="6175375" y="4652963"/>
          <a:ext cx="1831975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3" name="Rovnice" r:id="rId19" imgW="672840" imgH="393480" progId="Equation.3">
                  <p:embed/>
                </p:oleObj>
              </mc:Choice>
              <mc:Fallback>
                <p:oleObj name="Rovnice" r:id="rId19" imgW="6728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5375" y="4652963"/>
                        <a:ext cx="1831975" cy="1071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775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cs-CZ" altLang="cs-CZ" dirty="0" smtClean="0">
                <a:solidFill>
                  <a:schemeClr val="tx1"/>
                </a:solidFill>
                <a:latin typeface="Arial" charset="0"/>
              </a:rPr>
              <a:t>Platí rovnost?</a:t>
            </a:r>
            <a:r>
              <a:rPr lang="cs-CZ" altLang="cs-CZ" dirty="0">
                <a:latin typeface="Arial" charset="0"/>
              </a:rPr>
              <a:t> 	</a:t>
            </a:r>
            <a:endParaRPr lang="cs-CZ" altLang="cs-CZ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071482" y="3175208"/>
            <a:ext cx="3923928" cy="2275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</a:pPr>
            <a:r>
              <a:rPr lang="cs-CZ" altLang="cs-CZ" sz="2800" b="1" dirty="0">
                <a:solidFill>
                  <a:srgbClr val="FFFF00"/>
                </a:solidFill>
                <a:latin typeface="Arial" charset="0"/>
              </a:rPr>
              <a:t>Základem druhé </a:t>
            </a:r>
          </a:p>
          <a:p>
            <a:pPr>
              <a:buFont typeface="Arial" charset="0"/>
              <a:buNone/>
            </a:pPr>
            <a:r>
              <a:rPr lang="cs-CZ" altLang="cs-CZ" sz="2800" b="1" dirty="0">
                <a:solidFill>
                  <a:srgbClr val="FFFF00"/>
                </a:solidFill>
                <a:latin typeface="Arial" charset="0"/>
              </a:rPr>
              <a:t>mocniny je číslo </a:t>
            </a:r>
            <a:r>
              <a:rPr lang="cs-CZ" altLang="cs-CZ" sz="3600" b="1" dirty="0">
                <a:solidFill>
                  <a:srgbClr val="FFFF00"/>
                </a:solidFill>
                <a:latin typeface="Arial" charset="0"/>
              </a:rPr>
              <a:t>6!</a:t>
            </a:r>
          </a:p>
          <a:p>
            <a:pPr>
              <a:buFont typeface="Arial" charset="0"/>
              <a:buNone/>
            </a:pPr>
            <a:r>
              <a:rPr lang="cs-CZ" altLang="cs-CZ" sz="2800" b="1" dirty="0">
                <a:solidFill>
                  <a:srgbClr val="FFFF00"/>
                </a:solidFill>
                <a:latin typeface="Arial" charset="0"/>
              </a:rPr>
              <a:t>Výpočet </a:t>
            </a:r>
            <a:r>
              <a:rPr lang="cs-CZ" altLang="cs-CZ" sz="2800" b="1" dirty="0" smtClean="0">
                <a:solidFill>
                  <a:srgbClr val="FFFF00"/>
                </a:solidFill>
                <a:latin typeface="Arial" charset="0"/>
              </a:rPr>
              <a:t>: </a:t>
            </a:r>
            <a:r>
              <a:rPr lang="cs-CZ" altLang="cs-CZ" sz="2800" b="1" dirty="0">
                <a:solidFill>
                  <a:srgbClr val="FFFF00"/>
                </a:solidFill>
                <a:latin typeface="Arial" charset="0"/>
              </a:rPr>
              <a:t>- 6∙6 = - 36</a:t>
            </a:r>
          </a:p>
          <a:p>
            <a:pPr algn="ctr"/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178365" y="3226648"/>
            <a:ext cx="4496641" cy="2275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charset="0"/>
              <a:buNone/>
            </a:pPr>
            <a:r>
              <a:rPr lang="cs-CZ" altLang="cs-CZ" sz="2800" b="1" dirty="0">
                <a:solidFill>
                  <a:srgbClr val="FFFF00"/>
                </a:solidFill>
                <a:latin typeface="Arial" charset="0"/>
              </a:rPr>
              <a:t>Základem druhé </a:t>
            </a:r>
          </a:p>
          <a:p>
            <a:pPr>
              <a:buFont typeface="Arial" charset="0"/>
              <a:buNone/>
            </a:pPr>
            <a:r>
              <a:rPr lang="cs-CZ" altLang="cs-CZ" sz="2800" b="1" dirty="0">
                <a:solidFill>
                  <a:srgbClr val="FFFF00"/>
                </a:solidFill>
                <a:latin typeface="Arial" charset="0"/>
              </a:rPr>
              <a:t>mocniny je číslo </a:t>
            </a:r>
            <a:r>
              <a:rPr lang="cs-CZ" altLang="cs-CZ" sz="3600" b="1" dirty="0">
                <a:solidFill>
                  <a:srgbClr val="FFFF00"/>
                </a:solidFill>
                <a:latin typeface="Arial" charset="0"/>
              </a:rPr>
              <a:t>-6!</a:t>
            </a:r>
          </a:p>
          <a:p>
            <a:pPr>
              <a:buFont typeface="Arial" charset="0"/>
              <a:buNone/>
            </a:pPr>
            <a:r>
              <a:rPr lang="cs-CZ" altLang="cs-CZ" sz="2800" b="1" dirty="0" smtClean="0">
                <a:solidFill>
                  <a:srgbClr val="FFFF00"/>
                </a:solidFill>
                <a:latin typeface="Arial" charset="0"/>
              </a:rPr>
              <a:t>Výpočet: </a:t>
            </a:r>
            <a:r>
              <a:rPr lang="cs-CZ" altLang="cs-CZ" sz="2800" b="1" dirty="0">
                <a:solidFill>
                  <a:srgbClr val="FFFF00"/>
                </a:solidFill>
                <a:latin typeface="Arial" charset="0"/>
              </a:rPr>
              <a:t>(-6).(-6) = + 36 </a:t>
            </a:r>
            <a:endParaRPr lang="cs-CZ" sz="2800" b="1" dirty="0">
              <a:solidFill>
                <a:srgbClr val="FFFF00"/>
              </a:solidFill>
            </a:endParaRPr>
          </a:p>
          <a:p>
            <a:pPr algn="ctr"/>
            <a:endParaRPr lang="cs-CZ" sz="2400" b="1" dirty="0">
              <a:solidFill>
                <a:srgbClr val="FFFF00"/>
              </a:solidFill>
            </a:endParaRPr>
          </a:p>
        </p:txBody>
      </p:sp>
      <p:sp>
        <p:nvSpPr>
          <p:cNvPr id="9" name="Šipka doprava 8"/>
          <p:cNvSpPr/>
          <p:nvPr/>
        </p:nvSpPr>
        <p:spPr>
          <a:xfrm rot="8146559">
            <a:off x="1960648" y="2575976"/>
            <a:ext cx="1296144" cy="248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 rot="2339853">
            <a:off x="6161846" y="2524466"/>
            <a:ext cx="1296144" cy="2481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84046" y="5837167"/>
            <a:ext cx="8229600" cy="623819"/>
          </a:xfrm>
        </p:spPr>
        <p:txBody>
          <a:bodyPr>
            <a:normAutofit fontScale="92500" lnSpcReduction="10000"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cs-CZ" altLang="cs-CZ" sz="4000" dirty="0">
                <a:solidFill>
                  <a:srgbClr val="FF0000"/>
                </a:solidFill>
                <a:latin typeface="Arial" charset="0"/>
              </a:rPr>
              <a:t>Pozor na závorky!</a:t>
            </a:r>
          </a:p>
          <a:p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2555776" y="1513930"/>
            <a:ext cx="1532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4400" dirty="0">
                <a:latin typeface="Arial" charset="0"/>
              </a:rPr>
              <a:t>(- 6)</a:t>
            </a:r>
            <a:r>
              <a:rPr lang="cs-CZ" altLang="cs-CZ" sz="4400" baseline="30000" dirty="0">
                <a:latin typeface="Arial" charset="0"/>
              </a:rPr>
              <a:t>2 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4427984" y="1530212"/>
            <a:ext cx="4940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4400" dirty="0">
                <a:latin typeface="Arial" charset="0"/>
              </a:rPr>
              <a:t>≠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5508104" y="1489731"/>
            <a:ext cx="2286000" cy="104644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altLang="cs-CZ" sz="4400" dirty="0">
                <a:latin typeface="Arial" charset="0"/>
              </a:rPr>
              <a:t>- 6</a:t>
            </a:r>
            <a:r>
              <a:rPr lang="cs-CZ" altLang="cs-CZ" sz="4400" baseline="30000" dirty="0">
                <a:latin typeface="Arial" charset="0"/>
              </a:rPr>
              <a:t>2</a:t>
            </a:r>
            <a:r>
              <a:rPr lang="cs-CZ" altLang="cs-CZ" sz="4400" dirty="0">
                <a:solidFill>
                  <a:prstClr val="white"/>
                </a:solidFill>
                <a:latin typeface="Arial" charset="0"/>
              </a:rPr>
              <a:t/>
            </a:r>
            <a:br>
              <a:rPr lang="cs-CZ" altLang="cs-CZ" sz="4400" dirty="0">
                <a:solidFill>
                  <a:prstClr val="white"/>
                </a:solidFill>
                <a:latin typeface="Arial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348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5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prstClr val="black"/>
                </a:solidFill>
              </a:rPr>
              <a:t>Pozor!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539552" y="1628800"/>
            <a:ext cx="37170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200" b="1" dirty="0" smtClean="0">
                <a:solidFill>
                  <a:srgbClr val="FF0000"/>
                </a:solidFill>
                <a:latin typeface="Arial" charset="0"/>
              </a:rPr>
              <a:t>(2 + 4)</a:t>
            </a:r>
            <a:r>
              <a:rPr lang="cs-CZ" altLang="cs-CZ" sz="3200" b="1" baseline="30000" dirty="0" smtClean="0">
                <a:solidFill>
                  <a:srgbClr val="FF0000"/>
                </a:solidFill>
                <a:latin typeface="Arial" charset="0"/>
              </a:rPr>
              <a:t>2 </a:t>
            </a:r>
            <a:r>
              <a:rPr lang="cs-CZ" altLang="cs-CZ" sz="3200" b="1" dirty="0" smtClean="0">
                <a:solidFill>
                  <a:srgbClr val="FF0000"/>
                </a:solidFill>
                <a:latin typeface="Arial" charset="0"/>
              </a:rPr>
              <a:t>≠ 2</a:t>
            </a:r>
            <a:r>
              <a:rPr lang="cs-CZ" altLang="cs-CZ" sz="3200" b="1" baseline="30000" dirty="0" smtClean="0">
                <a:solidFill>
                  <a:srgbClr val="FF0000"/>
                </a:solidFill>
                <a:latin typeface="Arial" charset="0"/>
              </a:rPr>
              <a:t>2 </a:t>
            </a:r>
            <a:r>
              <a:rPr lang="cs-CZ" altLang="cs-CZ" sz="3200" b="1" dirty="0" smtClean="0">
                <a:solidFill>
                  <a:srgbClr val="FF0000"/>
                </a:solidFill>
                <a:latin typeface="Arial" charset="0"/>
              </a:rPr>
              <a:t>+ 4</a:t>
            </a:r>
            <a:r>
              <a:rPr lang="cs-CZ" altLang="cs-CZ" sz="3200" b="1" baseline="30000" dirty="0" smtClean="0">
                <a:solidFill>
                  <a:srgbClr val="FF0000"/>
                </a:solidFill>
                <a:latin typeface="Arial" charset="0"/>
              </a:rPr>
              <a:t>2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004048" y="1628799"/>
            <a:ext cx="36724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200" b="1" dirty="0">
                <a:solidFill>
                  <a:srgbClr val="FF0000"/>
                </a:solidFill>
                <a:latin typeface="Arial" charset="0"/>
              </a:rPr>
              <a:t>(</a:t>
            </a:r>
            <a:r>
              <a:rPr lang="cs-CZ" altLang="cs-CZ" sz="3200" b="1" dirty="0" smtClean="0">
                <a:solidFill>
                  <a:srgbClr val="FF0000"/>
                </a:solidFill>
                <a:latin typeface="Arial" charset="0"/>
              </a:rPr>
              <a:t>14 </a:t>
            </a:r>
            <a:r>
              <a:rPr lang="cs-CZ" altLang="cs-CZ" sz="3200" b="1" dirty="0">
                <a:solidFill>
                  <a:srgbClr val="FF0000"/>
                </a:solidFill>
                <a:latin typeface="Arial" charset="0"/>
              </a:rPr>
              <a:t>- 7)</a:t>
            </a:r>
            <a:r>
              <a:rPr lang="cs-CZ" altLang="cs-CZ" sz="3200" b="1" baseline="30000" dirty="0">
                <a:solidFill>
                  <a:srgbClr val="FF0000"/>
                </a:solidFill>
                <a:latin typeface="Arial" charset="0"/>
              </a:rPr>
              <a:t>2 </a:t>
            </a:r>
            <a:r>
              <a:rPr lang="cs-CZ" altLang="cs-CZ" sz="3200" b="1" dirty="0">
                <a:solidFill>
                  <a:srgbClr val="FF0000"/>
                </a:solidFill>
                <a:latin typeface="Arial" charset="0"/>
              </a:rPr>
              <a:t>≠ </a:t>
            </a:r>
            <a:r>
              <a:rPr lang="cs-CZ" altLang="cs-CZ" sz="3200" b="1" dirty="0" smtClean="0">
                <a:solidFill>
                  <a:srgbClr val="FF0000"/>
                </a:solidFill>
                <a:latin typeface="Arial" charset="0"/>
              </a:rPr>
              <a:t>14</a:t>
            </a:r>
            <a:r>
              <a:rPr lang="cs-CZ" altLang="cs-CZ" sz="3200" b="1" baseline="30000" dirty="0" smtClean="0">
                <a:solidFill>
                  <a:srgbClr val="FF0000"/>
                </a:solidFill>
                <a:latin typeface="Arial" charset="0"/>
              </a:rPr>
              <a:t>2 </a:t>
            </a:r>
            <a:r>
              <a:rPr lang="cs-CZ" altLang="cs-CZ" sz="3200" b="1" dirty="0">
                <a:solidFill>
                  <a:srgbClr val="FF0000"/>
                </a:solidFill>
                <a:latin typeface="Arial" charset="0"/>
              </a:rPr>
              <a:t>- 7</a:t>
            </a:r>
            <a:r>
              <a:rPr lang="cs-CZ" altLang="cs-CZ" sz="3200" b="1" baseline="30000" dirty="0">
                <a:solidFill>
                  <a:srgbClr val="FF0000"/>
                </a:solidFill>
                <a:latin typeface="Arial" charset="0"/>
              </a:rPr>
              <a:t>2 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39552" y="2250098"/>
            <a:ext cx="15680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(2 + 4)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dirty="0">
                <a:latin typeface="Arial" charset="0"/>
              </a:rPr>
              <a:t>=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203848" y="2241536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 smtClean="0">
                <a:solidFill>
                  <a:prstClr val="black"/>
                </a:solidFill>
                <a:latin typeface="Arial" charset="0"/>
              </a:rPr>
              <a:t>36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198710" y="2263126"/>
            <a:ext cx="1133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(6)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= 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5076056" y="2263126"/>
            <a:ext cx="18533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(14 - 7)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= 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6732240" y="2250416"/>
            <a:ext cx="1133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 smtClean="0">
                <a:solidFill>
                  <a:prstClr val="black"/>
                </a:solidFill>
                <a:latin typeface="Arial" charset="0"/>
              </a:rPr>
              <a:t>(7)</a:t>
            </a:r>
            <a:r>
              <a:rPr lang="cs-CZ" altLang="cs-CZ" sz="2800" baseline="30000" dirty="0" smtClean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 smtClean="0">
                <a:solidFill>
                  <a:prstClr val="black"/>
                </a:solidFill>
                <a:latin typeface="Arial" charset="0"/>
              </a:rPr>
              <a:t>= 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7740352" y="2263126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49</a:t>
            </a:r>
            <a:endParaRPr lang="cs-CZ" altLang="cs-CZ" sz="2800" baseline="30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539552" y="2852936"/>
            <a:ext cx="1502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2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+ 4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=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2051720" y="2833772"/>
            <a:ext cx="1569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4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+ 16 = 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3419872" y="2833772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20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5076056" y="2852936"/>
            <a:ext cx="17123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14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- 7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= 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6516216" y="2852936"/>
            <a:ext cx="1880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196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- 49 = 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8212940" y="2852936"/>
            <a:ext cx="785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147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539552" y="3841884"/>
            <a:ext cx="17427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(3 + 6)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= 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2051720" y="3841884"/>
            <a:ext cx="1534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(9)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= 81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5076056" y="3841884"/>
            <a:ext cx="18533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(13 - 5)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= </a:t>
            </a:r>
            <a:endParaRPr lang="cs-CZ" dirty="0"/>
          </a:p>
        </p:txBody>
      </p:sp>
      <p:sp>
        <p:nvSpPr>
          <p:cNvPr id="21" name="Obdélník 20"/>
          <p:cNvSpPr/>
          <p:nvPr/>
        </p:nvSpPr>
        <p:spPr>
          <a:xfrm>
            <a:off x="6732240" y="3841884"/>
            <a:ext cx="1534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(8)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= 64</a:t>
            </a:r>
            <a:endParaRPr lang="cs-CZ" altLang="cs-CZ" sz="2800" baseline="30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596989" y="4345940"/>
            <a:ext cx="1601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3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+ 6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= </a:t>
            </a:r>
            <a:endParaRPr lang="cs-CZ" dirty="0"/>
          </a:p>
        </p:txBody>
      </p:sp>
      <p:sp>
        <p:nvSpPr>
          <p:cNvPr id="25" name="Obdélník 24"/>
          <p:cNvSpPr/>
          <p:nvPr/>
        </p:nvSpPr>
        <p:spPr>
          <a:xfrm>
            <a:off x="2072838" y="4345940"/>
            <a:ext cx="19704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9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+ 36 = 45</a:t>
            </a:r>
            <a:endParaRPr lang="cs-CZ" dirty="0"/>
          </a:p>
        </p:txBody>
      </p:sp>
      <p:sp>
        <p:nvSpPr>
          <p:cNvPr id="26" name="Obdélník 25"/>
          <p:cNvSpPr/>
          <p:nvPr/>
        </p:nvSpPr>
        <p:spPr>
          <a:xfrm>
            <a:off x="5038241" y="4273932"/>
            <a:ext cx="17123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13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- 5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= </a:t>
            </a:r>
            <a:endParaRPr lang="cs-CZ" dirty="0"/>
          </a:p>
        </p:txBody>
      </p:sp>
      <p:sp>
        <p:nvSpPr>
          <p:cNvPr id="27" name="Obdélník 26"/>
          <p:cNvSpPr/>
          <p:nvPr/>
        </p:nvSpPr>
        <p:spPr>
          <a:xfrm>
            <a:off x="6516876" y="4273932"/>
            <a:ext cx="26271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169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- 25 = 144</a:t>
            </a:r>
            <a:endParaRPr lang="cs-CZ" dirty="0"/>
          </a:p>
        </p:txBody>
      </p:sp>
      <p:sp>
        <p:nvSpPr>
          <p:cNvPr id="28" name="Obdélník 27"/>
          <p:cNvSpPr/>
          <p:nvPr/>
        </p:nvSpPr>
        <p:spPr>
          <a:xfrm>
            <a:off x="544778" y="5307341"/>
            <a:ext cx="17427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(7 + 2)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= </a:t>
            </a:r>
            <a:endParaRPr lang="cs-CZ" dirty="0"/>
          </a:p>
        </p:txBody>
      </p:sp>
      <p:sp>
        <p:nvSpPr>
          <p:cNvPr id="29" name="Obdélník 28"/>
          <p:cNvSpPr/>
          <p:nvPr/>
        </p:nvSpPr>
        <p:spPr>
          <a:xfrm>
            <a:off x="2107610" y="5301208"/>
            <a:ext cx="1534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(9)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= 81</a:t>
            </a:r>
            <a:endParaRPr lang="cs-CZ" dirty="0"/>
          </a:p>
        </p:txBody>
      </p:sp>
      <p:sp>
        <p:nvSpPr>
          <p:cNvPr id="30" name="Obdélník 29"/>
          <p:cNvSpPr/>
          <p:nvPr/>
        </p:nvSpPr>
        <p:spPr>
          <a:xfrm>
            <a:off x="5076056" y="5282044"/>
            <a:ext cx="15536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(8 - 2)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=</a:t>
            </a:r>
            <a:endParaRPr lang="cs-CZ" dirty="0"/>
          </a:p>
        </p:txBody>
      </p:sp>
      <p:sp>
        <p:nvSpPr>
          <p:cNvPr id="31" name="Obdélník 30"/>
          <p:cNvSpPr/>
          <p:nvPr/>
        </p:nvSpPr>
        <p:spPr>
          <a:xfrm>
            <a:off x="6444208" y="5282044"/>
            <a:ext cx="1534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(6)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= 36</a:t>
            </a:r>
            <a:endParaRPr lang="cs-CZ" altLang="cs-CZ" sz="2800" baseline="30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524875" y="5830561"/>
            <a:ext cx="1601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7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+ 2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= </a:t>
            </a:r>
            <a:endParaRPr lang="cs-CZ" dirty="0"/>
          </a:p>
        </p:txBody>
      </p:sp>
      <p:sp>
        <p:nvSpPr>
          <p:cNvPr id="33" name="Obdélník 32"/>
          <p:cNvSpPr/>
          <p:nvPr/>
        </p:nvSpPr>
        <p:spPr>
          <a:xfrm>
            <a:off x="2026824" y="5805264"/>
            <a:ext cx="19704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49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+ 4 = 53</a:t>
            </a:r>
            <a:endParaRPr lang="cs-CZ" dirty="0"/>
          </a:p>
        </p:txBody>
      </p:sp>
      <p:sp>
        <p:nvSpPr>
          <p:cNvPr id="34" name="Obdélník 33"/>
          <p:cNvSpPr/>
          <p:nvPr/>
        </p:nvSpPr>
        <p:spPr>
          <a:xfrm>
            <a:off x="5115821" y="5733256"/>
            <a:ext cx="15119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8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- 2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= </a:t>
            </a:r>
            <a:endParaRPr lang="cs-CZ" dirty="0"/>
          </a:p>
        </p:txBody>
      </p:sp>
      <p:sp>
        <p:nvSpPr>
          <p:cNvPr id="35" name="Obdélník 34"/>
          <p:cNvSpPr/>
          <p:nvPr/>
        </p:nvSpPr>
        <p:spPr>
          <a:xfrm>
            <a:off x="6372200" y="5741522"/>
            <a:ext cx="18806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64</a:t>
            </a:r>
            <a:r>
              <a:rPr lang="cs-CZ" altLang="cs-CZ" sz="2800" baseline="30000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800" dirty="0">
                <a:solidFill>
                  <a:prstClr val="black"/>
                </a:solidFill>
                <a:latin typeface="Arial" charset="0"/>
              </a:rPr>
              <a:t>- 4 = 60</a:t>
            </a:r>
          </a:p>
        </p:txBody>
      </p:sp>
    </p:spTree>
    <p:extLst>
      <p:ext uri="{BB962C8B-B14F-4D97-AF65-F5344CB8AC3E}">
        <p14:creationId xmlns:p14="http://schemas.microsoft.com/office/powerpoint/2010/main" val="63842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 tabulce M1 jsou druhé mocniny celých čísel od 0 do 1000.</a:t>
            </a:r>
          </a:p>
          <a:p>
            <a:r>
              <a:rPr lang="cs-CZ" dirty="0" smtClean="0"/>
              <a:t>Urči: 219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</a:p>
          <a:p>
            <a:r>
              <a:rPr lang="cs-CZ" dirty="0" smtClean="0"/>
              <a:t>Ve sloupci </a:t>
            </a:r>
            <a:r>
              <a:rPr lang="cs-CZ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najdeme číslo </a:t>
            </a:r>
            <a:r>
              <a:rPr lang="cs-CZ" dirty="0" smtClean="0">
                <a:solidFill>
                  <a:srgbClr val="FF0000"/>
                </a:solidFill>
              </a:rPr>
              <a:t>219</a:t>
            </a:r>
          </a:p>
          <a:p>
            <a:r>
              <a:rPr lang="cs-CZ" dirty="0" smtClean="0"/>
              <a:t>Ve sloupci </a:t>
            </a:r>
            <a:r>
              <a:rPr lang="cs-CZ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n</a:t>
            </a:r>
            <a:r>
              <a:rPr lang="cs-CZ" b="1" baseline="30000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2</a:t>
            </a:r>
            <a:r>
              <a:rPr lang="cs-CZ" dirty="0" smtClean="0"/>
              <a:t> najdeme druhou </a:t>
            </a:r>
          </a:p>
          <a:p>
            <a:pPr marL="0" indent="0">
              <a:buNone/>
            </a:pPr>
            <a:r>
              <a:rPr lang="cs-CZ" dirty="0" smtClean="0"/>
              <a:t>     mocninu tohoto čísla</a:t>
            </a:r>
          </a:p>
          <a:p>
            <a:pPr marL="0" indent="0">
              <a:buNone/>
            </a:pPr>
            <a:r>
              <a:rPr lang="cs-CZ" dirty="0" smtClean="0"/>
              <a:t>     219</a:t>
            </a:r>
            <a:r>
              <a:rPr lang="cs-CZ" baseline="30000" dirty="0" smtClean="0"/>
              <a:t>2 </a:t>
            </a:r>
            <a:r>
              <a:rPr lang="cs-CZ" dirty="0" smtClean="0"/>
              <a:t>= </a:t>
            </a:r>
            <a:r>
              <a:rPr lang="cs-CZ" dirty="0" smtClean="0">
                <a:solidFill>
                  <a:srgbClr val="FF0000"/>
                </a:solidFill>
              </a:rPr>
              <a:t>47 961</a:t>
            </a:r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cs-CZ" dirty="0">
                <a:solidFill>
                  <a:schemeClr val="tx1"/>
                </a:solidFill>
              </a:rPr>
              <a:t>Druhá mocnina z matematických tabulek</a:t>
            </a:r>
            <a:r>
              <a:rPr lang="cs-CZ" altLang="cs-CZ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altLang="cs-CZ" dirty="0">
                <a:solidFill>
                  <a:schemeClr val="tx1"/>
                </a:solidFill>
                <a:latin typeface="Arial" charset="0"/>
              </a:rPr>
              <a:t>	</a:t>
            </a:r>
          </a:p>
        </p:txBody>
      </p:sp>
      <p:pic>
        <p:nvPicPr>
          <p:cNvPr id="3074" name="Picture 2" descr="C:\Users\Ehlerová\Desktop\tabulky\tabulky 1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106298"/>
            <a:ext cx="3338851" cy="445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88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dirty="0" smtClean="0"/>
              <a:t>Urči: 21,9</a:t>
            </a:r>
            <a:r>
              <a:rPr lang="cs-CZ" baseline="30000" dirty="0" smtClean="0"/>
              <a:t>2</a:t>
            </a:r>
            <a:r>
              <a:rPr lang="cs-CZ" dirty="0" smtClean="0"/>
              <a:t> </a:t>
            </a:r>
          </a:p>
          <a:p>
            <a:r>
              <a:rPr lang="cs-CZ" dirty="0" smtClean="0"/>
              <a:t>Upravíme: 21,9</a:t>
            </a:r>
            <a:r>
              <a:rPr lang="cs-CZ" baseline="30000" dirty="0"/>
              <a:t>2</a:t>
            </a:r>
            <a:r>
              <a:rPr lang="cs-CZ" dirty="0" smtClean="0"/>
              <a:t> = 219</a:t>
            </a:r>
            <a:r>
              <a:rPr lang="cs-CZ" baseline="30000" dirty="0" smtClean="0"/>
              <a:t>2</a:t>
            </a:r>
            <a:r>
              <a:rPr lang="cs-CZ" dirty="0" smtClean="0"/>
              <a:t>∙0,1</a:t>
            </a:r>
            <a:r>
              <a:rPr lang="cs-CZ" baseline="30000" dirty="0" smtClean="0"/>
              <a:t>2</a:t>
            </a:r>
            <a:endParaRPr lang="cs-CZ" baseline="30000" dirty="0"/>
          </a:p>
          <a:p>
            <a:r>
              <a:rPr lang="cs-CZ" dirty="0"/>
              <a:t>Ve sloupci </a:t>
            </a:r>
            <a:r>
              <a:rPr lang="cs-CZ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n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najdeme číslo </a:t>
            </a:r>
            <a:r>
              <a:rPr lang="cs-CZ" dirty="0">
                <a:solidFill>
                  <a:srgbClr val="FF0000"/>
                </a:solidFill>
              </a:rPr>
              <a:t>219</a:t>
            </a:r>
          </a:p>
          <a:p>
            <a:r>
              <a:rPr lang="cs-CZ" dirty="0"/>
              <a:t>Ve sloupci </a:t>
            </a:r>
            <a:r>
              <a:rPr lang="cs-CZ" b="1" dirty="0">
                <a:solidFill>
                  <a:srgbClr val="FF0000"/>
                </a:solidFill>
                <a:latin typeface="Monotype Corsiva" panose="03010101010201010101" pitchFamily="66" charset="0"/>
              </a:rPr>
              <a:t>n</a:t>
            </a:r>
            <a:r>
              <a:rPr lang="cs-CZ" b="1" baseline="30000" dirty="0">
                <a:solidFill>
                  <a:srgbClr val="FF0000"/>
                </a:solidFill>
                <a:latin typeface="Monotype Corsiva" panose="03010101010201010101" pitchFamily="66" charset="0"/>
              </a:rPr>
              <a:t>2</a:t>
            </a:r>
            <a:r>
              <a:rPr lang="cs-CZ" dirty="0"/>
              <a:t> najdeme druhou mocninu tohoto čísla – </a:t>
            </a:r>
            <a:r>
              <a:rPr lang="cs-CZ" dirty="0">
                <a:solidFill>
                  <a:srgbClr val="FF0000"/>
                </a:solidFill>
              </a:rPr>
              <a:t>47 </a:t>
            </a:r>
            <a:r>
              <a:rPr lang="cs-CZ" dirty="0" smtClean="0">
                <a:solidFill>
                  <a:srgbClr val="FF0000"/>
                </a:solidFill>
              </a:rPr>
              <a:t>961</a:t>
            </a:r>
          </a:p>
          <a:p>
            <a:r>
              <a:rPr lang="cs-CZ" dirty="0" smtClean="0"/>
              <a:t>0,1</a:t>
            </a:r>
            <a:r>
              <a:rPr lang="cs-CZ" baseline="30000" dirty="0" smtClean="0"/>
              <a:t>2</a:t>
            </a:r>
            <a:r>
              <a:rPr lang="cs-CZ" dirty="0" smtClean="0"/>
              <a:t>= 0,01</a:t>
            </a:r>
          </a:p>
          <a:p>
            <a:r>
              <a:rPr lang="cs-CZ" dirty="0"/>
              <a:t>21,9</a:t>
            </a:r>
            <a:r>
              <a:rPr lang="cs-CZ" baseline="30000" dirty="0"/>
              <a:t>2</a:t>
            </a:r>
            <a:r>
              <a:rPr lang="cs-CZ" dirty="0"/>
              <a:t> </a:t>
            </a:r>
            <a:r>
              <a:rPr lang="cs-CZ" dirty="0" smtClean="0"/>
              <a:t>=</a:t>
            </a:r>
            <a:r>
              <a:rPr lang="cs-CZ" dirty="0"/>
              <a:t> 219</a:t>
            </a:r>
            <a:r>
              <a:rPr lang="cs-CZ" baseline="30000" dirty="0"/>
              <a:t>2</a:t>
            </a:r>
            <a:r>
              <a:rPr lang="cs-CZ" dirty="0"/>
              <a:t>∙</a:t>
            </a:r>
            <a:r>
              <a:rPr lang="cs-CZ" dirty="0" smtClean="0"/>
              <a:t>0,1</a:t>
            </a:r>
            <a:r>
              <a:rPr lang="cs-CZ" baseline="30000" dirty="0" smtClean="0"/>
              <a:t>2</a:t>
            </a:r>
            <a:r>
              <a:rPr lang="cs-CZ" dirty="0"/>
              <a:t> </a:t>
            </a:r>
            <a:r>
              <a:rPr lang="cs-CZ" dirty="0" smtClean="0"/>
              <a:t>= </a:t>
            </a:r>
            <a:r>
              <a:rPr lang="cs-CZ" dirty="0" smtClean="0">
                <a:solidFill>
                  <a:srgbClr val="FF0000"/>
                </a:solidFill>
              </a:rPr>
              <a:t>47 961 </a:t>
            </a:r>
            <a:r>
              <a:rPr lang="cs-CZ" dirty="0" smtClean="0"/>
              <a:t>∙ 0,01 = </a:t>
            </a:r>
            <a:r>
              <a:rPr lang="cs-CZ" dirty="0">
                <a:solidFill>
                  <a:srgbClr val="FF0000"/>
                </a:solidFill>
              </a:rPr>
              <a:t>47 </a:t>
            </a:r>
            <a:r>
              <a:rPr lang="cs-CZ" dirty="0" smtClean="0">
                <a:solidFill>
                  <a:srgbClr val="FF0000"/>
                </a:solidFill>
              </a:rPr>
              <a:t>9,61 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Druhá mocnina z matematických </a:t>
            </a:r>
            <a:r>
              <a:rPr lang="cs-CZ" sz="3600" dirty="0" smtClean="0">
                <a:solidFill>
                  <a:schemeClr val="tx1"/>
                </a:solidFill>
              </a:rPr>
              <a:t>tabulek</a:t>
            </a:r>
            <a:endParaRPr lang="cs-CZ" altLang="cs-CZ" sz="36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07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Urči: 325,8</a:t>
                </a:r>
                <a:r>
                  <a:rPr lang="cs-CZ" baseline="30000" dirty="0" smtClean="0"/>
                  <a:t>2</a:t>
                </a:r>
                <a:r>
                  <a:rPr lang="cs-CZ" dirty="0" smtClean="0"/>
                  <a:t> </a:t>
                </a:r>
                <a:endParaRPr lang="cs-CZ" dirty="0"/>
              </a:p>
              <a:p>
                <a:r>
                  <a:rPr lang="cs-CZ" dirty="0" smtClean="0"/>
                  <a:t>Číslo zaokrouhlíme tak, abychom v tabulkách našli mocninu trojciferného čísla: </a:t>
                </a:r>
              </a:p>
              <a:p>
                <a:pPr marL="0" indent="0">
                  <a:buNone/>
                </a:pPr>
                <a:r>
                  <a:rPr lang="cs-CZ" dirty="0" smtClean="0"/>
                  <a:t>    325,8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326</a:t>
                </a:r>
                <a:endParaRPr lang="cs-CZ" baseline="30000" dirty="0"/>
              </a:p>
              <a:p>
                <a:r>
                  <a:rPr lang="cs-CZ" dirty="0"/>
                  <a:t>Ve sloupci </a:t>
                </a:r>
                <a:r>
                  <a:rPr lang="cs-CZ" b="1" dirty="0">
                    <a:solidFill>
                      <a:srgbClr val="FF0000"/>
                    </a:solidFill>
                    <a:latin typeface="Monotype Corsiva" panose="03010101010201010101" pitchFamily="66" charset="0"/>
                  </a:rPr>
                  <a:t>n</a:t>
                </a:r>
                <a:r>
                  <a:rPr lang="cs-CZ" b="1" dirty="0">
                    <a:solidFill>
                      <a:srgbClr val="FF0000"/>
                    </a:solidFill>
                  </a:rPr>
                  <a:t> </a:t>
                </a:r>
                <a:r>
                  <a:rPr lang="cs-CZ" dirty="0"/>
                  <a:t>najdeme číslo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326</a:t>
                </a:r>
                <a:endParaRPr lang="cs-CZ" dirty="0">
                  <a:solidFill>
                    <a:srgbClr val="FF0000"/>
                  </a:solidFill>
                </a:endParaRPr>
              </a:p>
              <a:p>
                <a:r>
                  <a:rPr lang="cs-CZ" dirty="0"/>
                  <a:t>Ve sloupci </a:t>
                </a:r>
                <a:r>
                  <a:rPr lang="cs-CZ" b="1" dirty="0">
                    <a:solidFill>
                      <a:srgbClr val="FF0000"/>
                    </a:solidFill>
                    <a:latin typeface="Monotype Corsiva" panose="03010101010201010101" pitchFamily="66" charset="0"/>
                  </a:rPr>
                  <a:t>n</a:t>
                </a:r>
                <a:r>
                  <a:rPr lang="cs-CZ" b="1" baseline="30000" dirty="0">
                    <a:solidFill>
                      <a:srgbClr val="FF0000"/>
                    </a:solidFill>
                    <a:latin typeface="Monotype Corsiva" panose="03010101010201010101" pitchFamily="66" charset="0"/>
                  </a:rPr>
                  <a:t>2</a:t>
                </a:r>
                <a:r>
                  <a:rPr lang="cs-CZ" dirty="0"/>
                  <a:t> najdeme druhou mocninu tohoto čísla – 325,8</a:t>
                </a:r>
                <a:r>
                  <a:rPr lang="cs-CZ" baseline="30000" dirty="0"/>
                  <a:t>2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i="1" dirty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>
                    <a:solidFill>
                      <a:srgbClr val="FF0000"/>
                    </a:solidFill>
                  </a:rPr>
                  <a:t>106 276</a:t>
                </a:r>
                <a:endParaRPr lang="cs-CZ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2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ál 3"/>
          <p:cNvSpPr/>
          <p:nvPr/>
        </p:nvSpPr>
        <p:spPr>
          <a:xfrm>
            <a:off x="2051720" y="3406140"/>
            <a:ext cx="45719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 flipV="1">
            <a:off x="3278159" y="5085184"/>
            <a:ext cx="45719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cs-CZ" sz="4000" dirty="0">
                <a:solidFill>
                  <a:schemeClr val="tx1"/>
                </a:solidFill>
              </a:rPr>
              <a:t>Druhá mocnina z matematických </a:t>
            </a:r>
            <a:r>
              <a:rPr lang="cs-CZ" sz="4000" dirty="0" smtClean="0">
                <a:solidFill>
                  <a:schemeClr val="tx1"/>
                </a:solidFill>
              </a:rPr>
              <a:t>tabulek</a:t>
            </a:r>
            <a:endParaRPr lang="cs-CZ" altLang="cs-CZ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06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Urči: 6,547</a:t>
                </a:r>
                <a:r>
                  <a:rPr lang="cs-CZ" baseline="30000" dirty="0" smtClean="0"/>
                  <a:t>2</a:t>
                </a:r>
                <a:r>
                  <a:rPr lang="cs-CZ" dirty="0" smtClean="0"/>
                  <a:t> </a:t>
                </a:r>
                <a:endParaRPr lang="cs-CZ" dirty="0"/>
              </a:p>
              <a:p>
                <a:r>
                  <a:rPr lang="cs-CZ" dirty="0" smtClean="0"/>
                  <a:t>Číslo zaokrouhlíme tak, abychom v tabulkách našli mocninu trojciferného čísla: 6,547 </a:t>
                </a:r>
                <a14:m>
                  <m:oMath xmlns:m="http://schemas.openxmlformats.org/officeDocument/2006/math">
                    <m:r>
                      <a:rPr lang="cs-CZ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/>
                  <a:t> </a:t>
                </a:r>
                <a:r>
                  <a:rPr lang="cs-CZ" dirty="0" smtClean="0"/>
                  <a:t>6,55</a:t>
                </a:r>
              </a:p>
              <a:p>
                <a:r>
                  <a:rPr lang="cs-CZ" dirty="0"/>
                  <a:t>Číslo vyjádříme jako součin přirozeného čísla a desetinného </a:t>
                </a:r>
                <a:r>
                  <a:rPr lang="cs-CZ" dirty="0" smtClean="0"/>
                  <a:t>čísla 6,55</a:t>
                </a:r>
                <a:r>
                  <a:rPr lang="cs-CZ" baseline="30000" dirty="0" smtClean="0"/>
                  <a:t>2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i="1" dirty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 655</a:t>
                </a:r>
                <a:r>
                  <a:rPr lang="cs-CZ" baseline="30000" dirty="0" smtClean="0"/>
                  <a:t>2</a:t>
                </a:r>
                <a:r>
                  <a:rPr lang="cs-CZ" dirty="0"/>
                  <a:t>∙</a:t>
                </a:r>
                <a:r>
                  <a:rPr lang="cs-CZ" dirty="0" smtClean="0"/>
                  <a:t>0,01</a:t>
                </a:r>
                <a:r>
                  <a:rPr lang="cs-CZ" baseline="30000" dirty="0" smtClean="0"/>
                  <a:t>2</a:t>
                </a:r>
                <a:endParaRPr lang="cs-CZ" dirty="0"/>
              </a:p>
              <a:p>
                <a:r>
                  <a:rPr lang="cs-CZ" dirty="0"/>
                  <a:t>Ve sloupci </a:t>
                </a:r>
                <a:r>
                  <a:rPr lang="cs-CZ" b="1" dirty="0">
                    <a:solidFill>
                      <a:srgbClr val="FF0000"/>
                    </a:solidFill>
                    <a:latin typeface="Monotype Corsiva" panose="03010101010201010101" pitchFamily="66" charset="0"/>
                  </a:rPr>
                  <a:t>n</a:t>
                </a:r>
                <a:r>
                  <a:rPr lang="cs-CZ" b="1" dirty="0">
                    <a:solidFill>
                      <a:srgbClr val="FF0000"/>
                    </a:solidFill>
                  </a:rPr>
                  <a:t> </a:t>
                </a:r>
                <a:r>
                  <a:rPr lang="cs-CZ" dirty="0"/>
                  <a:t>najdeme číslo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655</a:t>
                </a:r>
                <a:endParaRPr lang="cs-CZ" dirty="0">
                  <a:solidFill>
                    <a:srgbClr val="FF0000"/>
                  </a:solidFill>
                </a:endParaRPr>
              </a:p>
              <a:p>
                <a:r>
                  <a:rPr lang="cs-CZ" dirty="0"/>
                  <a:t>Ve sloupci </a:t>
                </a:r>
                <a:r>
                  <a:rPr lang="cs-CZ" b="1" dirty="0">
                    <a:solidFill>
                      <a:srgbClr val="FF0000"/>
                    </a:solidFill>
                    <a:latin typeface="Monotype Corsiva" panose="03010101010201010101" pitchFamily="66" charset="0"/>
                  </a:rPr>
                  <a:t>n</a:t>
                </a:r>
                <a:r>
                  <a:rPr lang="cs-CZ" b="1" baseline="30000" dirty="0">
                    <a:solidFill>
                      <a:srgbClr val="FF0000"/>
                    </a:solidFill>
                    <a:latin typeface="Monotype Corsiva" panose="03010101010201010101" pitchFamily="66" charset="0"/>
                  </a:rPr>
                  <a:t>2</a:t>
                </a:r>
                <a:r>
                  <a:rPr lang="cs-CZ" dirty="0"/>
                  <a:t> najdeme druhou mocninu tohoto čísla – 655</a:t>
                </a:r>
                <a:r>
                  <a:rPr lang="cs-CZ" baseline="30000" dirty="0"/>
                  <a:t>2</a:t>
                </a:r>
                <a:r>
                  <a:rPr lang="cs-CZ" dirty="0"/>
                  <a:t>∙</a:t>
                </a:r>
                <a:r>
                  <a:rPr lang="cs-CZ" dirty="0" smtClean="0"/>
                  <a:t>0,01</a:t>
                </a:r>
                <a:r>
                  <a:rPr lang="cs-CZ" baseline="30000" dirty="0" smtClean="0"/>
                  <a:t>2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r>
                      <a:rPr lang="cs-CZ" i="1" dirty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>
                    <a:solidFill>
                      <a:srgbClr val="FF0000"/>
                    </a:solidFill>
                  </a:rPr>
                  <a:t>429 025</a:t>
                </a:r>
                <a:r>
                  <a:rPr lang="cs-CZ" dirty="0"/>
                  <a:t> ∙</a:t>
                </a:r>
                <a:r>
                  <a:rPr lang="cs-CZ" dirty="0" smtClean="0"/>
                  <a:t>0,0001=42,9025</a:t>
                </a:r>
                <a:endParaRPr lang="cs-CZ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2444" b="-13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ál 3"/>
          <p:cNvSpPr/>
          <p:nvPr/>
        </p:nvSpPr>
        <p:spPr>
          <a:xfrm>
            <a:off x="7588335" y="2815218"/>
            <a:ext cx="45719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r>
              <a:rPr lang="cs-CZ" sz="4000" dirty="0">
                <a:solidFill>
                  <a:schemeClr val="tx1"/>
                </a:solidFill>
              </a:rPr>
              <a:t>Druhá mocnina z matematických </a:t>
            </a:r>
            <a:r>
              <a:rPr lang="cs-CZ" sz="4000" dirty="0" smtClean="0">
                <a:solidFill>
                  <a:schemeClr val="tx1"/>
                </a:solidFill>
              </a:rPr>
              <a:t>tabulek</a:t>
            </a:r>
            <a:endParaRPr lang="cs-CZ" altLang="cs-CZ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3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2458616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524</a:t>
            </a:r>
            <a:r>
              <a:rPr lang="cs-CZ" baseline="30000" dirty="0" smtClean="0"/>
              <a:t>2</a:t>
            </a:r>
            <a:r>
              <a:rPr lang="cs-CZ" dirty="0" smtClean="0"/>
              <a:t>=</a:t>
            </a:r>
          </a:p>
          <a:p>
            <a:r>
              <a:rPr lang="cs-CZ" dirty="0" smtClean="0"/>
              <a:t>2,37</a:t>
            </a:r>
            <a:r>
              <a:rPr lang="cs-CZ" baseline="30000" dirty="0" smtClean="0"/>
              <a:t>2</a:t>
            </a:r>
            <a:r>
              <a:rPr lang="cs-CZ" dirty="0" smtClean="0"/>
              <a:t>=</a:t>
            </a:r>
          </a:p>
          <a:p>
            <a:r>
              <a:rPr lang="cs-CZ" dirty="0" smtClean="0"/>
              <a:t>8,359</a:t>
            </a:r>
            <a:r>
              <a:rPr lang="cs-CZ" baseline="30000" dirty="0" smtClean="0"/>
              <a:t>2</a:t>
            </a:r>
            <a:r>
              <a:rPr lang="cs-CZ" dirty="0"/>
              <a:t>=</a:t>
            </a:r>
          </a:p>
          <a:p>
            <a:r>
              <a:rPr lang="cs-CZ" dirty="0" smtClean="0"/>
              <a:t>32,34</a:t>
            </a:r>
            <a:r>
              <a:rPr lang="cs-CZ" baseline="30000" dirty="0" smtClean="0"/>
              <a:t>2</a:t>
            </a:r>
            <a:r>
              <a:rPr lang="cs-CZ" dirty="0"/>
              <a:t>=</a:t>
            </a:r>
          </a:p>
          <a:p>
            <a:r>
              <a:rPr lang="cs-CZ" dirty="0" smtClean="0"/>
              <a:t>0,279</a:t>
            </a:r>
            <a:r>
              <a:rPr lang="cs-CZ" baseline="30000" dirty="0" smtClean="0"/>
              <a:t>2</a:t>
            </a:r>
            <a:r>
              <a:rPr lang="cs-CZ" dirty="0"/>
              <a:t>=</a:t>
            </a:r>
          </a:p>
          <a:p>
            <a:r>
              <a:rPr lang="cs-CZ" dirty="0" smtClean="0"/>
              <a:t>682,5</a:t>
            </a:r>
            <a:r>
              <a:rPr lang="cs-CZ" baseline="30000" dirty="0" smtClean="0"/>
              <a:t>2</a:t>
            </a:r>
            <a:r>
              <a:rPr lang="cs-CZ" dirty="0"/>
              <a:t>=</a:t>
            </a:r>
          </a:p>
          <a:p>
            <a:r>
              <a:rPr lang="cs-CZ" dirty="0" smtClean="0"/>
              <a:t>33864</a:t>
            </a:r>
            <a:r>
              <a:rPr lang="cs-CZ" baseline="30000" dirty="0" smtClean="0"/>
              <a:t>2</a:t>
            </a:r>
            <a:r>
              <a:rPr lang="cs-CZ" dirty="0" smtClean="0"/>
              <a:t>=</a:t>
            </a:r>
          </a:p>
          <a:p>
            <a:endParaRPr lang="cs-CZ" dirty="0"/>
          </a:p>
          <a:p>
            <a:r>
              <a:rPr lang="cs-CZ" dirty="0" smtClean="0"/>
              <a:t>0,05688</a:t>
            </a:r>
            <a:r>
              <a:rPr lang="cs-CZ" baseline="30000" dirty="0" smtClean="0"/>
              <a:t>2</a:t>
            </a:r>
            <a:r>
              <a:rPr lang="cs-CZ" dirty="0"/>
              <a:t>=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cs-CZ" sz="4400" dirty="0" smtClean="0">
                <a:solidFill>
                  <a:prstClr val="black"/>
                </a:solidFill>
              </a:rPr>
              <a:t>Urči druhou mocninu pomocí tabulek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2"/>
              <p:cNvSpPr txBox="1">
                <a:spLocks/>
              </p:cNvSpPr>
              <p:nvPr/>
            </p:nvSpPr>
            <p:spPr>
              <a:xfrm>
                <a:off x="2915816" y="1556792"/>
                <a:ext cx="576064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cs-CZ" dirty="0" smtClean="0">
                    <a:solidFill>
                      <a:srgbClr val="FF0000"/>
                    </a:solidFill>
                  </a:rPr>
                  <a:t>=274 576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00B050"/>
                    </a:solidFill>
                  </a:rPr>
                  <a:t>=237</a:t>
                </a:r>
                <a:r>
                  <a:rPr lang="cs-CZ" baseline="30000" dirty="0" smtClean="0">
                    <a:solidFill>
                      <a:srgbClr val="00B050"/>
                    </a:solidFill>
                  </a:rPr>
                  <a:t>2 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dirty="0" smtClean="0">
                    <a:solidFill>
                      <a:srgbClr val="00B050"/>
                    </a:solidFill>
                  </a:rPr>
                  <a:t>0,01</a:t>
                </a:r>
                <a:r>
                  <a:rPr lang="cs-CZ" baseline="30000" dirty="0" smtClean="0">
                    <a:solidFill>
                      <a:srgbClr val="00B050"/>
                    </a:solidFill>
                  </a:rPr>
                  <a:t>2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=5,6169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FF0000"/>
                    </a:solidFill>
                  </a:rPr>
                  <a:t>=8,36</a:t>
                </a:r>
                <a:r>
                  <a:rPr lang="cs-CZ" baseline="30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= 836</a:t>
                </a:r>
                <a:r>
                  <a:rPr lang="cs-CZ" baseline="30000" dirty="0">
                    <a:solidFill>
                      <a:srgbClr val="FF0000"/>
                    </a:solidFill>
                  </a:rPr>
                  <a:t>2</a:t>
                </a:r>
                <a:r>
                  <a:rPr lang="cs-CZ" b="1" dirty="0" smtClean="0">
                    <a:solidFill>
                      <a:srgbClr val="FF0000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dirty="0">
                    <a:solidFill>
                      <a:srgbClr val="FF0000"/>
                    </a:solidFill>
                  </a:rPr>
                  <a:t>0,01</a:t>
                </a:r>
                <a:r>
                  <a:rPr lang="cs-CZ" baseline="30000" dirty="0">
                    <a:solidFill>
                      <a:srgbClr val="FF0000"/>
                    </a:solidFill>
                  </a:rPr>
                  <a:t>2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= 69,8896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00B050"/>
                    </a:solidFill>
                  </a:rPr>
                  <a:t>=32,3</a:t>
                </a:r>
                <a:r>
                  <a:rPr lang="cs-CZ" baseline="30000" dirty="0" smtClean="0">
                    <a:solidFill>
                      <a:srgbClr val="00B050"/>
                    </a:solidFill>
                  </a:rPr>
                  <a:t>2</a:t>
                </a:r>
                <a:r>
                  <a:rPr lang="cs-CZ" dirty="0">
                    <a:solidFill>
                      <a:srgbClr val="00B050"/>
                    </a:solidFill>
                  </a:rPr>
                  <a:t>= 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323</a:t>
                </a:r>
                <a:r>
                  <a:rPr lang="cs-CZ" baseline="30000" dirty="0" smtClean="0">
                    <a:solidFill>
                      <a:srgbClr val="00B050"/>
                    </a:solidFill>
                  </a:rPr>
                  <a:t>2</a:t>
                </a:r>
                <a:r>
                  <a:rPr lang="cs-CZ" b="1" dirty="0">
                    <a:solidFill>
                      <a:srgbClr val="00B050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dirty="0">
                    <a:solidFill>
                      <a:srgbClr val="00B050"/>
                    </a:solidFill>
                  </a:rPr>
                  <a:t> 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0,1</a:t>
                </a:r>
                <a:r>
                  <a:rPr lang="cs-CZ" baseline="30000" dirty="0" smtClean="0">
                    <a:solidFill>
                      <a:srgbClr val="00B050"/>
                    </a:solidFill>
                  </a:rPr>
                  <a:t>2</a:t>
                </a:r>
                <a:r>
                  <a:rPr lang="cs-CZ" dirty="0">
                    <a:solidFill>
                      <a:srgbClr val="00B050"/>
                    </a:solidFill>
                  </a:rPr>
                  <a:t> 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= 1043,29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FF0000"/>
                    </a:solidFill>
                  </a:rPr>
                  <a:t>=279</a:t>
                </a:r>
                <a:r>
                  <a:rPr lang="cs-CZ" baseline="30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cs-CZ" b="1" dirty="0">
                    <a:solidFill>
                      <a:srgbClr val="FF0000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dirty="0">
                    <a:solidFill>
                      <a:srgbClr val="FF0000"/>
                    </a:solidFill>
                  </a:rPr>
                  <a:t>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0,001</a:t>
                </a:r>
                <a:r>
                  <a:rPr lang="cs-CZ" baseline="30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 =0,077 841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00B050"/>
                    </a:solidFill>
                  </a:rPr>
                  <a:t>=683</a:t>
                </a:r>
                <a:r>
                  <a:rPr lang="cs-CZ" baseline="30000" dirty="0" smtClean="0">
                    <a:solidFill>
                      <a:srgbClr val="00B050"/>
                    </a:solidFill>
                  </a:rPr>
                  <a:t>2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= 466 489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FF0000"/>
                    </a:solidFill>
                  </a:rPr>
                  <a:t>= 33900</a:t>
                </a:r>
                <a:r>
                  <a:rPr lang="cs-CZ" baseline="30000" dirty="0" smtClean="0">
                    <a:solidFill>
                      <a:srgbClr val="FF0000"/>
                    </a:solidFill>
                  </a:rPr>
                  <a:t>2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= </a:t>
                </a:r>
                <a:r>
                  <a:rPr lang="cs-CZ" dirty="0">
                    <a:solidFill>
                      <a:srgbClr val="FF0000"/>
                    </a:solidFill>
                  </a:rPr>
                  <a:t>339</a:t>
                </a:r>
                <a:r>
                  <a:rPr lang="cs-CZ" baseline="30000" dirty="0">
                    <a:solidFill>
                      <a:srgbClr val="FF0000"/>
                    </a:solidFill>
                  </a:rPr>
                  <a:t>2 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dirty="0">
                    <a:solidFill>
                      <a:srgbClr val="FF0000"/>
                    </a:solidFill>
                  </a:rPr>
                  <a:t>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100</a:t>
                </a:r>
                <a:r>
                  <a:rPr lang="cs-CZ" baseline="30000" dirty="0" smtClean="0">
                    <a:solidFill>
                      <a:srgbClr val="FF0000"/>
                    </a:solidFill>
                  </a:rPr>
                  <a:t>2</a:t>
                </a:r>
                <a:r>
                  <a:rPr lang="cs-CZ" dirty="0">
                    <a:solidFill>
                      <a:srgbClr val="FF0000"/>
                    </a:solidFill>
                  </a:rPr>
                  <a:t>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=</a:t>
                </a:r>
              </a:p>
              <a:p>
                <a:pPr marL="0" indent="0">
                  <a:buNone/>
                </a:pPr>
                <a:r>
                  <a:rPr lang="cs-CZ" baseline="30000" dirty="0" smtClean="0">
                    <a:solidFill>
                      <a:srgbClr val="FF0000"/>
                    </a:solidFill>
                  </a:rPr>
                  <a:t> </a:t>
                </a:r>
                <a:r>
                  <a:rPr lang="cs-CZ" dirty="0" smtClean="0">
                    <a:solidFill>
                      <a:srgbClr val="FF0000"/>
                    </a:solidFill>
                  </a:rPr>
                  <a:t>= 1 149 210 000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00B050"/>
                    </a:solidFill>
                  </a:rPr>
                  <a:t>=0,0569</a:t>
                </a:r>
                <a:r>
                  <a:rPr lang="cs-CZ" baseline="30000" dirty="0" smtClean="0">
                    <a:solidFill>
                      <a:srgbClr val="00B050"/>
                    </a:solidFill>
                  </a:rPr>
                  <a:t>2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= 569</a:t>
                </a:r>
                <a:r>
                  <a:rPr lang="cs-CZ" baseline="30000" dirty="0" smtClean="0">
                    <a:solidFill>
                      <a:srgbClr val="00B050"/>
                    </a:solidFill>
                  </a:rPr>
                  <a:t>2</a:t>
                </a:r>
                <a14:m>
                  <m:oMath xmlns:m="http://schemas.openxmlformats.org/officeDocument/2006/math">
                    <m:r>
                      <a:rPr lang="cs-CZ" b="1" i="1" dirty="0">
                        <a:solidFill>
                          <a:srgbClr val="00B050"/>
                        </a:solidFill>
                        <a:latin typeface="Cambria Math"/>
                        <a:ea typeface="Cambria Math"/>
                      </a:rPr>
                      <m:t>∙ </m:t>
                    </m:r>
                  </m:oMath>
                </a14:m>
                <a:r>
                  <a:rPr lang="cs-CZ" dirty="0" smtClean="0">
                    <a:solidFill>
                      <a:srgbClr val="00B050"/>
                    </a:solidFill>
                  </a:rPr>
                  <a:t>0,0001</a:t>
                </a:r>
                <a:r>
                  <a:rPr lang="cs-CZ" baseline="30000" dirty="0" smtClean="0">
                    <a:solidFill>
                      <a:srgbClr val="00B050"/>
                    </a:solidFill>
                  </a:rPr>
                  <a:t>2</a:t>
                </a:r>
                <a:r>
                  <a:rPr lang="cs-CZ" dirty="0" smtClean="0">
                    <a:solidFill>
                      <a:srgbClr val="00B050"/>
                    </a:solidFill>
                  </a:rPr>
                  <a:t>= 0,00323761</a:t>
                </a:r>
              </a:p>
              <a:p>
                <a:pPr marL="0" indent="0">
                  <a:buFont typeface="Arial" pitchFamily="34" charset="0"/>
                  <a:buNone/>
                </a:pPr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Zástupný symbol pro obsah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1556792"/>
                <a:ext cx="5760640" cy="4525963"/>
              </a:xfrm>
              <a:prstGeom prst="rect">
                <a:avLst/>
              </a:prstGeom>
              <a:blipFill rotWithShape="1">
                <a:blip r:embed="rId2"/>
                <a:stretch>
                  <a:fillRect l="-2434" t="-3499" b="-33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ál 5"/>
          <p:cNvSpPr/>
          <p:nvPr/>
        </p:nvSpPr>
        <p:spPr>
          <a:xfrm>
            <a:off x="3059832" y="2564903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 flipH="1" flipV="1">
            <a:off x="3082690" y="2977520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3088420" y="3945623"/>
            <a:ext cx="45719" cy="45719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 flipH="1" flipV="1">
            <a:off x="3059829" y="4399391"/>
            <a:ext cx="45719" cy="45719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 flipH="1">
            <a:off x="3080391" y="5274920"/>
            <a:ext cx="51449" cy="45719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41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67544" y="1916832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i="1" dirty="0">
                <a:latin typeface="Courier New"/>
              </a:rPr>
              <a:t>ODVÁRKO, O., KADLEČEK, J. MATEMATIKA pro 8. ročník základní školy 1: Prometheus, </a:t>
            </a:r>
            <a:r>
              <a:rPr lang="cs-CZ" i="1" dirty="0" smtClean="0">
                <a:latin typeface="Courier New"/>
              </a:rPr>
              <a:t>1999. </a:t>
            </a:r>
            <a:r>
              <a:rPr lang="cs-CZ" i="1" dirty="0">
                <a:latin typeface="Courier New"/>
              </a:rPr>
              <a:t>ISBN 978-80-7196-148-2.</a:t>
            </a:r>
            <a:r>
              <a:rPr lang="cs-CZ" i="1" dirty="0">
                <a:solidFill>
                  <a:srgbClr val="000000"/>
                </a:solidFill>
                <a:latin typeface="Courier New"/>
              </a:rPr>
              <a:t> s. 3-11</a:t>
            </a:r>
            <a:endParaRPr lang="cs-CZ" dirty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i="1" dirty="0"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i="1" dirty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dirty="0"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36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chemeClr val="bg1"/>
            </a:gs>
            <a:gs pos="36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40617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Číslo a proměnná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Druhá mocnina</a:t>
                      </a:r>
                      <a:r>
                        <a:rPr lang="cs-CZ" sz="1600" i="1" kern="1200" baseline="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r>
                        <a:rPr lang="cs-CZ" sz="1600" i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1</a:t>
                      </a:r>
                      <a:endParaRPr lang="cs-CZ" sz="1600" i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VY_32_INOVACE_22.01.EHL.MA.8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07. 10. 2013</a:t>
                      </a:r>
                      <a:endParaRPr lang="cs-CZ" sz="1600" i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480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Druhá mocnina čísla </a:t>
            </a:r>
            <a:r>
              <a:rPr lang="cs-CZ" sz="3600" dirty="0" smtClean="0">
                <a:latin typeface="Monotype Corsiva" panose="03010101010201010101" pitchFamily="66" charset="0"/>
              </a:rPr>
              <a:t>a</a:t>
            </a:r>
            <a:r>
              <a:rPr lang="cs-CZ" dirty="0" smtClean="0"/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součin </a:t>
            </a:r>
            <a:r>
              <a:rPr lang="cs-CZ" sz="3600" dirty="0" smtClean="0">
                <a:latin typeface="Monotype Corsiva" panose="03010101010201010101" pitchFamily="66" charset="0"/>
              </a:rPr>
              <a:t>a .</a:t>
            </a:r>
            <a:r>
              <a:rPr lang="cs-CZ" sz="36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a.</a:t>
            </a:r>
            <a:endParaRPr lang="cs-CZ" sz="3600" dirty="0">
              <a:latin typeface="Monotype Corsiva" panose="03010101010201010101" pitchFamily="66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467544" y="332656"/>
            <a:ext cx="8280920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>
                <a:solidFill>
                  <a:prstClr val="black"/>
                </a:solidFill>
              </a:rPr>
              <a:t>Druhá mocnina</a:t>
            </a:r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2771800" y="2276872"/>
            <a:ext cx="3672408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>
                <a:solidFill>
                  <a:prstClr val="black"/>
                </a:solidFill>
                <a:latin typeface="Monotype Corsiva" panose="03010101010201010101" pitchFamily="66" charset="0"/>
              </a:rPr>
              <a:t>a </a:t>
            </a:r>
            <a:r>
              <a:rPr lang="cs-CZ" sz="4800" baseline="300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2</a:t>
            </a:r>
            <a:r>
              <a:rPr lang="cs-CZ" sz="48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= a </a:t>
            </a:r>
            <a:r>
              <a:rPr lang="cs-CZ" sz="4800" dirty="0">
                <a:solidFill>
                  <a:prstClr val="black"/>
                </a:solidFill>
                <a:latin typeface="Monotype Corsiva" panose="03010101010201010101" pitchFamily="66" charset="0"/>
              </a:rPr>
              <a:t>∙ a</a:t>
            </a:r>
            <a:endParaRPr lang="cs-CZ" sz="4800" dirty="0"/>
          </a:p>
        </p:txBody>
      </p:sp>
      <p:sp>
        <p:nvSpPr>
          <p:cNvPr id="6" name="Zaoblený obdélník 5"/>
          <p:cNvSpPr/>
          <p:nvPr/>
        </p:nvSpPr>
        <p:spPr>
          <a:xfrm>
            <a:off x="467544" y="4797152"/>
            <a:ext cx="2376264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druhá mocnina čísla </a:t>
            </a:r>
            <a:r>
              <a:rPr lang="cs-CZ" sz="28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a</a:t>
            </a:r>
            <a:endParaRPr lang="cs-CZ" sz="2800" dirty="0"/>
          </a:p>
        </p:txBody>
      </p:sp>
      <p:sp>
        <p:nvSpPr>
          <p:cNvPr id="7" name="Zaoblený obdélník 6"/>
          <p:cNvSpPr/>
          <p:nvPr/>
        </p:nvSpPr>
        <p:spPr>
          <a:xfrm>
            <a:off x="3419872" y="4797152"/>
            <a:ext cx="2376264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sz="28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a </a:t>
            </a:r>
            <a:r>
              <a:rPr lang="cs-CZ" altLang="cs-C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mocniny</a:t>
            </a:r>
            <a:endParaRPr lang="cs-CZ" altLang="cs-CZ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6351582" y="4797152"/>
            <a:ext cx="2376264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mocnitel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(exponent)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3419872" y="3356992"/>
            <a:ext cx="2376264" cy="936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dirty="0">
                <a:solidFill>
                  <a:prstClr val="black"/>
                </a:solidFill>
                <a:latin typeface="Monotype Corsiva" panose="03010101010201010101" pitchFamily="66" charset="0"/>
              </a:rPr>
              <a:t>a </a:t>
            </a:r>
            <a:r>
              <a:rPr lang="cs-CZ" sz="8000" baseline="300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2</a:t>
            </a:r>
            <a:endParaRPr lang="cs-CZ" sz="8000" dirty="0"/>
          </a:p>
        </p:txBody>
      </p:sp>
      <p:sp>
        <p:nvSpPr>
          <p:cNvPr id="12" name="Zahnutá šipka doprava 11"/>
          <p:cNvSpPr/>
          <p:nvPr/>
        </p:nvSpPr>
        <p:spPr>
          <a:xfrm rot="3604994">
            <a:off x="2083117" y="2914052"/>
            <a:ext cx="485303" cy="2232248"/>
          </a:xfrm>
          <a:prstGeom prst="curved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Zaoblený obdélník 14"/>
          <p:cNvSpPr/>
          <p:nvPr/>
        </p:nvSpPr>
        <p:spPr>
          <a:xfrm>
            <a:off x="3405010" y="3356992"/>
            <a:ext cx="2376264" cy="936104"/>
          </a:xfrm>
          <a:prstGeom prst="roundRect">
            <a:avLst/>
          </a:prstGeom>
          <a:solidFill>
            <a:srgbClr val="F5F874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dirty="0">
                <a:solidFill>
                  <a:prstClr val="black"/>
                </a:solidFill>
                <a:latin typeface="Monotype Corsiva" panose="03010101010201010101" pitchFamily="66" charset="0"/>
              </a:rPr>
              <a:t>a </a:t>
            </a:r>
            <a:r>
              <a:rPr lang="cs-CZ" sz="8000" baseline="30000" dirty="0" smtClean="0">
                <a:solidFill>
                  <a:prstClr val="black"/>
                </a:solidFill>
                <a:latin typeface="Monotype Corsiva" panose="03010101010201010101" pitchFamily="66" charset="0"/>
              </a:rPr>
              <a:t>2</a:t>
            </a:r>
            <a:endParaRPr lang="cs-CZ" sz="8000" dirty="0"/>
          </a:p>
        </p:txBody>
      </p:sp>
      <p:sp>
        <p:nvSpPr>
          <p:cNvPr id="13" name="Zahnutá šipka doprava 12"/>
          <p:cNvSpPr/>
          <p:nvPr/>
        </p:nvSpPr>
        <p:spPr>
          <a:xfrm rot="398754">
            <a:off x="3531256" y="3917041"/>
            <a:ext cx="460589" cy="1615848"/>
          </a:xfrm>
          <a:prstGeom prst="curved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Zahnutá šipka doprava 13"/>
          <p:cNvSpPr/>
          <p:nvPr/>
        </p:nvSpPr>
        <p:spPr>
          <a:xfrm rot="6890613" flipV="1">
            <a:off x="6497171" y="2221484"/>
            <a:ext cx="492011" cy="334866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22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5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1299" y="6093296"/>
            <a:ext cx="1152128" cy="5760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dirty="0" smtClean="0">
                <a:latin typeface="Arial" charset="0"/>
              </a:rPr>
              <a:t> </a:t>
            </a:r>
            <a:endParaRPr lang="cs-CZ" altLang="cs-CZ" baseline="30000" dirty="0">
              <a:latin typeface="Arial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/>
            <a:r>
              <a:rPr lang="cs-CZ" altLang="cs-CZ" dirty="0">
                <a:solidFill>
                  <a:schemeClr val="tx1"/>
                </a:solidFill>
                <a:latin typeface="Arial" charset="0"/>
              </a:rPr>
              <a:t>Určete druhou mocninu čísel:</a:t>
            </a:r>
          </a:p>
        </p:txBody>
      </p:sp>
      <p:sp>
        <p:nvSpPr>
          <p:cNvPr id="2" name="Obdélník 1"/>
          <p:cNvSpPr/>
          <p:nvPr/>
        </p:nvSpPr>
        <p:spPr>
          <a:xfrm>
            <a:off x="539552" y="1560225"/>
            <a:ext cx="9941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6</a:t>
            </a:r>
            <a:r>
              <a:rPr lang="cs-CZ" altLang="cs-CZ" sz="32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 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39552" y="2169130"/>
            <a:ext cx="14029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(-5)</a:t>
            </a:r>
            <a:r>
              <a:rPr lang="cs-CZ" altLang="cs-CZ" sz="32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 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539552" y="2780928"/>
            <a:ext cx="13356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0,3</a:t>
            </a:r>
            <a:r>
              <a:rPr lang="cs-CZ" altLang="cs-CZ" sz="32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 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39552" y="3356992"/>
            <a:ext cx="16305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(-0,3)</a:t>
            </a:r>
            <a:r>
              <a:rPr lang="cs-CZ" altLang="cs-CZ" sz="32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=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557868" y="4005064"/>
            <a:ext cx="14494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0,12</a:t>
            </a:r>
            <a:r>
              <a:rPr lang="cs-CZ" altLang="cs-CZ" sz="32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539552" y="4509120"/>
            <a:ext cx="18277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(-</a:t>
            </a:r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0,11)</a:t>
            </a:r>
            <a:r>
              <a:rPr lang="cs-CZ" altLang="cs-CZ" sz="3200" baseline="30000" dirty="0" smtClean="0">
                <a:solidFill>
                  <a:prstClr val="black"/>
                </a:solidFill>
                <a:latin typeface="Arial" charset="0"/>
              </a:rPr>
              <a:t>2</a:t>
            </a:r>
            <a:r>
              <a:rPr lang="cs-CZ" altLang="cs-CZ" sz="3200" dirty="0">
                <a:latin typeface="Arial" charset="0"/>
              </a:rPr>
              <a:t>=</a:t>
            </a:r>
            <a:r>
              <a:rPr lang="cs-CZ" altLang="cs-CZ" sz="3200" baseline="30000" dirty="0" smtClean="0">
                <a:solidFill>
                  <a:prstClr val="black"/>
                </a:solidFill>
                <a:latin typeface="Arial" charset="0"/>
              </a:rPr>
              <a:t> 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1440878" y="1560225"/>
            <a:ext cx="13773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6</a:t>
            </a:r>
            <a:r>
              <a:rPr lang="cs-CZ" sz="3200" dirty="0">
                <a:solidFill>
                  <a:prstClr val="black"/>
                </a:solidFill>
                <a:latin typeface="Monotype Corsiva" panose="03010101010201010101" pitchFamily="66" charset="0"/>
              </a:rPr>
              <a:t> ∙ </a:t>
            </a:r>
            <a:r>
              <a:rPr lang="cs-CZ" sz="3200" dirty="0">
                <a:solidFill>
                  <a:prstClr val="black"/>
                </a:solidFill>
                <a:latin typeface="Arial" charset="0"/>
              </a:rPr>
              <a:t>6 = 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2627784" y="1548081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sz="3200" dirty="0">
                <a:solidFill>
                  <a:prstClr val="black"/>
                </a:solidFill>
                <a:latin typeface="Arial" charset="0"/>
              </a:rPr>
              <a:t>36</a:t>
            </a:r>
            <a:endParaRPr lang="cs-CZ" altLang="cs-CZ" sz="3200" dirty="0">
              <a:solidFill>
                <a:prstClr val="black"/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1691680" y="2127171"/>
                <a:ext cx="223330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(-5)</a:t>
                </a:r>
                <a:r>
                  <a:rPr lang="cs-CZ" sz="3200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(-5) = </a:t>
                </a:r>
                <a:endParaRPr lang="cs-CZ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127171"/>
                <a:ext cx="2233304" cy="584775"/>
              </a:xfrm>
              <a:prstGeom prst="rect">
                <a:avLst/>
              </a:prstGeom>
              <a:blipFill rotWithShape="1">
                <a:blip r:embed="rId2"/>
                <a:stretch>
                  <a:fillRect l="-7104" t="-15625" r="-5738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bdélník 15"/>
          <p:cNvSpPr/>
          <p:nvPr/>
        </p:nvSpPr>
        <p:spPr>
          <a:xfrm>
            <a:off x="3644049" y="2114187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25</a:t>
            </a:r>
            <a:endParaRPr lang="cs-CZ" altLang="cs-CZ" sz="3200" dirty="0">
              <a:solidFill>
                <a:prstClr val="black"/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1691680" y="2772217"/>
                <a:ext cx="213231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0,3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0,3 = </a:t>
                </a:r>
                <a:endParaRPr lang="cs-CZ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2772217"/>
                <a:ext cx="2132315" cy="584775"/>
              </a:xfrm>
              <a:prstGeom prst="rect">
                <a:avLst/>
              </a:prstGeom>
              <a:blipFill rotWithShape="1">
                <a:blip r:embed="rId3"/>
                <a:stretch>
                  <a:fillRect l="-7450" t="-15625" r="-5731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bdélník 17"/>
          <p:cNvSpPr/>
          <p:nvPr/>
        </p:nvSpPr>
        <p:spPr>
          <a:xfrm>
            <a:off x="3563888" y="2772217"/>
            <a:ext cx="9813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0,09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2123728" y="4509120"/>
                <a:ext cx="324036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(-0,11)</a:t>
                </a:r>
                <a:r>
                  <a:rPr lang="cs-CZ" sz="3200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(-0,11)= </a:t>
                </a:r>
                <a:endParaRPr lang="cs-CZ" dirty="0"/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4509120"/>
                <a:ext cx="3240360" cy="584775"/>
              </a:xfrm>
              <a:prstGeom prst="rect">
                <a:avLst/>
              </a:prstGeom>
              <a:blipFill rotWithShape="1">
                <a:blip r:embed="rId4"/>
                <a:stretch>
                  <a:fillRect l="-4699" t="-15625" r="-2444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bdélník 19"/>
          <p:cNvSpPr/>
          <p:nvPr/>
        </p:nvSpPr>
        <p:spPr>
          <a:xfrm>
            <a:off x="5037800" y="4509120"/>
            <a:ext cx="15504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0,012 1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1942500" y="4005064"/>
                <a:ext cx="264546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0,12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0,12 = </a:t>
                </a:r>
                <a:endParaRPr lang="cs-CZ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2500" y="4005064"/>
                <a:ext cx="2645469" cy="584775"/>
              </a:xfrm>
              <a:prstGeom prst="rect">
                <a:avLst/>
              </a:prstGeom>
              <a:blipFill rotWithShape="1">
                <a:blip r:embed="rId5"/>
                <a:stretch>
                  <a:fillRect l="-5991" t="-15625" r="-2074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bdélník 21"/>
          <p:cNvSpPr/>
          <p:nvPr/>
        </p:nvSpPr>
        <p:spPr>
          <a:xfrm>
            <a:off x="4283968" y="4005064"/>
            <a:ext cx="14366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0,0144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délník 22"/>
              <p:cNvSpPr/>
              <p:nvPr/>
            </p:nvSpPr>
            <p:spPr>
              <a:xfrm>
                <a:off x="2025972" y="3348281"/>
                <a:ext cx="290606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(-0,3)</a:t>
                </a:r>
                <a:r>
                  <a:rPr lang="cs-CZ" sz="3200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(-0,3) = </a:t>
                </a:r>
                <a:endParaRPr lang="cs-CZ" dirty="0"/>
              </a:p>
            </p:txBody>
          </p:sp>
        </mc:Choice>
        <mc:Fallback xmlns=""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972" y="3348281"/>
                <a:ext cx="2906067" cy="584775"/>
              </a:xfrm>
              <a:prstGeom prst="rect">
                <a:avLst/>
              </a:prstGeom>
              <a:blipFill rotWithShape="1">
                <a:blip r:embed="rId6"/>
                <a:stretch>
                  <a:fillRect l="-5241" t="-15625" r="-4612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bdélník 23"/>
          <p:cNvSpPr/>
          <p:nvPr/>
        </p:nvSpPr>
        <p:spPr>
          <a:xfrm>
            <a:off x="4670761" y="3348281"/>
            <a:ext cx="9813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0,09</a:t>
            </a:r>
          </a:p>
        </p:txBody>
      </p:sp>
      <p:sp>
        <p:nvSpPr>
          <p:cNvPr id="26" name="Zaoblený obdélník 25"/>
          <p:cNvSpPr/>
          <p:nvPr/>
        </p:nvSpPr>
        <p:spPr>
          <a:xfrm>
            <a:off x="452956" y="5165903"/>
            <a:ext cx="8136904" cy="1656184"/>
          </a:xfrm>
          <a:prstGeom prst="roundRect">
            <a:avLst>
              <a:gd name="adj" fmla="val 173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altLang="cs-CZ" sz="800" b="1" dirty="0" smtClean="0">
              <a:solidFill>
                <a:srgbClr val="FFFF00"/>
              </a:solidFill>
              <a:latin typeface="+mj-lt"/>
            </a:endParaRPr>
          </a:p>
          <a:p>
            <a:pPr algn="ctr"/>
            <a:endParaRPr lang="cs-CZ" altLang="cs-CZ" sz="800" b="1" dirty="0">
              <a:solidFill>
                <a:srgbClr val="FFFF00"/>
              </a:solidFill>
              <a:latin typeface="+mj-lt"/>
            </a:endParaRPr>
          </a:p>
          <a:p>
            <a:pPr algn="ctr"/>
            <a:r>
              <a:rPr lang="cs-CZ" altLang="cs-CZ" sz="3600" b="1" dirty="0" smtClean="0">
                <a:solidFill>
                  <a:srgbClr val="FFFF00"/>
                </a:solidFill>
                <a:latin typeface="+mj-lt"/>
              </a:rPr>
              <a:t>Druhá </a:t>
            </a:r>
            <a:r>
              <a:rPr lang="cs-CZ" altLang="cs-CZ" sz="3600" b="1" dirty="0">
                <a:solidFill>
                  <a:srgbClr val="FFFF00"/>
                </a:solidFill>
                <a:latin typeface="+mj-lt"/>
              </a:rPr>
              <a:t>mocnina libovolného čísla je vždy nezáporné číslo, tedy buď kladné číslo, nebo nula!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04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600200"/>
                <a:ext cx="1800200" cy="511588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𝟐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𝟓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cs-CZ" b="1" dirty="0" smtClean="0"/>
                  <a:t>= </a:t>
                </a:r>
                <a:endParaRPr lang="cs-CZ" b="1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b="1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cs-CZ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𝟒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cs-CZ" b="1" dirty="0"/>
                  <a:t>=</a:t>
                </a:r>
                <a:r>
                  <a:rPr lang="cs-CZ" b="1" dirty="0" smtClean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b="1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cs-CZ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𝟐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𝟕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cs-CZ" b="1" dirty="0"/>
                  <a:t>=</a:t>
                </a:r>
                <a:r>
                  <a:rPr lang="cs-CZ" b="1" dirty="0" smtClean="0"/>
                  <a:t> </a:t>
                </a:r>
                <a:endParaRPr lang="cs-CZ" b="1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b="1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𝟐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𝟗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cs-CZ" b="1" dirty="0"/>
                  <a:t>=</a:t>
                </a:r>
                <a:r>
                  <a:rPr lang="cs-CZ" b="1" dirty="0" smtClean="0"/>
                  <a:t> </a:t>
                </a:r>
                <a:endParaRPr lang="cs-CZ" b="1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cs-CZ" b="1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>
                                <a:latin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cs-CZ" b="1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</a:rPr>
                                  <m:t>𝟖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</a:rPr>
                                  <m:t>𝟑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cs-CZ" b="1" dirty="0"/>
                  <a:t>=</a:t>
                </a:r>
                <a:r>
                  <a:rPr lang="cs-CZ" b="1" dirty="0" smtClean="0"/>
                  <a:t> </a:t>
                </a:r>
                <a:endParaRPr lang="cs-CZ" b="1" dirty="0"/>
              </a:p>
              <a:p>
                <a:pPr marL="0" indent="0">
                  <a:buNone/>
                </a:pP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600200"/>
                <a:ext cx="1800200" cy="5115886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/>
            <a:r>
              <a:rPr lang="cs-CZ" altLang="cs-CZ" dirty="0">
                <a:solidFill>
                  <a:schemeClr val="tx1"/>
                </a:solidFill>
                <a:latin typeface="Arial" charset="0"/>
              </a:rPr>
              <a:t>Určete druhou mocninu čísel: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1280230" y="1642958"/>
                <a:ext cx="2755081" cy="922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𝟓</m:t>
                              </m:r>
                            </m:den>
                          </m:f>
                        </m:e>
                      </m:d>
                      <m:r>
                        <a:rPr lang="cs-CZ" sz="2400" b="1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𝟓</m:t>
                              </m:r>
                            </m:den>
                          </m:f>
                        </m:e>
                      </m:d>
                      <m:r>
                        <a:rPr lang="cs-CZ" sz="2400" b="1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230" y="1642958"/>
                <a:ext cx="2755081" cy="92217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1658660" y="2638088"/>
                <a:ext cx="3201372" cy="922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𝟒</m:t>
                              </m:r>
                            </m:den>
                          </m:f>
                        </m:e>
                      </m:d>
                      <m:r>
                        <a:rPr lang="cs-CZ" sz="2400" b="1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𝟒</m:t>
                              </m:r>
                            </m:den>
                          </m:f>
                        </m:e>
                      </m:d>
                      <m:r>
                        <a:rPr lang="cs-CZ" sz="2400" b="1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660" y="2638088"/>
                <a:ext cx="3201372" cy="92217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1775127" y="3677116"/>
                <a:ext cx="2748198" cy="922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𝟕</m:t>
                              </m:r>
                            </m:den>
                          </m:f>
                        </m:e>
                      </m:d>
                      <m:r>
                        <a:rPr lang="cs-CZ" sz="2400" b="1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𝟕</m:t>
                              </m:r>
                            </m:den>
                          </m:f>
                        </m:e>
                      </m:d>
                      <m:r>
                        <a:rPr lang="cs-CZ" sz="2400" b="1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5127" y="3677116"/>
                <a:ext cx="2748198" cy="92217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863531" y="4725143"/>
                <a:ext cx="3199234" cy="922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𝟗</m:t>
                              </m:r>
                            </m:den>
                          </m:f>
                        </m:e>
                      </m:d>
                      <m:r>
                        <a:rPr lang="cs-CZ" sz="2400" b="1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𝟗</m:t>
                              </m:r>
                            </m:den>
                          </m:f>
                        </m:e>
                      </m:d>
                      <m:r>
                        <a:rPr lang="cs-CZ" sz="2400" b="1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531" y="4725143"/>
                <a:ext cx="3199234" cy="92217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1606473" y="5690992"/>
                <a:ext cx="3085505" cy="9221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𝟖</m:t>
                              </m:r>
                            </m:num>
                            <m:den>
                              <m: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den>
                          </m:f>
                        </m:e>
                      </m:d>
                      <m:r>
                        <a:rPr lang="cs-CZ" sz="2400" b="1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𝟖</m:t>
                              </m:r>
                            </m:num>
                            <m:den>
                              <m:r>
                                <a:rPr lang="cs-CZ" sz="2400" b="1" i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𝟑</m:t>
                              </m:r>
                            </m:den>
                          </m:f>
                        </m:e>
                      </m:d>
                      <m:r>
                        <a:rPr lang="cs-CZ" sz="2400" b="1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6473" y="5690992"/>
                <a:ext cx="3085505" cy="92217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3563888" y="1663732"/>
                <a:ext cx="622285" cy="784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num>
                        <m:den>
                          <m: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𝟐𝟓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1663732"/>
                <a:ext cx="622285" cy="78483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4427984" y="2706087"/>
                <a:ext cx="622285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𝟗</m:t>
                          </m:r>
                        </m:num>
                        <m:den>
                          <m: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𝟏𝟔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2706087"/>
                <a:ext cx="622285" cy="7861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4240459" y="3717032"/>
                <a:ext cx="622285" cy="7848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num>
                        <m:den>
                          <m: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𝟒𝟗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0459" y="3717032"/>
                <a:ext cx="622285" cy="78483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/>
              <p:cNvSpPr/>
              <p:nvPr/>
            </p:nvSpPr>
            <p:spPr>
              <a:xfrm>
                <a:off x="3275856" y="4793720"/>
                <a:ext cx="622285" cy="7850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num>
                        <m:den>
                          <m: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𝟖𝟏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4793720"/>
                <a:ext cx="622285" cy="78502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4283968" y="5758991"/>
                <a:ext cx="622285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𝟔𝟒</m:t>
                          </m:r>
                        </m:num>
                        <m:den>
                          <m:r>
                            <a:rPr lang="cs-CZ" sz="2400" b="1" i="1" dirty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5758991"/>
                <a:ext cx="622285" cy="7861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938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>
                <a:solidFill>
                  <a:prstClr val="black"/>
                </a:solidFill>
              </a:rPr>
              <a:t>Druhá mocnina</a:t>
            </a:r>
            <a:endParaRPr lang="cs-CZ" dirty="0"/>
          </a:p>
        </p:txBody>
      </p:sp>
      <p:sp>
        <p:nvSpPr>
          <p:cNvPr id="6" name="Zahnutá šipka nahoru 5"/>
          <p:cNvSpPr/>
          <p:nvPr/>
        </p:nvSpPr>
        <p:spPr>
          <a:xfrm>
            <a:off x="909423" y="2858805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Zahnutá šipka nahoru 6"/>
          <p:cNvSpPr/>
          <p:nvPr/>
        </p:nvSpPr>
        <p:spPr>
          <a:xfrm>
            <a:off x="1922667" y="2897649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Zahnutá šipka nahoru 7"/>
          <p:cNvSpPr/>
          <p:nvPr/>
        </p:nvSpPr>
        <p:spPr>
          <a:xfrm>
            <a:off x="2138691" y="2897649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Zahnutá šipka nahoru 8"/>
          <p:cNvSpPr/>
          <p:nvPr/>
        </p:nvSpPr>
        <p:spPr>
          <a:xfrm>
            <a:off x="940115" y="3771166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Zahnutá šipka nahoru 9"/>
          <p:cNvSpPr/>
          <p:nvPr/>
        </p:nvSpPr>
        <p:spPr>
          <a:xfrm>
            <a:off x="1151986" y="3786778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Zahnutá šipka nahoru 10"/>
          <p:cNvSpPr/>
          <p:nvPr/>
        </p:nvSpPr>
        <p:spPr>
          <a:xfrm>
            <a:off x="2164904" y="3752547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Zahnutá šipka nahoru 11"/>
          <p:cNvSpPr/>
          <p:nvPr/>
        </p:nvSpPr>
        <p:spPr>
          <a:xfrm>
            <a:off x="2496616" y="3762018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3" name="Zahnutá šipka nahoru 12"/>
          <p:cNvSpPr/>
          <p:nvPr/>
        </p:nvSpPr>
        <p:spPr>
          <a:xfrm>
            <a:off x="2705356" y="3762018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Zahnutá šipka nahoru 13"/>
          <p:cNvSpPr/>
          <p:nvPr/>
        </p:nvSpPr>
        <p:spPr>
          <a:xfrm>
            <a:off x="2932810" y="3762018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860180" y="2967246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1957787" y="2927176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991208" y="3813597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2540194" y="3810431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1265825" y="5866998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3575128" y="5866998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1168097" y="4901098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3180274" y="4901098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819797" y="3205997"/>
            <a:ext cx="14366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cs-CZ" altLang="cs-CZ" sz="3200" dirty="0">
                <a:latin typeface="Arial" charset="0"/>
              </a:rPr>
              <a:t>10 000</a:t>
            </a:r>
          </a:p>
        </p:txBody>
      </p:sp>
      <p:sp>
        <p:nvSpPr>
          <p:cNvPr id="3" name="Obdélník 2"/>
          <p:cNvSpPr/>
          <p:nvPr/>
        </p:nvSpPr>
        <p:spPr>
          <a:xfrm>
            <a:off x="1596907" y="2384882"/>
            <a:ext cx="8675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latin typeface="Arial" charset="0"/>
              </a:rPr>
              <a:t>100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2196663" y="4293969"/>
            <a:ext cx="21194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latin typeface="Arial" charset="0"/>
              </a:rPr>
              <a:t>1 000 000 </a:t>
            </a:r>
            <a:endParaRPr lang="cs-CZ" sz="3200" dirty="0"/>
          </a:p>
        </p:txBody>
      </p:sp>
      <p:sp>
        <p:nvSpPr>
          <p:cNvPr id="16" name="Obdélník 15"/>
          <p:cNvSpPr/>
          <p:nvPr/>
        </p:nvSpPr>
        <p:spPr>
          <a:xfrm>
            <a:off x="2380928" y="5190782"/>
            <a:ext cx="2460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latin typeface="Arial" charset="0"/>
              </a:rPr>
              <a:t>100 000 000</a:t>
            </a:r>
            <a:endParaRPr lang="cs-CZ" sz="3200" dirty="0"/>
          </a:p>
        </p:txBody>
      </p:sp>
      <p:sp>
        <p:nvSpPr>
          <p:cNvPr id="28" name="Obdélník 27"/>
          <p:cNvSpPr/>
          <p:nvPr/>
        </p:nvSpPr>
        <p:spPr>
          <a:xfrm>
            <a:off x="583949" y="2384882"/>
            <a:ext cx="11079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10</a:t>
            </a:r>
            <a:r>
              <a:rPr lang="cs-CZ" altLang="cs-CZ" sz="32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</a:t>
            </a:r>
            <a:endParaRPr lang="cs-CZ" dirty="0"/>
          </a:p>
        </p:txBody>
      </p:sp>
      <p:sp>
        <p:nvSpPr>
          <p:cNvPr id="29" name="Obdélník 28"/>
          <p:cNvSpPr/>
          <p:nvPr/>
        </p:nvSpPr>
        <p:spPr>
          <a:xfrm>
            <a:off x="583949" y="3246567"/>
            <a:ext cx="13356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100</a:t>
            </a:r>
            <a:r>
              <a:rPr lang="cs-CZ" altLang="cs-CZ" sz="32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</a:t>
            </a:r>
            <a:endParaRPr lang="cs-CZ" dirty="0"/>
          </a:p>
        </p:txBody>
      </p:sp>
      <p:sp>
        <p:nvSpPr>
          <p:cNvPr id="30" name="Obdélník 29"/>
          <p:cNvSpPr/>
          <p:nvPr/>
        </p:nvSpPr>
        <p:spPr>
          <a:xfrm>
            <a:off x="570484" y="4293970"/>
            <a:ext cx="16770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1 000</a:t>
            </a:r>
            <a:r>
              <a:rPr lang="cs-CZ" altLang="cs-CZ" sz="32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584084" y="5190783"/>
            <a:ext cx="19046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10 000</a:t>
            </a:r>
            <a:r>
              <a:rPr lang="cs-CZ" altLang="cs-CZ" sz="32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</a:t>
            </a:r>
            <a:endParaRPr lang="cs-CZ" altLang="cs-CZ" sz="3200" baseline="30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2" name="Zástupný symbol pro obsah 31"/>
          <p:cNvSpPr>
            <a:spLocks noGrp="1"/>
          </p:cNvSpPr>
          <p:nvPr>
            <p:ph idx="1"/>
          </p:nvPr>
        </p:nvSpPr>
        <p:spPr>
          <a:xfrm>
            <a:off x="756054" y="1580193"/>
            <a:ext cx="7848394" cy="696680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Pozoruj počet nul při umocňování:</a:t>
            </a:r>
            <a:endParaRPr lang="cs-CZ" dirty="0"/>
          </a:p>
        </p:txBody>
      </p:sp>
      <p:grpSp>
        <p:nvGrpSpPr>
          <p:cNvPr id="35" name="Skupina 34"/>
          <p:cNvGrpSpPr/>
          <p:nvPr/>
        </p:nvGrpSpPr>
        <p:grpSpPr>
          <a:xfrm>
            <a:off x="5137780" y="2510596"/>
            <a:ext cx="3610684" cy="3726716"/>
            <a:chOff x="4640298" y="2471479"/>
            <a:chExt cx="3610684" cy="3726716"/>
          </a:xfrm>
        </p:grpSpPr>
        <p:sp>
          <p:nvSpPr>
            <p:cNvPr id="36" name="Zaoblený obdélník 35"/>
            <p:cNvSpPr/>
            <p:nvPr/>
          </p:nvSpPr>
          <p:spPr>
            <a:xfrm>
              <a:off x="4640298" y="2471479"/>
              <a:ext cx="3610684" cy="3726716"/>
            </a:xfrm>
            <a:prstGeom prst="roundRect">
              <a:avLst>
                <a:gd name="adj" fmla="val 1825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" name="Obdélník 36"/>
            <p:cNvSpPr/>
            <p:nvPr/>
          </p:nvSpPr>
          <p:spPr>
            <a:xfrm>
              <a:off x="4784314" y="2881833"/>
              <a:ext cx="3322652" cy="28623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cs-CZ" altLang="cs-CZ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Druhá mocnina čísla má dvojnásobný </a:t>
              </a:r>
              <a:r>
                <a:rPr lang="cs-CZ" altLang="cs-CZ" sz="3600" b="1" dirty="0">
                  <a:solidFill>
                    <a:srgbClr val="FFFF00"/>
                  </a:solidFill>
                  <a:cs typeface="Arial" panose="020B0604020202020204" pitchFamily="34" charset="0"/>
                </a:rPr>
                <a:t/>
              </a:r>
              <a:br>
                <a:rPr lang="cs-CZ" altLang="cs-CZ" sz="3600" b="1" dirty="0">
                  <a:solidFill>
                    <a:srgbClr val="FFFF00"/>
                  </a:solidFill>
                  <a:cs typeface="Arial" panose="020B0604020202020204" pitchFamily="34" charset="0"/>
                </a:rPr>
              </a:br>
              <a:r>
                <a:rPr lang="cs-CZ" altLang="cs-CZ" sz="3600" b="1" dirty="0">
                  <a:solidFill>
                    <a:srgbClr val="FFFF00"/>
                  </a:solidFill>
                  <a:cs typeface="Arial" panose="020B0604020202020204" pitchFamily="34" charset="0"/>
                </a:rPr>
                <a:t>počet </a:t>
              </a:r>
              <a:r>
                <a:rPr lang="cs-CZ" altLang="cs-CZ" sz="3600" b="1" dirty="0" smtClean="0">
                  <a:solidFill>
                    <a:srgbClr val="FFFF00"/>
                  </a:solidFill>
                  <a:cs typeface="Arial" panose="020B0604020202020204" pitchFamily="34" charset="0"/>
                </a:rPr>
                <a:t>nul, než dané číslo.</a:t>
              </a:r>
              <a:endParaRPr lang="cs-CZ" altLang="cs-CZ" sz="3600" b="1" dirty="0">
                <a:solidFill>
                  <a:srgbClr val="FFFF00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38" name="Levá složená závorka 37"/>
          <p:cNvSpPr/>
          <p:nvPr/>
        </p:nvSpPr>
        <p:spPr>
          <a:xfrm rot="16200000">
            <a:off x="1187906" y="4507665"/>
            <a:ext cx="311645" cy="696437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Levá složená závorka 39"/>
          <p:cNvSpPr/>
          <p:nvPr/>
        </p:nvSpPr>
        <p:spPr>
          <a:xfrm rot="16200000">
            <a:off x="3205964" y="4115797"/>
            <a:ext cx="311645" cy="141232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Levá složená závorka 40"/>
          <p:cNvSpPr/>
          <p:nvPr/>
        </p:nvSpPr>
        <p:spPr>
          <a:xfrm rot="16200000">
            <a:off x="1274022" y="5295771"/>
            <a:ext cx="311645" cy="979457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Levá složená závorka 41"/>
          <p:cNvSpPr/>
          <p:nvPr/>
        </p:nvSpPr>
        <p:spPr>
          <a:xfrm rot="16200000">
            <a:off x="3558947" y="4784253"/>
            <a:ext cx="311645" cy="2002495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59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" grpId="0"/>
      <p:bldP spid="3" grpId="0"/>
      <p:bldP spid="15" grpId="0"/>
      <p:bldP spid="16" grpId="0"/>
      <p:bldP spid="28" grpId="0"/>
      <p:bldP spid="29" grpId="0"/>
      <p:bldP spid="30" grpId="0"/>
      <p:bldP spid="31" grpId="0"/>
      <p:bldP spid="38" grpId="0" animBg="1"/>
      <p:bldP spid="40" grpId="0" animBg="1"/>
      <p:bldP spid="41" grpId="0" animBg="1"/>
      <p:bldP spid="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>
                <a:solidFill>
                  <a:prstClr val="black"/>
                </a:solidFill>
              </a:rPr>
              <a:t>Druhá mocnina</a:t>
            </a:r>
            <a:endParaRPr lang="cs-CZ" dirty="0"/>
          </a:p>
        </p:txBody>
      </p:sp>
      <p:sp>
        <p:nvSpPr>
          <p:cNvPr id="5" name="Rectangle 11"/>
          <p:cNvSpPr>
            <a:spLocks noGrp="1"/>
          </p:cNvSpPr>
          <p:nvPr>
            <p:ph idx="1"/>
          </p:nvPr>
        </p:nvSpPr>
        <p:spPr bwMode="auto">
          <a:xfrm>
            <a:off x="457200" y="1476038"/>
            <a:ext cx="8050544" cy="544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25000" lnSpcReduction="20000"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cs-CZ" altLang="cs-CZ" dirty="0" smtClean="0">
                <a:latin typeface="Arial" charset="0"/>
              </a:rPr>
              <a:t>       </a:t>
            </a:r>
          </a:p>
          <a:p>
            <a:pPr>
              <a:buNone/>
            </a:pPr>
            <a:r>
              <a:rPr lang="cs-CZ" altLang="cs-CZ" dirty="0" smtClean="0">
                <a:latin typeface="Arial" charset="0"/>
              </a:rPr>
              <a:t>     </a:t>
            </a:r>
          </a:p>
          <a:p>
            <a:pPr>
              <a:buNone/>
            </a:pPr>
            <a:r>
              <a:rPr lang="cs-CZ" altLang="cs-CZ" dirty="0" smtClean="0">
                <a:latin typeface="Arial" charset="0"/>
              </a:rPr>
              <a:t>   </a:t>
            </a:r>
            <a:endParaRPr lang="cs-CZ" altLang="cs-CZ" dirty="0">
              <a:latin typeface="Arial" charset="0"/>
            </a:endParaRPr>
          </a:p>
          <a:p>
            <a:pPr>
              <a:buFont typeface="Arial" charset="0"/>
              <a:buNone/>
            </a:pPr>
            <a:endParaRPr lang="cs-CZ" altLang="cs-CZ" dirty="0" smtClean="0">
              <a:latin typeface="Arial" charset="0"/>
            </a:endParaRPr>
          </a:p>
          <a:p>
            <a:pPr>
              <a:buNone/>
            </a:pPr>
            <a:r>
              <a:rPr lang="cs-CZ" altLang="cs-CZ" dirty="0" smtClean="0">
                <a:latin typeface="Arial" charset="0"/>
              </a:rPr>
              <a:t> </a:t>
            </a:r>
            <a:endParaRPr lang="cs-CZ" altLang="cs-CZ" dirty="0">
              <a:latin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021274" y="2564904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Zahnutá šipka nahoru 6"/>
          <p:cNvSpPr/>
          <p:nvPr/>
        </p:nvSpPr>
        <p:spPr>
          <a:xfrm>
            <a:off x="1102187" y="2524834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231668" y="3645024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287497" y="4826927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498324" y="6156436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375562" y="4852233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3914944" y="6156436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Zahnutá šipka nahoru 13"/>
          <p:cNvSpPr/>
          <p:nvPr/>
        </p:nvSpPr>
        <p:spPr>
          <a:xfrm>
            <a:off x="2195736" y="2524834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5" name="Zahnutá šipka nahoru 14"/>
          <p:cNvSpPr/>
          <p:nvPr/>
        </p:nvSpPr>
        <p:spPr>
          <a:xfrm>
            <a:off x="2387250" y="2524834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2235018" y="2596842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Zahnutá šipka nahoru 17"/>
          <p:cNvSpPr/>
          <p:nvPr/>
        </p:nvSpPr>
        <p:spPr>
          <a:xfrm>
            <a:off x="1161719" y="3588633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Zahnutá šipka nahoru 18"/>
          <p:cNvSpPr/>
          <p:nvPr/>
        </p:nvSpPr>
        <p:spPr>
          <a:xfrm>
            <a:off x="1397170" y="3576012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0" name="Zahnutá šipka nahoru 19"/>
          <p:cNvSpPr/>
          <p:nvPr/>
        </p:nvSpPr>
        <p:spPr>
          <a:xfrm>
            <a:off x="2493294" y="3573016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1" name="Zahnutá šipka nahoru 20"/>
          <p:cNvSpPr/>
          <p:nvPr/>
        </p:nvSpPr>
        <p:spPr>
          <a:xfrm>
            <a:off x="2709318" y="3573016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2" name="Zahnutá šipka nahoru 21"/>
          <p:cNvSpPr/>
          <p:nvPr/>
        </p:nvSpPr>
        <p:spPr>
          <a:xfrm>
            <a:off x="2927542" y="3598645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3" name="Zahnutá šipka nahoru 22"/>
          <p:cNvSpPr/>
          <p:nvPr/>
        </p:nvSpPr>
        <p:spPr>
          <a:xfrm>
            <a:off x="3131840" y="3580791"/>
            <a:ext cx="216024" cy="144016"/>
          </a:xfrm>
          <a:prstGeom prst="curvedUp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2731524" y="3665989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cs-CZ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13887" y="2052137"/>
            <a:ext cx="12218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0,1</a:t>
            </a:r>
            <a:r>
              <a:rPr lang="cs-CZ" altLang="cs-CZ" sz="32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70472" y="3068960"/>
            <a:ext cx="14494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0,01</a:t>
            </a:r>
            <a:r>
              <a:rPr lang="cs-CZ" altLang="cs-CZ" sz="32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670472" y="4092049"/>
            <a:ext cx="16770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0,001</a:t>
            </a:r>
            <a:r>
              <a:rPr lang="cs-CZ" altLang="cs-CZ" sz="32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685015" y="5360284"/>
            <a:ext cx="21323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0,000 1</a:t>
            </a:r>
            <a:r>
              <a:rPr lang="cs-CZ" altLang="cs-CZ" sz="32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 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1758858" y="2060848"/>
            <a:ext cx="9813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0,01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1990110" y="3068959"/>
            <a:ext cx="16642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0,000 1 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2303748" y="4086330"/>
            <a:ext cx="20056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0,000 001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2601306" y="5360284"/>
            <a:ext cx="29417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0,000 000 01</a:t>
            </a:r>
            <a:endParaRPr lang="cs-CZ" altLang="cs-CZ" sz="3200" baseline="30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541260" y="1484784"/>
            <a:ext cx="79664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 smtClean="0"/>
              <a:t>Pozoruj počet desetinných míst:</a:t>
            </a:r>
            <a:endParaRPr lang="cs-CZ" sz="3600" dirty="0"/>
          </a:p>
        </p:txBody>
      </p:sp>
      <p:sp>
        <p:nvSpPr>
          <p:cNvPr id="31" name="Levá složená závorka 30"/>
          <p:cNvSpPr/>
          <p:nvPr/>
        </p:nvSpPr>
        <p:spPr>
          <a:xfrm rot="16200000">
            <a:off x="1284149" y="4322886"/>
            <a:ext cx="311645" cy="696437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Levá složená závorka 33"/>
          <p:cNvSpPr/>
          <p:nvPr/>
        </p:nvSpPr>
        <p:spPr>
          <a:xfrm rot="16200000">
            <a:off x="3349844" y="4011523"/>
            <a:ext cx="311645" cy="1412586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Levá složená závorka 34"/>
          <p:cNvSpPr/>
          <p:nvPr/>
        </p:nvSpPr>
        <p:spPr>
          <a:xfrm rot="16200000">
            <a:off x="3902160" y="5054547"/>
            <a:ext cx="311645" cy="1892133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Levá složená závorka 35"/>
          <p:cNvSpPr/>
          <p:nvPr/>
        </p:nvSpPr>
        <p:spPr>
          <a:xfrm rot="16200000">
            <a:off x="1482125" y="5461501"/>
            <a:ext cx="311645" cy="963924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Zaoblený obdélník 36"/>
          <p:cNvSpPr/>
          <p:nvPr/>
        </p:nvSpPr>
        <p:spPr>
          <a:xfrm>
            <a:off x="5148064" y="2054553"/>
            <a:ext cx="3911820" cy="40484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altLang="cs-CZ" sz="3600" b="1" dirty="0" smtClean="0">
                <a:solidFill>
                  <a:srgbClr val="FFFF00"/>
                </a:solidFill>
              </a:rPr>
              <a:t>Druhá mocnina čísla má dvojnásobný </a:t>
            </a:r>
            <a:r>
              <a:rPr lang="cs-CZ" altLang="cs-CZ" sz="3600" b="1" dirty="0">
                <a:solidFill>
                  <a:srgbClr val="FFFF00"/>
                </a:solidFill>
              </a:rPr>
              <a:t/>
            </a:r>
            <a:br>
              <a:rPr lang="cs-CZ" altLang="cs-CZ" sz="3600" b="1" dirty="0">
                <a:solidFill>
                  <a:srgbClr val="FFFF00"/>
                </a:solidFill>
              </a:rPr>
            </a:br>
            <a:r>
              <a:rPr lang="cs-CZ" altLang="cs-CZ" sz="3600" b="1" dirty="0">
                <a:solidFill>
                  <a:srgbClr val="FFFF00"/>
                </a:solidFill>
              </a:rPr>
              <a:t>počet </a:t>
            </a:r>
            <a:r>
              <a:rPr lang="cs-CZ" altLang="cs-CZ" sz="3600" b="1" dirty="0" smtClean="0">
                <a:solidFill>
                  <a:srgbClr val="FFFF00"/>
                </a:solidFill>
              </a:rPr>
              <a:t>desetinných míst, než dané číslo.</a:t>
            </a:r>
            <a:endParaRPr lang="cs-CZ" altLang="cs-CZ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66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/>
      <p:bldP spid="10" grpId="0"/>
      <p:bldP spid="11" grpId="0"/>
      <p:bldP spid="12" grpId="0"/>
      <p:bldP spid="14" grpId="0" animBg="1"/>
      <p:bldP spid="15" grpId="0" animBg="1"/>
      <p:bldP spid="16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0" grpId="0"/>
      <p:bldP spid="2" grpId="0"/>
      <p:bldP spid="3" grpId="0"/>
      <p:bldP spid="13" grpId="0"/>
      <p:bldP spid="17" grpId="0"/>
      <p:bldP spid="24" grpId="0"/>
      <p:bldP spid="25" grpId="0"/>
      <p:bldP spid="26" grpId="0"/>
      <p:bldP spid="27" grpId="0"/>
      <p:bldP spid="31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/>
            <a:r>
              <a:rPr lang="cs-CZ" altLang="cs-CZ" dirty="0">
                <a:solidFill>
                  <a:schemeClr val="tx1"/>
                </a:solidFill>
                <a:latin typeface="Arial" charset="0"/>
              </a:rPr>
              <a:t>Určete druhou mocninu čísel:</a:t>
            </a:r>
          </a:p>
        </p:txBody>
      </p:sp>
      <p:sp>
        <p:nvSpPr>
          <p:cNvPr id="2" name="Obdélník 1"/>
          <p:cNvSpPr/>
          <p:nvPr/>
        </p:nvSpPr>
        <p:spPr>
          <a:xfrm>
            <a:off x="539552" y="1644005"/>
            <a:ext cx="1391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6 000</a:t>
            </a:r>
            <a:r>
              <a:rPr lang="cs-CZ" altLang="cs-CZ" sz="24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835696" y="1630660"/>
            <a:ext cx="2331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6 000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6 000 = 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995936" y="1597769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(6∙1000)∙(6 ∙ 1000) =</a:t>
            </a:r>
          </a:p>
        </p:txBody>
      </p:sp>
      <p:sp>
        <p:nvSpPr>
          <p:cNvPr id="10" name="Obdélník 9"/>
          <p:cNvSpPr/>
          <p:nvPr/>
        </p:nvSpPr>
        <p:spPr>
          <a:xfrm>
            <a:off x="547594" y="2152154"/>
            <a:ext cx="34698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(6∙6)∙(1000∙1000) = 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3347864" y="2152154"/>
            <a:ext cx="18469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cs-CZ" altLang="cs-CZ" sz="24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cs-CZ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1000</a:t>
            </a:r>
            <a:r>
              <a:rPr lang="cs-CZ" altLang="cs-CZ" sz="24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5004048" y="2113717"/>
            <a:ext cx="25197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 ∙ 1000 000 </a:t>
            </a:r>
            <a:r>
              <a:rPr lang="cs-CZ" alt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7268941" y="2092891"/>
            <a:ext cx="1726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36 000 000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20277" y="2895679"/>
            <a:ext cx="1247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0,05</a:t>
            </a:r>
            <a:r>
              <a:rPr lang="cs-CZ" sz="24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1705061" y="2878940"/>
            <a:ext cx="1988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0,05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0,05 = 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3443535" y="2842219"/>
            <a:ext cx="317440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 ∙ 0,01)</a:t>
            </a:r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(5 ∙ 0,01) =</a:t>
            </a:r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790273" y="3357344"/>
            <a:ext cx="32271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5) ∙ (0,01 ∙ 0,01)=</a:t>
            </a:r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3851920" y="3357344"/>
            <a:ext cx="17604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cs-CZ" sz="24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cs-CZ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0,01</a:t>
            </a:r>
            <a:r>
              <a:rPr lang="cs-CZ" sz="24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5449200" y="3327375"/>
            <a:ext cx="20746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∙ 0,0001 = 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7380312" y="3303884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20000"/>
              </a:spcBef>
            </a:pPr>
            <a:r>
              <a:rPr 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0,0025</a:t>
            </a:r>
            <a:endParaRPr lang="cs-CZ" sz="2400" baseline="30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Skupina 20"/>
          <p:cNvGrpSpPr/>
          <p:nvPr/>
        </p:nvGrpSpPr>
        <p:grpSpPr>
          <a:xfrm>
            <a:off x="624718" y="4261681"/>
            <a:ext cx="8123746" cy="1584176"/>
            <a:chOff x="611560" y="4149080"/>
            <a:chExt cx="7659146" cy="1584176"/>
          </a:xfrm>
        </p:grpSpPr>
        <p:sp>
          <p:nvSpPr>
            <p:cNvPr id="22" name="Zaoblený obdélník 21"/>
            <p:cNvSpPr/>
            <p:nvPr/>
          </p:nvSpPr>
          <p:spPr>
            <a:xfrm>
              <a:off x="611560" y="4149080"/>
              <a:ext cx="7632848" cy="158417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Obdélník 22"/>
            <p:cNvSpPr/>
            <p:nvPr/>
          </p:nvSpPr>
          <p:spPr>
            <a:xfrm>
              <a:off x="637858" y="4618002"/>
              <a:ext cx="763284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cs-CZ" sz="3600" dirty="0">
                  <a:solidFill>
                    <a:srgbClr val="FFFF00"/>
                  </a:solidFill>
                </a:rPr>
                <a:t>Pro </a:t>
              </a:r>
              <a:r>
                <a:rPr lang="cs-CZ" sz="3600" dirty="0" smtClean="0">
                  <a:solidFill>
                    <a:srgbClr val="FFFF00"/>
                  </a:solidFill>
                </a:rPr>
                <a:t>všechna čísla </a:t>
              </a:r>
              <a:r>
                <a:rPr lang="cs-CZ" sz="3600" dirty="0" smtClean="0">
                  <a:solidFill>
                    <a:srgbClr val="FFFF00"/>
                  </a:solidFill>
                  <a:latin typeface="Monotype Corsiva" panose="03010101010201010101" pitchFamily="66" charset="0"/>
                </a:rPr>
                <a:t>a, b </a:t>
              </a:r>
              <a:r>
                <a:rPr lang="cs-CZ" sz="3600" dirty="0" smtClean="0">
                  <a:solidFill>
                    <a:srgbClr val="FFFF00"/>
                  </a:solidFill>
                </a:rPr>
                <a:t>platí: </a:t>
              </a:r>
              <a:r>
                <a:rPr lang="cs-CZ" sz="3600" dirty="0" smtClean="0">
                  <a:solidFill>
                    <a:srgbClr val="FFFF00"/>
                  </a:solidFill>
                  <a:latin typeface="Monotype Corsiva" panose="03010101010201010101" pitchFamily="66" charset="0"/>
                </a:rPr>
                <a:t> (a</a:t>
              </a:r>
              <a:r>
                <a:rPr lang="cs-CZ" sz="3600" dirty="0" smtClean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cs-CZ" sz="3600" dirty="0">
                  <a:solidFill>
                    <a:srgbClr val="FFFF00"/>
                  </a:solidFill>
                  <a:latin typeface="Monotype Corsiva" panose="03010101010201010101" pitchFamily="66" charset="0"/>
                </a:rPr>
                <a:t>∙ b)</a:t>
              </a:r>
              <a:r>
                <a:rPr lang="cs-CZ" sz="3600" baseline="30000" dirty="0">
                  <a:solidFill>
                    <a:srgbClr val="FFFF00"/>
                  </a:solidFill>
                  <a:latin typeface="Monotype Corsiva" panose="03010101010201010101" pitchFamily="66" charset="0"/>
                </a:rPr>
                <a:t>2</a:t>
              </a:r>
              <a:r>
                <a:rPr lang="cs-CZ" sz="3600" dirty="0">
                  <a:solidFill>
                    <a:srgbClr val="FFFF00"/>
                  </a:solidFill>
                  <a:latin typeface="Monotype Corsiva" panose="03010101010201010101" pitchFamily="66" charset="0"/>
                </a:rPr>
                <a:t>=a</a:t>
              </a:r>
              <a:r>
                <a:rPr lang="cs-CZ" sz="3600" baseline="30000" dirty="0">
                  <a:solidFill>
                    <a:srgbClr val="FFFF00"/>
                  </a:solidFill>
                  <a:latin typeface="Monotype Corsiva" panose="03010101010201010101" pitchFamily="66" charset="0"/>
                </a:rPr>
                <a:t>2</a:t>
              </a:r>
              <a:r>
                <a:rPr lang="cs-CZ" sz="3600" dirty="0">
                  <a:solidFill>
                    <a:srgbClr val="FFFF00"/>
                  </a:solidFill>
                  <a:latin typeface="Monotype Corsiva" panose="03010101010201010101" pitchFamily="66" charset="0"/>
                </a:rPr>
                <a:t> ∙ b</a:t>
              </a:r>
              <a:r>
                <a:rPr lang="cs-CZ" sz="3600" baseline="30000" dirty="0">
                  <a:solidFill>
                    <a:srgbClr val="FFFF00"/>
                  </a:solidFill>
                  <a:latin typeface="Monotype Corsiva" panose="03010101010201010101" pitchFamily="66" charset="0"/>
                </a:rPr>
                <a:t>2</a:t>
              </a:r>
              <a:r>
                <a:rPr lang="cs-CZ" sz="3600" dirty="0">
                  <a:solidFill>
                    <a:srgbClr val="FFFF00"/>
                  </a:solidFill>
                  <a:latin typeface="Monotype Corsiva" panose="03010101010201010101" pitchFamily="66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308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cs-CZ" altLang="cs-CZ" dirty="0" smtClean="0">
                <a:solidFill>
                  <a:schemeClr val="tx1"/>
                </a:solidFill>
                <a:latin typeface="Arial" charset="0"/>
              </a:rPr>
              <a:t>Druhá </a:t>
            </a:r>
            <a:r>
              <a:rPr lang="cs-CZ" altLang="cs-CZ" dirty="0">
                <a:solidFill>
                  <a:schemeClr val="tx1"/>
                </a:solidFill>
                <a:latin typeface="Arial" charset="0"/>
              </a:rPr>
              <a:t>mocnina </a:t>
            </a:r>
            <a:r>
              <a:rPr lang="cs-CZ" altLang="cs-CZ" dirty="0" smtClean="0">
                <a:solidFill>
                  <a:schemeClr val="tx1"/>
                </a:solidFill>
                <a:latin typeface="Arial" charset="0"/>
              </a:rPr>
              <a:t>součinu</a:t>
            </a:r>
            <a:endParaRPr lang="cs-CZ" altLang="cs-CZ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771800" y="1495098"/>
            <a:ext cx="4104456" cy="648072"/>
          </a:xfrm>
          <a:prstGeom prst="rect">
            <a:avLst/>
          </a:prstGeom>
          <a:solidFill>
            <a:srgbClr val="FF0000">
              <a:alpha val="11000"/>
            </a:srgb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2771800" y="1495098"/>
                <a:ext cx="3998177" cy="7540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algn="ctr">
                  <a:spcBef>
                    <a:spcPct val="20000"/>
                  </a:spcBef>
                </a:pPr>
                <a:r>
                  <a:rPr lang="cs-CZ" altLang="cs-CZ" sz="4300" dirty="0">
                    <a:solidFill>
                      <a:prstClr val="black"/>
                    </a:solidFill>
                    <a:latin typeface="Arial" charset="0"/>
                  </a:rPr>
                  <a:t>(a </a:t>
                </a:r>
                <a14:m>
                  <m:oMath xmlns:m="http://schemas.openxmlformats.org/officeDocument/2006/math">
                    <m:r>
                      <a:rPr lang="cs-CZ" sz="44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4300" dirty="0">
                    <a:solidFill>
                      <a:prstClr val="black"/>
                    </a:solidFill>
                    <a:latin typeface="Arial" charset="0"/>
                  </a:rPr>
                  <a:t> b)</a:t>
                </a:r>
                <a:r>
                  <a:rPr lang="cs-CZ" altLang="cs-CZ" sz="4300" baseline="30000" dirty="0">
                    <a:solidFill>
                      <a:prstClr val="black"/>
                    </a:solidFill>
                    <a:latin typeface="Arial" charset="0"/>
                  </a:rPr>
                  <a:t>2</a:t>
                </a:r>
                <a:r>
                  <a:rPr lang="cs-CZ" altLang="cs-CZ" sz="4300" dirty="0">
                    <a:solidFill>
                      <a:prstClr val="black"/>
                    </a:solidFill>
                    <a:latin typeface="Arial" charset="0"/>
                  </a:rPr>
                  <a:t> = a</a:t>
                </a:r>
                <a:r>
                  <a:rPr lang="cs-CZ" altLang="cs-CZ" sz="4300" baseline="30000" dirty="0">
                    <a:solidFill>
                      <a:prstClr val="black"/>
                    </a:solidFill>
                    <a:latin typeface="Arial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cs-CZ" sz="44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4300" dirty="0">
                    <a:solidFill>
                      <a:prstClr val="black"/>
                    </a:solidFill>
                    <a:latin typeface="Arial" charset="0"/>
                  </a:rPr>
                  <a:t> b</a:t>
                </a:r>
                <a:r>
                  <a:rPr lang="cs-CZ" altLang="cs-CZ" sz="4300" baseline="30000" dirty="0">
                    <a:solidFill>
                      <a:prstClr val="black"/>
                    </a:solidFill>
                    <a:latin typeface="Arial" charset="0"/>
                  </a:rPr>
                  <a:t>2</a:t>
                </a:r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1495098"/>
                <a:ext cx="3998177" cy="754053"/>
              </a:xfrm>
              <a:prstGeom prst="rect">
                <a:avLst/>
              </a:prstGeom>
              <a:blipFill rotWithShape="1">
                <a:blip r:embed="rId2"/>
                <a:stretch>
                  <a:fillRect l="-4116" t="-16129" r="-1067" b="-370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683568" y="2410837"/>
                <a:ext cx="183575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(3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5)</a:t>
                </a:r>
                <a:r>
                  <a:rPr lang="cs-CZ" altLang="cs-CZ" sz="3200" baseline="30000" dirty="0">
                    <a:solidFill>
                      <a:prstClr val="black"/>
                    </a:solidFill>
                    <a:latin typeface="Arial" charset="0"/>
                  </a:rPr>
                  <a:t>2 </a:t>
                </a:r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= </a:t>
                </a:r>
                <a:endParaRPr lang="cs-CZ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410837"/>
                <a:ext cx="1835759" cy="584775"/>
              </a:xfrm>
              <a:prstGeom prst="rect">
                <a:avLst/>
              </a:prstGeom>
              <a:blipFill rotWithShape="1">
                <a:blip r:embed="rId3"/>
                <a:stretch>
                  <a:fillRect l="-8306" t="-15625" r="-6977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bdélník 6"/>
          <p:cNvSpPr/>
          <p:nvPr/>
        </p:nvSpPr>
        <p:spPr>
          <a:xfrm>
            <a:off x="2339752" y="2390200"/>
            <a:ext cx="14943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(15)</a:t>
            </a:r>
            <a:r>
              <a:rPr lang="cs-CZ" altLang="cs-CZ" sz="32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 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639324" y="2353351"/>
            <a:ext cx="8675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225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692124" y="2989590"/>
                <a:ext cx="1677062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3</a:t>
                </a:r>
                <a:r>
                  <a:rPr lang="cs-CZ" altLang="cs-CZ" sz="3200" baseline="30000" dirty="0">
                    <a:solidFill>
                      <a:prstClr val="black"/>
                    </a:solidFill>
                    <a:latin typeface="Arial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5</a:t>
                </a:r>
                <a:r>
                  <a:rPr lang="cs-CZ" altLang="cs-CZ" sz="3200" baseline="30000" dirty="0">
                    <a:solidFill>
                      <a:prstClr val="black"/>
                    </a:solidFill>
                    <a:latin typeface="Arial" charset="0"/>
                  </a:rPr>
                  <a:t>2 </a:t>
                </a:r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= </a:t>
                </a:r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124" y="2989590"/>
                <a:ext cx="1677062" cy="584775"/>
              </a:xfrm>
              <a:prstGeom prst="rect">
                <a:avLst/>
              </a:prstGeom>
              <a:blipFill rotWithShape="1">
                <a:blip r:embed="rId4"/>
                <a:stretch>
                  <a:fillRect l="-9455" t="-15625" r="-7273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2271172" y="2985453"/>
                <a:ext cx="163859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9</a:t>
                </a:r>
                <a:r>
                  <a:rPr lang="cs-CZ" altLang="cs-CZ" sz="3200" baseline="30000" dirty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25 = </a:t>
                </a:r>
                <a:endParaRPr lang="cs-CZ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1172" y="2985453"/>
                <a:ext cx="1638590" cy="584775"/>
              </a:xfrm>
              <a:prstGeom prst="rect">
                <a:avLst/>
              </a:prstGeom>
              <a:blipFill rotWithShape="1">
                <a:blip r:embed="rId5"/>
                <a:stretch>
                  <a:fillRect l="-9701" t="-15625" r="-7836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bdélník 10"/>
          <p:cNvSpPr/>
          <p:nvPr/>
        </p:nvSpPr>
        <p:spPr>
          <a:xfrm>
            <a:off x="3706030" y="2955955"/>
            <a:ext cx="8675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225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/>
              <p:cNvSpPr/>
              <p:nvPr/>
            </p:nvSpPr>
            <p:spPr>
              <a:xfrm>
                <a:off x="644885" y="3780329"/>
                <a:ext cx="183575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(2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7)</a:t>
                </a:r>
                <a:r>
                  <a:rPr lang="cs-CZ" altLang="cs-CZ" sz="3200" baseline="30000" dirty="0">
                    <a:solidFill>
                      <a:prstClr val="black"/>
                    </a:solidFill>
                    <a:latin typeface="Arial" charset="0"/>
                  </a:rPr>
                  <a:t>2 </a:t>
                </a:r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= </a:t>
                </a:r>
                <a:endParaRPr lang="cs-CZ" dirty="0"/>
              </a:p>
            </p:txBody>
          </p:sp>
        </mc:Choice>
        <mc:Fallback xmlns=""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885" y="3780329"/>
                <a:ext cx="1835759" cy="584775"/>
              </a:xfrm>
              <a:prstGeom prst="rect">
                <a:avLst/>
              </a:prstGeom>
              <a:blipFill rotWithShape="1">
                <a:blip r:embed="rId6"/>
                <a:stretch>
                  <a:fillRect l="-8638" t="-15625" r="-6645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bdélník 12"/>
          <p:cNvSpPr/>
          <p:nvPr/>
        </p:nvSpPr>
        <p:spPr>
          <a:xfrm>
            <a:off x="2267744" y="3780329"/>
            <a:ext cx="13805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(</a:t>
            </a:r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14)</a:t>
            </a:r>
            <a:r>
              <a:rPr lang="cs-CZ" altLang="cs-CZ" sz="3200" baseline="30000" dirty="0" smtClean="0">
                <a:solidFill>
                  <a:prstClr val="black"/>
                </a:solidFill>
                <a:latin typeface="Arial" charset="0"/>
              </a:rPr>
              <a:t>2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</a:t>
            </a:r>
            <a:r>
              <a:rPr lang="cs-CZ" altLang="cs-CZ" sz="3200" baseline="30000" dirty="0" smtClean="0">
                <a:solidFill>
                  <a:prstClr val="black"/>
                </a:solidFill>
                <a:latin typeface="Arial" charset="0"/>
              </a:rPr>
              <a:t> 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3419872" y="3780329"/>
            <a:ext cx="8675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3200" dirty="0" smtClean="0">
                <a:solidFill>
                  <a:prstClr val="black"/>
                </a:solidFill>
                <a:latin typeface="Arial" charset="0"/>
              </a:rPr>
              <a:t>196</a:t>
            </a:r>
            <a:endParaRPr lang="cs-CZ" altLang="cs-CZ" sz="3200" dirty="0">
              <a:solidFill>
                <a:prstClr val="black"/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692124" y="4365104"/>
                <a:ext cx="1677062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2</a:t>
                </a:r>
                <a:r>
                  <a:rPr lang="cs-CZ" altLang="cs-CZ" sz="3200" baseline="30000" dirty="0">
                    <a:solidFill>
                      <a:prstClr val="black"/>
                    </a:solidFill>
                    <a:latin typeface="Arial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7</a:t>
                </a:r>
                <a:r>
                  <a:rPr lang="cs-CZ" altLang="cs-CZ" sz="3200" baseline="30000" dirty="0">
                    <a:solidFill>
                      <a:prstClr val="black"/>
                    </a:solidFill>
                    <a:latin typeface="Arial" charset="0"/>
                  </a:rPr>
                  <a:t>2 </a:t>
                </a:r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= </a:t>
                </a:r>
                <a:endParaRPr lang="cs-CZ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124" y="4365104"/>
                <a:ext cx="1677062" cy="584775"/>
              </a:xfrm>
              <a:prstGeom prst="rect">
                <a:avLst/>
              </a:prstGeom>
              <a:blipFill rotWithShape="1">
                <a:blip r:embed="rId7"/>
                <a:stretch>
                  <a:fillRect l="-9455" t="-15625" r="-7273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2267744" y="4356393"/>
                <a:ext cx="1638590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4</a:t>
                </a:r>
                <a:r>
                  <a:rPr lang="cs-CZ" altLang="cs-CZ" sz="3200" baseline="30000" dirty="0" smtClean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 smtClean="0">
                    <a:solidFill>
                      <a:prstClr val="black"/>
                    </a:solidFill>
                    <a:latin typeface="Arial" charset="0"/>
                  </a:rPr>
                  <a:t> 49 = </a:t>
                </a:r>
                <a:endParaRPr lang="cs-CZ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4356393"/>
                <a:ext cx="1638590" cy="584775"/>
              </a:xfrm>
              <a:prstGeom prst="rect">
                <a:avLst/>
              </a:prstGeom>
              <a:blipFill rotWithShape="1">
                <a:blip r:embed="rId8"/>
                <a:stretch>
                  <a:fillRect l="-9294" t="-15625" r="-7807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bdélník 16"/>
          <p:cNvSpPr/>
          <p:nvPr/>
        </p:nvSpPr>
        <p:spPr>
          <a:xfrm>
            <a:off x="3635896" y="4356393"/>
            <a:ext cx="8675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196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712732" y="5246320"/>
                <a:ext cx="183575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(4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5)</a:t>
                </a:r>
                <a:r>
                  <a:rPr lang="cs-CZ" altLang="cs-CZ" sz="3200" baseline="30000" dirty="0">
                    <a:solidFill>
                      <a:prstClr val="black"/>
                    </a:solidFill>
                    <a:latin typeface="Arial" charset="0"/>
                  </a:rPr>
                  <a:t>2 </a:t>
                </a:r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= </a:t>
                </a:r>
                <a:endParaRPr lang="cs-CZ" dirty="0"/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732" y="5246320"/>
                <a:ext cx="1835759" cy="584775"/>
              </a:xfrm>
              <a:prstGeom prst="rect">
                <a:avLst/>
              </a:prstGeom>
              <a:blipFill rotWithShape="1">
                <a:blip r:embed="rId9"/>
                <a:stretch>
                  <a:fillRect l="-8638" t="-15625" r="-6645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bdélník 18"/>
          <p:cNvSpPr/>
          <p:nvPr/>
        </p:nvSpPr>
        <p:spPr>
          <a:xfrm>
            <a:off x="2298546" y="5246319"/>
            <a:ext cx="14943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(20)</a:t>
            </a:r>
            <a:r>
              <a:rPr lang="cs-CZ" altLang="cs-CZ" sz="3200" baseline="30000" dirty="0">
                <a:solidFill>
                  <a:prstClr val="black"/>
                </a:solidFill>
                <a:latin typeface="Arial" charset="0"/>
              </a:rPr>
              <a:t>2 </a:t>
            </a: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= 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3909761" y="5833950"/>
            <a:ext cx="8675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400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746748" y="5833950"/>
                <a:ext cx="1677062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4</a:t>
                </a:r>
                <a:r>
                  <a:rPr lang="cs-CZ" altLang="cs-CZ" sz="3200" baseline="30000" dirty="0">
                    <a:solidFill>
                      <a:prstClr val="black"/>
                    </a:solidFill>
                    <a:latin typeface="Arial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5</a:t>
                </a:r>
                <a:r>
                  <a:rPr lang="cs-CZ" altLang="cs-CZ" sz="3200" baseline="30000" dirty="0">
                    <a:solidFill>
                      <a:prstClr val="black"/>
                    </a:solidFill>
                    <a:latin typeface="Arial" charset="0"/>
                  </a:rPr>
                  <a:t>2 </a:t>
                </a:r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= </a:t>
                </a:r>
                <a:endParaRPr lang="cs-CZ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48" y="5833950"/>
                <a:ext cx="1677062" cy="584775"/>
              </a:xfrm>
              <a:prstGeom prst="rect">
                <a:avLst/>
              </a:prstGeom>
              <a:blipFill rotWithShape="1">
                <a:blip r:embed="rId10"/>
                <a:stretch>
                  <a:fillRect l="-9058" t="-15625" r="-7246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délník 21"/>
              <p:cNvSpPr/>
              <p:nvPr/>
            </p:nvSpPr>
            <p:spPr>
              <a:xfrm>
                <a:off x="2227875" y="5840776"/>
                <a:ext cx="186621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16</a:t>
                </a:r>
                <a:r>
                  <a:rPr lang="cs-CZ" altLang="cs-CZ" sz="3200" baseline="30000" dirty="0">
                    <a:solidFill>
                      <a:prstClr val="black"/>
                    </a:solidFill>
                    <a:latin typeface="Arial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3200" b="1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cs-CZ" altLang="cs-CZ" sz="3200" dirty="0">
                    <a:solidFill>
                      <a:prstClr val="black"/>
                    </a:solidFill>
                    <a:latin typeface="Arial" charset="0"/>
                  </a:rPr>
                  <a:t> 25 = </a:t>
                </a:r>
                <a:endParaRPr lang="cs-CZ" dirty="0"/>
              </a:p>
            </p:txBody>
          </p:sp>
        </mc:Choice>
        <mc:Fallback xmlns=""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875" y="5840776"/>
                <a:ext cx="1866217" cy="584775"/>
              </a:xfrm>
              <a:prstGeom prst="rect">
                <a:avLst/>
              </a:prstGeom>
              <a:blipFill rotWithShape="1">
                <a:blip r:embed="rId11"/>
                <a:stretch>
                  <a:fillRect l="-8143" t="-15625" r="-6515" b="-31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Obdélník 22"/>
          <p:cNvSpPr/>
          <p:nvPr/>
        </p:nvSpPr>
        <p:spPr>
          <a:xfrm>
            <a:off x="3563888" y="5220489"/>
            <a:ext cx="8675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cs-CZ" altLang="cs-CZ" sz="3200" dirty="0">
                <a:solidFill>
                  <a:prstClr val="black"/>
                </a:solidFill>
                <a:latin typeface="Arial" charset="0"/>
              </a:rPr>
              <a:t>400</a:t>
            </a:r>
          </a:p>
        </p:txBody>
      </p:sp>
    </p:spTree>
    <p:extLst>
      <p:ext uri="{BB962C8B-B14F-4D97-AF65-F5344CB8AC3E}">
        <p14:creationId xmlns:p14="http://schemas.microsoft.com/office/powerpoint/2010/main" val="191949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1501</TotalTime>
  <Words>1055</Words>
  <Application>Microsoft Office PowerPoint</Application>
  <PresentationFormat>Předvádění na obrazovce (4:3)</PresentationFormat>
  <Paragraphs>252</Paragraphs>
  <Slides>18</Slides>
  <Notes>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0" baseType="lpstr">
      <vt:lpstr>Motiv sady Office</vt:lpstr>
      <vt:lpstr>Rovnice</vt:lpstr>
      <vt:lpstr>Prezentace aplikace PowerPoint</vt:lpstr>
      <vt:lpstr>Prezentace aplikace PowerPoint</vt:lpstr>
      <vt:lpstr>Prezentace aplikace PowerPoint</vt:lpstr>
      <vt:lpstr>Určete druhou mocninu čísel:</vt:lpstr>
      <vt:lpstr>Určete druhou mocninu čísel:</vt:lpstr>
      <vt:lpstr>Druhá mocnina</vt:lpstr>
      <vt:lpstr>Druhá mocnina</vt:lpstr>
      <vt:lpstr>Určete druhou mocninu čísel:</vt:lpstr>
      <vt:lpstr>Druhá mocnina součinu</vt:lpstr>
      <vt:lpstr>Druhá mocnina podílu</vt:lpstr>
      <vt:lpstr>Platí rovnost?  </vt:lpstr>
      <vt:lpstr>Pozor!</vt:lpstr>
      <vt:lpstr>Druhá mocnina z matematických tabulek  </vt:lpstr>
      <vt:lpstr>Druhá mocnina z matematických tabulek</vt:lpstr>
      <vt:lpstr>Druhá mocnina z matematických tabulek</vt:lpstr>
      <vt:lpstr>Druhá mocnina z matematických tabulek</vt:lpstr>
      <vt:lpstr>Urči druhou mocninu pomocí tabulek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Ehlerová</dc:creator>
  <cp:lastModifiedBy>Ehlerova</cp:lastModifiedBy>
  <cp:revision>116</cp:revision>
  <dcterms:created xsi:type="dcterms:W3CDTF">2013-10-07T18:29:41Z</dcterms:created>
  <dcterms:modified xsi:type="dcterms:W3CDTF">2014-01-29T18:57:28Z</dcterms:modified>
</cp:coreProperties>
</file>