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5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3" r:id="rId11"/>
    <p:sldId id="270" r:id="rId12"/>
    <p:sldId id="268" r:id="rId13"/>
    <p:sldId id="272" r:id="rId14"/>
    <p:sldId id="271" r:id="rId15"/>
    <p:sldId id="267" r:id="rId16"/>
    <p:sldId id="269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368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3A037-A728-40CD-84CA-1B2B5C7DBC65}" type="datetimeFigureOut">
              <a:rPr lang="cs-CZ" smtClean="0"/>
              <a:pPr/>
              <a:t>19.5.2013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C999F7-70E0-416F-A790-1C72FAD983B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E2E7-1892-4857-9518-ED613ED9A8FE}" type="datetimeFigureOut">
              <a:rPr lang="cs-CZ" smtClean="0"/>
              <a:pPr/>
              <a:t>19.5.2013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ED97-C8FA-41D7-888E-5E9FAD59C8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E2E7-1892-4857-9518-ED613ED9A8FE}" type="datetimeFigureOut">
              <a:rPr lang="cs-CZ" smtClean="0"/>
              <a:pPr/>
              <a:t>19.5.2013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ED97-C8FA-41D7-888E-5E9FAD59C8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E2E7-1892-4857-9518-ED613ED9A8FE}" type="datetimeFigureOut">
              <a:rPr lang="cs-CZ" smtClean="0"/>
              <a:pPr/>
              <a:t>19.5.2013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ED97-C8FA-41D7-888E-5E9FAD59C8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E2E7-1892-4857-9518-ED613ED9A8FE}" type="datetimeFigureOut">
              <a:rPr lang="cs-CZ" smtClean="0"/>
              <a:pPr/>
              <a:t>19.5.2013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ED97-C8FA-41D7-888E-5E9FAD59C8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E2E7-1892-4857-9518-ED613ED9A8FE}" type="datetimeFigureOut">
              <a:rPr lang="cs-CZ" smtClean="0"/>
              <a:pPr/>
              <a:t>19.5.2013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ED97-C8FA-41D7-888E-5E9FAD59C8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E2E7-1892-4857-9518-ED613ED9A8FE}" type="datetimeFigureOut">
              <a:rPr lang="cs-CZ" smtClean="0"/>
              <a:pPr/>
              <a:t>19.5.2013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ED97-C8FA-41D7-888E-5E9FAD59C8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E2E7-1892-4857-9518-ED613ED9A8FE}" type="datetimeFigureOut">
              <a:rPr lang="cs-CZ" smtClean="0"/>
              <a:pPr/>
              <a:t>19.5.2013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ED97-C8FA-41D7-888E-5E9FAD59C8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E2E7-1892-4857-9518-ED613ED9A8FE}" type="datetimeFigureOut">
              <a:rPr lang="cs-CZ" smtClean="0"/>
              <a:pPr/>
              <a:t>19.5.2013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ED97-C8FA-41D7-888E-5E9FAD59C8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E2E7-1892-4857-9518-ED613ED9A8FE}" type="datetimeFigureOut">
              <a:rPr lang="cs-CZ" smtClean="0"/>
              <a:pPr/>
              <a:t>19.5.2013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ED97-C8FA-41D7-888E-5E9FAD59C8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E2E7-1892-4857-9518-ED613ED9A8FE}" type="datetimeFigureOut">
              <a:rPr lang="cs-CZ" smtClean="0"/>
              <a:pPr/>
              <a:t>19.5.2013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ED97-C8FA-41D7-888E-5E9FAD59C8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E2E7-1892-4857-9518-ED613ED9A8FE}" type="datetimeFigureOut">
              <a:rPr lang="cs-CZ" smtClean="0"/>
              <a:pPr/>
              <a:t>19.5.2013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ED97-C8FA-41D7-888E-5E9FAD59C8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1E2E7-1892-4857-9518-ED613ED9A8FE}" type="datetimeFigureOut">
              <a:rPr lang="cs-CZ" smtClean="0"/>
              <a:pPr/>
              <a:t>19.5.2013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EED97-C8FA-41D7-888E-5E9FAD59C8F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//upload.wikimedia.org/wikipedia/commons/1/17/Mayomyzon.sv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11.png"/><Relationship Id="rId4" Type="http://schemas.openxmlformats.org/officeDocument/2006/relationships/hyperlink" Target="//upload.wikimedia.org/wikipedia/commons/b/b0/Tinca_tinca_(Linnaeus_1758)_Fig_130_(Matschie_et_al._1909).svg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zs-mozartova.cz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755576" y="5301208"/>
            <a:ext cx="7776864" cy="954107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60000"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moře severní polokoule</a:t>
            </a:r>
          </a:p>
          <a:p>
            <a:pPr marL="360000"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velikost až 1 m, parazit</a:t>
            </a:r>
            <a:r>
              <a:rPr lang="cs-CZ" sz="2800" dirty="0" smtClean="0">
                <a:latin typeface="Comic Sans MS" pitchFamily="66" charset="0"/>
              </a:rPr>
              <a:t> 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83568" y="476672"/>
            <a:ext cx="7848872" cy="70788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4000" dirty="0" smtClean="0">
                <a:solidFill>
                  <a:srgbClr val="FFFF00"/>
                </a:solidFill>
                <a:latin typeface="Comic Sans MS" pitchFamily="66" charset="0"/>
              </a:rPr>
              <a:t>Mihule mořská</a:t>
            </a:r>
            <a:endParaRPr lang="cs-CZ" sz="40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pic>
        <p:nvPicPr>
          <p:cNvPr id="9220" name="Picture 4" descr="http://upload.wikimedia.org/wikipedia/commons/2/28/Petromyzon_marin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420888"/>
            <a:ext cx="8064896" cy="1610577"/>
          </a:xfrm>
          <a:prstGeom prst="rect">
            <a:avLst/>
          </a:prstGeom>
          <a:noFill/>
        </p:spPr>
      </p:pic>
      <p:pic>
        <p:nvPicPr>
          <p:cNvPr id="5" name="Picture 6" descr="C:\Users\Administrator\AppData\Local\Microsoft\Windows\Temporary Internet Files\Content.IE5\XIYFW0XY\MC900442144[1]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260648"/>
            <a:ext cx="1224136" cy="1265214"/>
          </a:xfrm>
          <a:prstGeom prst="rect">
            <a:avLst/>
          </a:prstGeom>
          <a:noFill/>
        </p:spPr>
      </p:pic>
      <p:sp>
        <p:nvSpPr>
          <p:cNvPr id="6" name="Obdélník 5"/>
          <p:cNvSpPr/>
          <p:nvPr/>
        </p:nvSpPr>
        <p:spPr>
          <a:xfrm>
            <a:off x="7668344" y="4077072"/>
            <a:ext cx="821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obr. 3</a:t>
            </a:r>
            <a:endParaRPr lang="cs-CZ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oubor:Lamprey mou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622394" y="1278577"/>
            <a:ext cx="5996301" cy="4104456"/>
          </a:xfrm>
          <a:prstGeom prst="rect">
            <a:avLst/>
          </a:prstGeom>
          <a:noFill/>
        </p:spPr>
      </p:pic>
      <p:pic>
        <p:nvPicPr>
          <p:cNvPr id="29700" name="Picture 4" descr="File:Chinook salmon (Garden R) cro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4149080"/>
            <a:ext cx="4824536" cy="2150692"/>
          </a:xfrm>
          <a:prstGeom prst="rect">
            <a:avLst/>
          </a:prstGeom>
          <a:noFill/>
        </p:spPr>
      </p:pic>
      <p:pic>
        <p:nvPicPr>
          <p:cNvPr id="29702" name="Picture 6" descr="File:Sea lamprey wounds (Garden R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332656"/>
            <a:ext cx="4176464" cy="3528392"/>
          </a:xfrm>
          <a:prstGeom prst="rect">
            <a:avLst/>
          </a:prstGeom>
          <a:noFill/>
        </p:spPr>
      </p:pic>
      <p:sp>
        <p:nvSpPr>
          <p:cNvPr id="6" name="Obdélník 5"/>
          <p:cNvSpPr/>
          <p:nvPr/>
        </p:nvSpPr>
        <p:spPr>
          <a:xfrm>
            <a:off x="683568" y="620688"/>
            <a:ext cx="2592376" cy="5232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2800" dirty="0" smtClean="0">
                <a:solidFill>
                  <a:srgbClr val="FFFF00"/>
                </a:solidFill>
                <a:latin typeface="Comic Sans MS" pitchFamily="66" charset="0"/>
              </a:rPr>
              <a:t>Mihule mořská</a:t>
            </a:r>
            <a:endParaRPr lang="cs-CZ" sz="28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pic>
        <p:nvPicPr>
          <p:cNvPr id="7" name="Picture 6" descr="C:\Users\Administrator\AppData\Local\Microsoft\Windows\Temporary Internet Files\Content.IE5\XIYFW0XY\MC900442144[1]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332656"/>
            <a:ext cx="1224136" cy="1265214"/>
          </a:xfrm>
          <a:prstGeom prst="rect">
            <a:avLst/>
          </a:prstGeom>
          <a:noFill/>
        </p:spPr>
      </p:pic>
      <p:sp>
        <p:nvSpPr>
          <p:cNvPr id="8" name="Obdélník 7"/>
          <p:cNvSpPr/>
          <p:nvPr/>
        </p:nvSpPr>
        <p:spPr>
          <a:xfrm>
            <a:off x="395536" y="5877272"/>
            <a:ext cx="821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Comic Sans MS" pitchFamily="66" charset="0"/>
              </a:rPr>
              <a:t>obr. 4</a:t>
            </a:r>
            <a:endParaRPr lang="cs-CZ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7956376" y="332656"/>
            <a:ext cx="821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obr. 5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7956376" y="4221088"/>
            <a:ext cx="821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Comic Sans MS" pitchFamily="66" charset="0"/>
              </a:rPr>
              <a:t>obr. 6</a:t>
            </a:r>
            <a:endParaRPr lang="cs-CZ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2" name="Picture 4" descr="File:Mayomyzon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67336" y="2420888"/>
            <a:ext cx="5976664" cy="1418457"/>
          </a:xfrm>
          <a:prstGeom prst="rect">
            <a:avLst/>
          </a:prstGeom>
          <a:noFill/>
        </p:spPr>
      </p:pic>
      <p:pic>
        <p:nvPicPr>
          <p:cNvPr id="27654" name="Picture 6" descr="File:Tinca tinca (Linnaeus 1758) Fig 130 (Matschie et al. 1909).sv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3717032"/>
            <a:ext cx="4968552" cy="2931639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683568" y="548680"/>
            <a:ext cx="7848872" cy="70788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4000" dirty="0" smtClean="0">
                <a:solidFill>
                  <a:srgbClr val="FFFF00"/>
                </a:solidFill>
                <a:latin typeface="Comic Sans MS" pitchFamily="66" charset="0"/>
              </a:rPr>
              <a:t>MIHULE   X   RYBA</a:t>
            </a:r>
            <a:endParaRPr lang="cs-CZ" sz="40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39552" y="1340768"/>
            <a:ext cx="8118648" cy="1462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>
              <a:lnSpc>
                <a:spcPct val="200000"/>
              </a:lnSpc>
            </a:pP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ocasní lem, kruhovitá přísavka, sedm párů žaberních štěrbin </a:t>
            </a:r>
          </a:p>
        </p:txBody>
      </p:sp>
      <p:sp>
        <p:nvSpPr>
          <p:cNvPr id="7" name="Obdélník 6"/>
          <p:cNvSpPr/>
          <p:nvPr/>
        </p:nvSpPr>
        <p:spPr>
          <a:xfrm>
            <a:off x="4716016" y="3717032"/>
            <a:ext cx="3744416" cy="1462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algn="r">
              <a:lnSpc>
                <a:spcPct val="200000"/>
              </a:lnSpc>
            </a:pP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párové ploutve, žábry kryté skřelemi</a:t>
            </a:r>
          </a:p>
        </p:txBody>
      </p:sp>
      <p:cxnSp>
        <p:nvCxnSpPr>
          <p:cNvPr id="10" name="Přímá spojovací šipka 9"/>
          <p:cNvCxnSpPr/>
          <p:nvPr/>
        </p:nvCxnSpPr>
        <p:spPr>
          <a:xfrm>
            <a:off x="2195736" y="2564904"/>
            <a:ext cx="151216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 flipH="1">
            <a:off x="5940152" y="5157192"/>
            <a:ext cx="180020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5076056" y="292494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MIHULE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131840" y="465313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RYBA</a:t>
            </a:r>
            <a:endParaRPr lang="cs-CZ" dirty="0">
              <a:latin typeface="Comic Sans MS" pitchFamily="66" charset="0"/>
            </a:endParaRPr>
          </a:p>
        </p:txBody>
      </p:sp>
      <p:pic>
        <p:nvPicPr>
          <p:cNvPr id="15" name="Picture 6" descr="C:\Users\Administrator\AppData\Local\Microsoft\Windows\Temporary Internet Files\Content.IE5\XIYFW0XY\MC900442144[1]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6296" y="332656"/>
            <a:ext cx="1224136" cy="1265214"/>
          </a:xfrm>
          <a:prstGeom prst="rect">
            <a:avLst/>
          </a:prstGeom>
          <a:noFill/>
        </p:spPr>
      </p:pic>
      <p:sp>
        <p:nvSpPr>
          <p:cNvPr id="16" name="Obdélník 15"/>
          <p:cNvSpPr/>
          <p:nvPr/>
        </p:nvSpPr>
        <p:spPr>
          <a:xfrm>
            <a:off x="7668344" y="3573016"/>
            <a:ext cx="821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obr. 7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7668344" y="6093296"/>
            <a:ext cx="821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obr. 8</a:t>
            </a:r>
            <a:endParaRPr lang="cs-CZ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755576" y="620691"/>
          <a:ext cx="7776864" cy="5616618"/>
        </p:xfrm>
        <a:graphic>
          <a:graphicData uri="http://schemas.openxmlformats.org/drawingml/2006/table">
            <a:tbl>
              <a:tblPr/>
              <a:tblGrid>
                <a:gridCol w="3888432"/>
                <a:gridCol w="3888432"/>
              </a:tblGrid>
              <a:tr h="80237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omic Sans MS"/>
                          <a:ea typeface="Calibri"/>
                          <a:cs typeface="Times New Roman"/>
                        </a:rPr>
                        <a:t>výskyt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omic Sans MS"/>
                          <a:ea typeface="Calibri"/>
                          <a:cs typeface="Times New Roman"/>
                        </a:rPr>
                        <a:t>nepřijímá potravu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0237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omic Sans MS"/>
                          <a:ea typeface="Calibri"/>
                          <a:cs typeface="Times New Roman"/>
                        </a:rPr>
                        <a:t>kostra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latin typeface="Comic Sans MS"/>
                          <a:ea typeface="Calibri"/>
                          <a:cs typeface="Times New Roman"/>
                        </a:rPr>
                        <a:t>minoha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0237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omic Sans MS"/>
                          <a:ea typeface="Calibri"/>
                          <a:cs typeface="Times New Roman"/>
                        </a:rPr>
                        <a:t>dýchání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omic Sans MS"/>
                          <a:ea typeface="Calibri"/>
                          <a:cs typeface="Times New Roman"/>
                        </a:rPr>
                        <a:t>řasy, jemné zbytky rostlin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0237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omic Sans MS"/>
                          <a:ea typeface="Calibri"/>
                          <a:cs typeface="Times New Roman"/>
                        </a:rPr>
                        <a:t>ústa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omic Sans MS"/>
                          <a:ea typeface="Calibri"/>
                          <a:cs typeface="Times New Roman"/>
                        </a:rPr>
                        <a:t>sladké vody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0237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omic Sans MS"/>
                          <a:ea typeface="Calibri"/>
                          <a:cs typeface="Times New Roman"/>
                        </a:rPr>
                        <a:t>larva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omic Sans MS"/>
                          <a:ea typeface="Calibri"/>
                          <a:cs typeface="Times New Roman"/>
                        </a:rPr>
                        <a:t>žaberní štěrbiny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0237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omic Sans MS"/>
                          <a:ea typeface="Calibri"/>
                          <a:cs typeface="Times New Roman"/>
                        </a:rPr>
                        <a:t>potrava larvy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omic Sans MS"/>
                          <a:ea typeface="Calibri"/>
                          <a:cs typeface="Times New Roman"/>
                        </a:rPr>
                        <a:t>kruhovitá přísavka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0237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omic Sans MS"/>
                          <a:ea typeface="Calibri"/>
                          <a:cs typeface="Times New Roman"/>
                        </a:rPr>
                        <a:t>potrava dospělce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omic Sans MS"/>
                          <a:ea typeface="Calibri"/>
                          <a:cs typeface="Times New Roman"/>
                        </a:rPr>
                        <a:t>chrupavka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" name="Picture 6" descr="C:\Users\Administrator\AppData\Local\Microsoft\Windows\Temporary Internet Files\Content.IE5\XIYFW0XY\MC900442144[1]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5301208"/>
            <a:ext cx="1224136" cy="1265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755576" y="620691"/>
          <a:ext cx="7776864" cy="5616618"/>
        </p:xfrm>
        <a:graphic>
          <a:graphicData uri="http://schemas.openxmlformats.org/drawingml/2006/table">
            <a:tbl>
              <a:tblPr/>
              <a:tblGrid>
                <a:gridCol w="3888432"/>
                <a:gridCol w="3888432"/>
              </a:tblGrid>
              <a:tr h="80237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omic Sans MS"/>
                          <a:ea typeface="Calibri"/>
                          <a:cs typeface="Times New Roman"/>
                        </a:rPr>
                        <a:t>výskyt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omic Sans MS"/>
                          <a:ea typeface="Calibri"/>
                          <a:cs typeface="Times New Roman"/>
                        </a:rPr>
                        <a:t>nepřijímá potravu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0237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omic Sans MS"/>
                          <a:ea typeface="Calibri"/>
                          <a:cs typeface="Times New Roman"/>
                        </a:rPr>
                        <a:t>kostra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omic Sans MS"/>
                          <a:ea typeface="Calibri"/>
                          <a:cs typeface="Times New Roman"/>
                        </a:rPr>
                        <a:t>minoha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0237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omic Sans MS"/>
                          <a:ea typeface="Calibri"/>
                          <a:cs typeface="Times New Roman"/>
                        </a:rPr>
                        <a:t>dýchání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omic Sans MS"/>
                          <a:ea typeface="Calibri"/>
                          <a:cs typeface="Times New Roman"/>
                        </a:rPr>
                        <a:t>řasy, jemné zbytky rostlin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0237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omic Sans MS"/>
                          <a:ea typeface="Calibri"/>
                          <a:cs typeface="Times New Roman"/>
                        </a:rPr>
                        <a:t>ústa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omic Sans MS"/>
                          <a:ea typeface="Calibri"/>
                          <a:cs typeface="Times New Roman"/>
                        </a:rPr>
                        <a:t>sladké vody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0237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omic Sans MS"/>
                          <a:ea typeface="Calibri"/>
                          <a:cs typeface="Times New Roman"/>
                        </a:rPr>
                        <a:t>larva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omic Sans MS"/>
                          <a:ea typeface="Calibri"/>
                          <a:cs typeface="Times New Roman"/>
                        </a:rPr>
                        <a:t>žaberní štěrbiny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0237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omic Sans MS"/>
                          <a:ea typeface="Calibri"/>
                          <a:cs typeface="Times New Roman"/>
                        </a:rPr>
                        <a:t>potrava larvy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omic Sans MS"/>
                          <a:ea typeface="Calibri"/>
                          <a:cs typeface="Times New Roman"/>
                        </a:rPr>
                        <a:t>kruhovitá přísavka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0237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omic Sans MS"/>
                          <a:ea typeface="Calibri"/>
                          <a:cs typeface="Times New Roman"/>
                        </a:rPr>
                        <a:t>potrava dospělce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omic Sans MS"/>
                          <a:ea typeface="Calibri"/>
                          <a:cs typeface="Times New Roman"/>
                        </a:rPr>
                        <a:t>chrupavka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5" name="Přímá spojovací šipka 4"/>
          <p:cNvCxnSpPr/>
          <p:nvPr/>
        </p:nvCxnSpPr>
        <p:spPr>
          <a:xfrm>
            <a:off x="1763688" y="1052736"/>
            <a:ext cx="3816424" cy="23762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>
            <a:off x="1763688" y="1844824"/>
            <a:ext cx="3960440" cy="40324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1907704" y="2636912"/>
            <a:ext cx="3456384" cy="16561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 flipV="1">
            <a:off x="1619672" y="1916832"/>
            <a:ext cx="4032448" cy="23762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>
            <a:off x="1547664" y="3429000"/>
            <a:ext cx="3744416" cy="15841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 flipV="1">
            <a:off x="2627784" y="2708920"/>
            <a:ext cx="2304256" cy="23762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 flipV="1">
            <a:off x="3059832" y="1196752"/>
            <a:ext cx="2376264" cy="46805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179512" y="2204864"/>
            <a:ext cx="896448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sz="1600" i="1" dirty="0" smtClean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>
              <a:lnSpc>
                <a:spcPct val="80000"/>
              </a:lnSpc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ČERNÍK, V. a kol. Přírodopis 2, Zoologie. Botanika. Praha : SPN, 1999, ISBN 80-7235-069-2. s. 6.</a:t>
            </a: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sz="1600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lvl="0">
              <a:lnSpc>
                <a:spcPct val="80000"/>
              </a:lnSpc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Strana 7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[OBR.1]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Mike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Krüger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[cit.2013-01-07].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 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WWW:&lt;http://commons.wikimedia.org/wiki/File:Querder_Spree_bei_Friedersdorf_070710_1.jpg&gt;.</a:t>
            </a:r>
          </a:p>
          <a:p>
            <a:pPr lvl="0">
              <a:lnSpc>
                <a:spcPct val="80000"/>
              </a:lnSpc>
            </a:pPr>
            <a:endParaRPr lang="cs-CZ" sz="1600" i="1" dirty="0" smtClean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Strana 8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[OBR.2]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: M.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Buschmann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[cit.2013-01-07].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 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WWW:&lt;http://species.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wikimedia.org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wiki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File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: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Lampetra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_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fluviatilis.jpg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&gt;.</a:t>
            </a:r>
          </a:p>
          <a:p>
            <a:endParaRPr lang="cs-CZ" sz="1600" dirty="0" smtClean="0"/>
          </a:p>
          <a:p>
            <a:pPr>
              <a:lnSpc>
                <a:spcPct val="80000"/>
              </a:lnSpc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4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79512" y="620688"/>
            <a:ext cx="874846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Strana 10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[OBR.3]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Ellen Edmonson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Hugh </a:t>
            </a:r>
            <a:r>
              <a:rPr lang="en-US" sz="1600" i="1" dirty="0" err="1" smtClean="0">
                <a:latin typeface="Courier New" pitchFamily="49" charset="0"/>
                <a:cs typeface="Courier New" pitchFamily="49" charset="0"/>
              </a:rPr>
              <a:t>Chrisp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[cit.2013-01-07]. Dostupný pod licencí Public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domain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 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WWW:&lt;http://commons.wikimedia.org/wiki/File:Petromyzon_marinus.jpg&gt;.</a:t>
            </a:r>
          </a:p>
          <a:p>
            <a:pPr>
              <a:lnSpc>
                <a:spcPct val="80000"/>
              </a:lnSpc>
            </a:pPr>
            <a:endParaRPr lang="cs-CZ" sz="1600" i="1" dirty="0" smtClean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Strana 11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[OBR.4]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:[cit.2013-01-07]. Dostupný pod licencí Public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domain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 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WWW:&lt;http://commons.wikimedia.org/wiki/File:Lamprey_mouth.jpg?uselang=cs&gt;.</a:t>
            </a:r>
          </a:p>
          <a:p>
            <a:pPr>
              <a:lnSpc>
                <a:spcPct val="80000"/>
              </a:lnSpc>
            </a:pPr>
            <a:endParaRPr lang="cs-CZ" sz="1600" i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[OBR.5]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Fungus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Guy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[cit.2013-01-07].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 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WWW:&lt;http://commons.wikimedia.org/wiki/File:Sea_lamprey_wounds_(Garden_R).JPG?uselang=cs&gt;.</a:t>
            </a:r>
          </a:p>
          <a:p>
            <a:pPr>
              <a:lnSpc>
                <a:spcPct val="80000"/>
              </a:lnSpc>
            </a:pPr>
            <a:endParaRPr lang="cs-CZ" sz="1600" i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[OBR.6]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Fungus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Guy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[cit.2013-01-07].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 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WWW:&lt;http://commons.wikimedia.org/wiki/File:Chinook_salmon_(Garden_R)_crop.jpg&gt;.</a:t>
            </a:r>
          </a:p>
          <a:p>
            <a:pPr>
              <a:lnSpc>
                <a:spcPct val="80000"/>
              </a:lnSpc>
            </a:pPr>
            <a:endParaRPr lang="cs-CZ" sz="1600" i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Strana 12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[OBR.7]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:[cit.2013-01-07].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 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WWW:&lt;http://commons.wikimedia.org/wiki/File:Mayomyzon.svg&gt;.</a:t>
            </a:r>
          </a:p>
          <a:p>
            <a:pPr>
              <a:lnSpc>
                <a:spcPct val="80000"/>
              </a:lnSpc>
            </a:pPr>
            <a:endParaRPr lang="cs-CZ" sz="1600" i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[OBR.8]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:[cit.2013-01-07]. Dostupný jako volné dílo na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WWW:&lt;http://commons.wikimedia.org/wiki/File:Tinca_tinca_(Linnaeus_1758)_Fig_130_(Matschie_et_al._1909).svg&gt;.</a:t>
            </a:r>
          </a:p>
          <a:p>
            <a:pPr>
              <a:lnSpc>
                <a:spcPct val="80000"/>
              </a:lnSpc>
            </a:pPr>
            <a:endParaRPr lang="cs-CZ" sz="1600" i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i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Miluše Zatloukalová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Člověk a příroda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Přírodopis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Přírodopis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6.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Biologie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živočichů 2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Kruhoústí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VY_32_INOVACE_20.17.ZAT.PR.6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07. </a:t>
                      </a: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01. 2013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971600" y="2852936"/>
            <a:ext cx="7416824" cy="120032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7200" b="1" dirty="0" smtClean="0">
                <a:solidFill>
                  <a:srgbClr val="FFFF00"/>
                </a:solidFill>
                <a:latin typeface="Comic Sans MS" pitchFamily="66" charset="0"/>
              </a:rPr>
              <a:t>Kruhoústí</a:t>
            </a:r>
            <a:endParaRPr lang="cs-CZ" sz="72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pic>
        <p:nvPicPr>
          <p:cNvPr id="4" name="Picture 6" descr="C:\Users\Administrator\AppData\Local\Microsoft\Windows\Temporary Internet Files\Content.IE5\XIYFW0XY\MC900442144[1]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2852936"/>
            <a:ext cx="1224136" cy="1265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1988840"/>
            <a:ext cx="7704856" cy="440120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60000">
              <a:lnSpc>
                <a:spcPct val="200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úhořovité tělo bez párových ploutví</a:t>
            </a:r>
          </a:p>
          <a:p>
            <a:pPr marL="360000">
              <a:lnSpc>
                <a:spcPct val="200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ústa - kruhovitá přísavka</a:t>
            </a:r>
          </a:p>
          <a:p>
            <a:pPr marL="360000">
              <a:lnSpc>
                <a:spcPct val="200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sedm párů žaberních štěrbin </a:t>
            </a:r>
          </a:p>
          <a:p>
            <a:pPr marL="360000">
              <a:lnSpc>
                <a:spcPct val="200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nepárový slepý nosní otvor na čele </a:t>
            </a:r>
          </a:p>
          <a:p>
            <a:pPr marL="360000">
              <a:lnSpc>
                <a:spcPct val="200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kostra chrupavčitá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683568" y="692696"/>
            <a:ext cx="7704856" cy="70788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Comic Sans MS" pitchFamily="66" charset="0"/>
              </a:rPr>
              <a:t>Charakteristika:</a:t>
            </a:r>
            <a:endParaRPr lang="cs-CZ" sz="4000" dirty="0">
              <a:latin typeface="Comic Sans MS" pitchFamily="66" charset="0"/>
            </a:endParaRPr>
          </a:p>
        </p:txBody>
      </p:sp>
      <p:pic>
        <p:nvPicPr>
          <p:cNvPr id="4" name="Picture 6" descr="C:\Users\Administrator\AppData\Local\Microsoft\Windows\Temporary Internet Files\Content.IE5\XIYFW0XY\MC900442144[1]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476672"/>
            <a:ext cx="1224136" cy="1265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683568" y="692696"/>
            <a:ext cx="7704856" cy="70788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Comic Sans MS" pitchFamily="66" charset="0"/>
              </a:rPr>
              <a:t>Zástupci: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899592" y="2564904"/>
            <a:ext cx="2705404" cy="107721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endParaRPr lang="cs-CZ" dirty="0" smtClean="0">
              <a:solidFill>
                <a:prstClr val="black"/>
              </a:solidFill>
              <a:latin typeface="Arial" charset="0"/>
            </a:endParaRPr>
          </a:p>
          <a:p>
            <a:pPr lvl="0" algn="ctr"/>
            <a:r>
              <a:rPr lang="cs-CZ" sz="2800" dirty="0" smtClean="0">
                <a:solidFill>
                  <a:prstClr val="black"/>
                </a:solidFill>
                <a:latin typeface="Comic Sans MS" pitchFamily="66" charset="0"/>
              </a:rPr>
              <a:t>Mihule potoční</a:t>
            </a:r>
          </a:p>
          <a:p>
            <a:pPr lvl="0"/>
            <a:endParaRPr lang="cs-CZ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796136" y="2564904"/>
            <a:ext cx="2592288" cy="107721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endParaRPr lang="cs-CZ" dirty="0" smtClean="0">
              <a:solidFill>
                <a:prstClr val="black"/>
              </a:solidFill>
              <a:latin typeface="Arial" charset="0"/>
            </a:endParaRPr>
          </a:p>
          <a:p>
            <a:pPr lvl="0" algn="ctr"/>
            <a:r>
              <a:rPr lang="cs-CZ" sz="2800" dirty="0" smtClean="0">
                <a:solidFill>
                  <a:prstClr val="black"/>
                </a:solidFill>
                <a:latin typeface="Comic Sans MS" pitchFamily="66" charset="0"/>
              </a:rPr>
              <a:t>Mihule říční</a:t>
            </a:r>
          </a:p>
          <a:p>
            <a:pPr lvl="0"/>
            <a:endParaRPr lang="cs-CZ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347864" y="4509120"/>
            <a:ext cx="2736304" cy="123110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endParaRPr lang="cs-CZ" dirty="0" smtClean="0">
              <a:solidFill>
                <a:prstClr val="black"/>
              </a:solidFill>
              <a:latin typeface="Arial" charset="0"/>
            </a:endParaRPr>
          </a:p>
          <a:p>
            <a:pPr lvl="0" algn="ctr"/>
            <a:r>
              <a:rPr lang="cs-CZ" sz="2800" dirty="0" smtClean="0">
                <a:solidFill>
                  <a:prstClr val="black"/>
                </a:solidFill>
                <a:latin typeface="Comic Sans MS" pitchFamily="66" charset="0"/>
              </a:rPr>
              <a:t>Mihule mořská</a:t>
            </a:r>
          </a:p>
          <a:p>
            <a:pPr lvl="0"/>
            <a:endParaRPr lang="cs-CZ" sz="2800" dirty="0">
              <a:solidFill>
                <a:prstClr val="black"/>
              </a:solidFill>
              <a:latin typeface="Comic Sans MS" pitchFamily="66" charset="0"/>
            </a:endParaRPr>
          </a:p>
        </p:txBody>
      </p:sp>
      <p:grpSp>
        <p:nvGrpSpPr>
          <p:cNvPr id="17" name="Skupina 16"/>
          <p:cNvGrpSpPr/>
          <p:nvPr/>
        </p:nvGrpSpPr>
        <p:grpSpPr>
          <a:xfrm>
            <a:off x="2195736" y="1484784"/>
            <a:ext cx="4824536" cy="2952328"/>
            <a:chOff x="2195736" y="1484784"/>
            <a:chExt cx="4824536" cy="2952328"/>
          </a:xfrm>
        </p:grpSpPr>
        <p:cxnSp>
          <p:nvCxnSpPr>
            <p:cNvPr id="12" name="Přímá spojovací šipka 11"/>
            <p:cNvCxnSpPr/>
            <p:nvPr/>
          </p:nvCxnSpPr>
          <p:spPr>
            <a:xfrm flipH="1">
              <a:off x="2195736" y="1484784"/>
              <a:ext cx="2376264" cy="100811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4" name="Přímá spojovací šipka 13"/>
            <p:cNvCxnSpPr/>
            <p:nvPr/>
          </p:nvCxnSpPr>
          <p:spPr>
            <a:xfrm>
              <a:off x="4572000" y="1484784"/>
              <a:ext cx="72008" cy="295232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6" name="Přímá spojovací šipka 15"/>
            <p:cNvCxnSpPr/>
            <p:nvPr/>
          </p:nvCxnSpPr>
          <p:spPr>
            <a:xfrm>
              <a:off x="4572000" y="1484784"/>
              <a:ext cx="2448272" cy="108012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pic>
        <p:nvPicPr>
          <p:cNvPr id="10" name="Picture 6" descr="C:\Users\Administrator\AppData\Local\Microsoft\Windows\Temporary Internet Files\Content.IE5\XIYFW0XY\MC900442144[1]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476672"/>
            <a:ext cx="1224136" cy="1265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1412776"/>
            <a:ext cx="7848872" cy="483209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60000"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19 cm</a:t>
            </a:r>
          </a:p>
          <a:p>
            <a:pPr marL="360000"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výhradně sladké vody</a:t>
            </a:r>
          </a:p>
          <a:p>
            <a:pPr marL="360000"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není parazit</a:t>
            </a:r>
          </a:p>
          <a:p>
            <a:pPr marL="360000"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larvy žijí zahrabány v jemných   </a:t>
            </a:r>
          </a:p>
          <a:p>
            <a:pPr marL="360000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  usazeninách</a:t>
            </a:r>
          </a:p>
          <a:p>
            <a:pPr marL="360000"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živí se rozsivkami, řasami a jemnými </a:t>
            </a:r>
          </a:p>
          <a:p>
            <a:pPr marL="360000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  zbytky rostlin</a:t>
            </a:r>
          </a:p>
          <a:p>
            <a:pPr marL="360000"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larva (</a:t>
            </a:r>
            <a:r>
              <a:rPr lang="cs-CZ" sz="2800" dirty="0" err="1" smtClean="0">
                <a:solidFill>
                  <a:schemeClr val="tx1"/>
                </a:solidFill>
                <a:latin typeface="Comic Sans MS" pitchFamily="66" charset="0"/>
              </a:rPr>
              <a:t>minoha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) se mění v dospělce ve 4-5 </a:t>
            </a:r>
          </a:p>
          <a:p>
            <a:pPr marL="360000"/>
            <a:r>
              <a:rPr lang="cs-CZ" sz="28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 roce</a:t>
            </a:r>
          </a:p>
          <a:p>
            <a:pPr marL="360000"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dospělec nepřijímá potravu</a:t>
            </a:r>
          </a:p>
          <a:p>
            <a:pPr marL="360000"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po tření hyne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683568" y="548680"/>
            <a:ext cx="7848872" cy="70788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4000" dirty="0" smtClean="0">
                <a:solidFill>
                  <a:srgbClr val="FFFF00"/>
                </a:solidFill>
                <a:latin typeface="Comic Sans MS" pitchFamily="66" charset="0"/>
              </a:rPr>
              <a:t>Mihule potoční</a:t>
            </a:r>
            <a:endParaRPr lang="cs-CZ" sz="40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pic>
        <p:nvPicPr>
          <p:cNvPr id="4" name="Picture 6" descr="C:\Users\Administrator\AppData\Local\Microsoft\Windows\Temporary Internet Files\Content.IE5\XIYFW0XY\MC900442144[1]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332656"/>
            <a:ext cx="1224136" cy="1265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File:Querder Spree bei Friedersdorf 070710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496944" cy="6192688"/>
          </a:xfrm>
          <a:prstGeom prst="rect">
            <a:avLst/>
          </a:prstGeom>
          <a:noFill/>
        </p:spPr>
      </p:pic>
      <p:sp>
        <p:nvSpPr>
          <p:cNvPr id="2" name="Obdélník 1"/>
          <p:cNvSpPr/>
          <p:nvPr/>
        </p:nvSpPr>
        <p:spPr>
          <a:xfrm>
            <a:off x="467544" y="476672"/>
            <a:ext cx="2720617" cy="5232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  <a:latin typeface="Comic Sans MS" pitchFamily="66" charset="0"/>
              </a:rPr>
              <a:t>Mihule potoční</a:t>
            </a:r>
            <a:endParaRPr lang="cs-CZ" sz="28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pic>
        <p:nvPicPr>
          <p:cNvPr id="4" name="Picture 6" descr="C:\Users\Administrator\AppData\Local\Microsoft\Windows\Temporary Internet Files\Content.IE5\XIYFW0XY\MC900442144[1]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476672"/>
            <a:ext cx="1224136" cy="1265214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8028384" y="5733256"/>
            <a:ext cx="784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obr. 1</a:t>
            </a:r>
            <a:endParaRPr lang="cs-CZ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683568" y="1484784"/>
            <a:ext cx="7848872" cy="504753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600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50 cm</a:t>
            </a:r>
          </a:p>
          <a:p>
            <a:pPr marL="360000"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 dospělosti táhne do moří, svalnatý jazyk, </a:t>
            </a:r>
          </a:p>
          <a:p>
            <a:pPr marL="360000">
              <a:lnSpc>
                <a:spcPct val="150000"/>
              </a:lnSpc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  rohovité zoubky </a:t>
            </a:r>
          </a:p>
          <a:p>
            <a:pPr marL="3600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živí paraziticky, výměšky lícních žláz </a:t>
            </a:r>
          </a:p>
          <a:p>
            <a:pPr marL="360000">
              <a:lnSpc>
                <a:spcPct val="150000"/>
              </a:lnSpc>
            </a:pPr>
            <a:r>
              <a:rPr lang="cs-CZ" sz="28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 parazitujících mihulí zabraňují srážení      </a:t>
            </a:r>
          </a:p>
          <a:p>
            <a:pPr marL="360000">
              <a:lnSpc>
                <a:spcPct val="150000"/>
              </a:lnSpc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  krve  a vyvolávají rozklad tkání = </a:t>
            </a:r>
          </a:p>
          <a:p>
            <a:pPr marL="360000">
              <a:lnSpc>
                <a:spcPct val="150000"/>
              </a:lnSpc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  stravitelnější  potrava (důležité vzhledem </a:t>
            </a:r>
          </a:p>
          <a:p>
            <a:pPr marL="360000">
              <a:lnSpc>
                <a:spcPct val="150000"/>
              </a:lnSpc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  k nedokonalosti trávicího ústrojí)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83568" y="548680"/>
            <a:ext cx="7848872" cy="70788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4000" dirty="0" smtClean="0">
                <a:solidFill>
                  <a:srgbClr val="FFFF00"/>
                </a:solidFill>
                <a:latin typeface="Comic Sans MS" pitchFamily="66" charset="0"/>
              </a:rPr>
              <a:t>Mihule říční</a:t>
            </a:r>
            <a:endParaRPr lang="cs-CZ" sz="40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pic>
        <p:nvPicPr>
          <p:cNvPr id="5" name="Picture 6" descr="C:\Users\Administrator\AppData\Local\Microsoft\Windows\Temporary Internet Files\Content.IE5\XIYFW0XY\MC900442144[1]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332656"/>
            <a:ext cx="1224136" cy="1265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upload.wikimedia.org/wikipedia/commons/3/3f/Lampetra_fluviatil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500253" cy="6192688"/>
          </a:xfrm>
          <a:prstGeom prst="rect">
            <a:avLst/>
          </a:prstGeom>
          <a:noFill/>
        </p:spPr>
      </p:pic>
      <p:sp>
        <p:nvSpPr>
          <p:cNvPr id="2" name="Obdélník 1"/>
          <p:cNvSpPr/>
          <p:nvPr/>
        </p:nvSpPr>
        <p:spPr>
          <a:xfrm>
            <a:off x="467544" y="548680"/>
            <a:ext cx="2180405" cy="5232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2800" dirty="0" smtClean="0">
                <a:solidFill>
                  <a:srgbClr val="FFFF00"/>
                </a:solidFill>
                <a:latin typeface="Comic Sans MS" pitchFamily="66" charset="0"/>
              </a:rPr>
              <a:t>Mihule říční</a:t>
            </a:r>
            <a:endParaRPr lang="cs-CZ" sz="28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pic>
        <p:nvPicPr>
          <p:cNvPr id="4" name="Picture 6" descr="C:\Users\Administrator\AppData\Local\Microsoft\Windows\Temporary Internet Files\Content.IE5\XIYFW0XY\MC900442144[1]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476672"/>
            <a:ext cx="1224136" cy="1265214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7956376" y="6093296"/>
            <a:ext cx="821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obr. 2</a:t>
            </a:r>
            <a:endParaRPr lang="cs-CZ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460</Words>
  <Application>Microsoft Office PowerPoint</Application>
  <PresentationFormat>Předvádění na obrazovce (4:3)</PresentationFormat>
  <Paragraphs>148</Paragraphs>
  <Slides>16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PC2</dc:creator>
  <cp:lastModifiedBy>PC2</cp:lastModifiedBy>
  <cp:revision>29</cp:revision>
  <dcterms:created xsi:type="dcterms:W3CDTF">2013-02-01T19:42:08Z</dcterms:created>
  <dcterms:modified xsi:type="dcterms:W3CDTF">2013-05-19T19:17:02Z</dcterms:modified>
</cp:coreProperties>
</file>