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266" r:id="rId3"/>
    <p:sldId id="257" r:id="rId4"/>
    <p:sldId id="258" r:id="rId5"/>
    <p:sldId id="271" r:id="rId6"/>
    <p:sldId id="259" r:id="rId7"/>
    <p:sldId id="260" r:id="rId8"/>
    <p:sldId id="261" r:id="rId9"/>
    <p:sldId id="272" r:id="rId10"/>
    <p:sldId id="273" r:id="rId11"/>
    <p:sldId id="262" r:id="rId12"/>
    <p:sldId id="264" r:id="rId13"/>
    <p:sldId id="263" r:id="rId14"/>
    <p:sldId id="275" r:id="rId15"/>
    <p:sldId id="277" r:id="rId16"/>
    <p:sldId id="276" r:id="rId17"/>
    <p:sldId id="267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0066FF"/>
    <a:srgbClr val="FF3300"/>
    <a:srgbClr val="00FF00"/>
    <a:srgbClr val="FF33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3A037-A728-40CD-84CA-1B2B5C7DBC65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999F7-70E0-416F-A790-1C72FAD98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E2E7-1892-4857-9518-ED613ED9A8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le:Sal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7992888" cy="6858000"/>
          </a:xfrm>
          <a:prstGeom prst="rect">
            <a:avLst/>
          </a:prstGeom>
          <a:noFill/>
        </p:spPr>
      </p:pic>
      <p:pic>
        <p:nvPicPr>
          <p:cNvPr id="3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229200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1484784"/>
            <a:ext cx="7848872" cy="440120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volně pohybliví, mořští živočichové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obývají písčité mělčiny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chorda po celý život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nemají lebku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živí se planktonem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3568" y="476672"/>
            <a:ext cx="7848872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Bezlebeční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le:Branchiostoma lanceolat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980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899592" y="548680"/>
            <a:ext cx="3223959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omic Sans MS" pitchFamily="66" charset="0"/>
              </a:rPr>
              <a:t>Kopinatec plžovitý</a:t>
            </a:r>
            <a:endParaRPr lang="cs-CZ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3568" y="5301208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Comic Sans MS" pitchFamily="66" charset="0"/>
              </a:rPr>
              <a:t>10cm, rybovité tělo, hřbetní a břišní ploutevní lem, ocasní ploutvička ve tvaru kopí, rypec, věnec brv kolem úst, ve dne zahrabán v písku 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6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196752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1412776"/>
            <a:ext cx="7776864" cy="526297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vnitřní kostra: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     chrupavčitá nebo kostěná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páteř: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1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osa těla, z obratlů, zatlačuje chordu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končetiny: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1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ploutve, nohy, křídla nebo končetiny 	mizí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povrch těla: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     vícevrstevná pokožka a škára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     šupiny (kostní původ u ryb, kožní původ  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     u plazů), peří (kožní derivát), srst 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     (kožní derivát)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3568" y="476672"/>
            <a:ext cx="7848872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Obratlovci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776864" cy="56938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nervová soustava: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lvl="1"/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centrální = mozek + mícha</a:t>
            </a:r>
          </a:p>
          <a:p>
            <a:pPr marL="0" lvl="1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periferní = obvodové nervy</a:t>
            </a:r>
          </a:p>
          <a:p>
            <a:pPr marL="0" lvl="1"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cévní soustava: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uzavřená; krevní barvivo hemoglobin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dýchací soustava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žábry, plíce + u některých přídatné 	dýchací orgány (plicní vaky), kůže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vylučovací soustava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ledviny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rozmnožování: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	pouze pohlavní rozmnožování; vnější i 	vnitřní oplození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764704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7848872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Třídy obratlovců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2656"/>
            <a:ext cx="1080120" cy="111636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2339752" y="1412776"/>
            <a:ext cx="495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VYLUŠTĚTE NÁZVY TŘÍD OBRATLOVCŮ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84168" y="4149080"/>
            <a:ext cx="7920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PA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452320" y="3068960"/>
            <a:ext cx="7920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RY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716016" y="2060848"/>
            <a:ext cx="7920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BY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123728" y="3068960"/>
            <a:ext cx="79208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KRU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2060848"/>
            <a:ext cx="79208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HO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44008" y="4149080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ÚSTÍ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55576" y="4149080"/>
            <a:ext cx="7920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RY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123728" y="2060848"/>
            <a:ext cx="7920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BY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55576" y="3068960"/>
            <a:ext cx="792088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PLA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452320" y="2060848"/>
            <a:ext cx="792088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ZI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084168" y="3068960"/>
            <a:ext cx="79208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PTÁ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419872" y="3068960"/>
            <a:ext cx="79208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CI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084168" y="2060848"/>
            <a:ext cx="792088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SAV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347864" y="4149080"/>
            <a:ext cx="93610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OBOJ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123728" y="4149080"/>
            <a:ext cx="792088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CI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419872" y="2060848"/>
            <a:ext cx="792088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ŽI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716016" y="3068960"/>
            <a:ext cx="792088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VEL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755576" y="5229200"/>
            <a:ext cx="792088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NÍ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7452320" y="4149080"/>
            <a:ext cx="792088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CI</a:t>
            </a:r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628800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solidFill>
                  <a:srgbClr val="FF0000"/>
                </a:solidFill>
                <a:latin typeface="Comic Sans MS" pitchFamily="66" charset="0"/>
              </a:rPr>
              <a:t>BEZČELISTNATCI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cs-CZ" sz="2800" b="1" u="sng" dirty="0" smtClean="0">
                <a:solidFill>
                  <a:srgbClr val="FF0000"/>
                </a:solidFill>
                <a:latin typeface="Comic Sans MS" pitchFamily="66" charset="0"/>
              </a:rPr>
              <a:t>ČELISTNATCI</a:t>
            </a:r>
          </a:p>
          <a:p>
            <a:endParaRPr lang="cs-CZ" sz="2800" b="1" u="sng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B050"/>
                </a:solidFill>
                <a:latin typeface="Comic Sans MS" pitchFamily="66" charset="0"/>
              </a:rPr>
              <a:t> TŘ. KRUHOÚSTÍ</a:t>
            </a:r>
            <a:r>
              <a:rPr lang="cs-CZ" sz="2800" b="1" dirty="0" smtClean="0">
                <a:latin typeface="Comic Sans MS" pitchFamily="66" charset="0"/>
              </a:rPr>
              <a:t>      </a:t>
            </a:r>
            <a:r>
              <a:rPr lang="cs-CZ" sz="2800" b="1" dirty="0" smtClean="0">
                <a:solidFill>
                  <a:srgbClr val="4D4D4D"/>
                </a:solidFill>
                <a:latin typeface="Comic Sans MS" pitchFamily="66" charset="0"/>
              </a:rPr>
              <a:t>TŘ. PARYBY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latin typeface="Comic Sans MS" pitchFamily="66" charset="0"/>
              </a:rPr>
              <a:t>				    </a:t>
            </a:r>
            <a:r>
              <a:rPr lang="cs-CZ" sz="2800" b="1" dirty="0" smtClean="0">
                <a:solidFill>
                  <a:srgbClr val="FF3399"/>
                </a:solidFill>
                <a:latin typeface="Comic Sans MS" pitchFamily="66" charset="0"/>
              </a:rPr>
              <a:t>TŘ. RYBY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latin typeface="Comic Sans MS" pitchFamily="66" charset="0"/>
              </a:rPr>
              <a:t>			   </a:t>
            </a:r>
            <a:r>
              <a:rPr lang="cs-CZ" sz="2800" b="1" dirty="0" smtClean="0">
                <a:solidFill>
                  <a:srgbClr val="0066FF"/>
                </a:solidFill>
                <a:latin typeface="Comic Sans MS" pitchFamily="66" charset="0"/>
              </a:rPr>
              <a:t>TŘ. OBOJŽIVELNÍCI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latin typeface="Comic Sans MS" pitchFamily="66" charset="0"/>
              </a:rPr>
              <a:t>                            </a:t>
            </a:r>
            <a:r>
              <a:rPr lang="cs-CZ" sz="2800" b="1" dirty="0" smtClean="0">
                <a:solidFill>
                  <a:srgbClr val="FF3300"/>
                </a:solidFill>
                <a:latin typeface="Comic Sans MS" pitchFamily="66" charset="0"/>
              </a:rPr>
              <a:t>TŘ. PLAZI 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latin typeface="Comic Sans MS" pitchFamily="66" charset="0"/>
              </a:rPr>
              <a:t>                            </a:t>
            </a:r>
            <a:r>
              <a:rPr lang="cs-CZ" sz="2800" b="1" dirty="0" smtClean="0">
                <a:solidFill>
                  <a:srgbClr val="7030A0"/>
                </a:solidFill>
                <a:latin typeface="Comic Sans MS" pitchFamily="66" charset="0"/>
              </a:rPr>
              <a:t>TŘ. PTÁCI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latin typeface="Comic Sans MS" pitchFamily="66" charset="0"/>
              </a:rPr>
              <a:t>                            TŘ. SAVCI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3568" y="476672"/>
            <a:ext cx="7848872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Obratlovci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2656"/>
            <a:ext cx="1080120" cy="1116365"/>
          </a:xfrm>
          <a:prstGeom prst="rect">
            <a:avLst/>
          </a:prstGeom>
          <a:noFill/>
        </p:spPr>
      </p:pic>
      <p:pic>
        <p:nvPicPr>
          <p:cNvPr id="1026" name="Picture 2" descr="C:\Users\PC2\AppData\Local\Microsoft\Windows\Temporary Internet Files\Content.IE5\SZ3DRCJ6\MC9000281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653136"/>
            <a:ext cx="349235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79512" y="2204864"/>
            <a:ext cx="896448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ČERNÍK, V. a kol. Přírodopis 2, Zoologie. Botanika. Praha : SPN, 1999, ISBN 80-7235-069-2. s. 6.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8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Gronk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[cit.2013-04-17].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WWW:&lt;http://commons.wikimedia.org/wiki/File:Ascidia.JPG&gt;.</a:t>
            </a:r>
          </a:p>
          <a:p>
            <a:pPr lvl="0"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9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[OBR.2]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Silke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Baron. [cit.2013-04-17].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WWW:&lt;http://commons.wikimedia.org/wiki/File:Cyclomyaria2.jpg&gt;.</a:t>
            </a:r>
          </a:p>
          <a:p>
            <a:endParaRPr lang="cs-CZ" sz="1600" dirty="0" smtClean="0"/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620688"/>
            <a:ext cx="8748464" cy="307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Strana 10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[OBR.3]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Vitecek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[cit.2013-04-17].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WWW:&lt;http://commons.wikimedia.org/wiki/File:Salpy.jpg?uselang=cs&gt;.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Strana 12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[OBR.4]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Hans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Hillewaert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[cit.2013-04-17].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WWW:&lt;http://commons.wikimedia.org/wiki/File:Branchiostoma_lanceolatum.jpg&gt;.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Biologie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živočichů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Strunatci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VY_32_INOVACE_20.15.ZAT.PR.6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17. 04. 2013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2420888"/>
            <a:ext cx="7416824" cy="120032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7200" b="1" dirty="0" smtClean="0">
                <a:solidFill>
                  <a:srgbClr val="FFFF00"/>
                </a:solidFill>
                <a:latin typeface="Comic Sans MS" pitchFamily="66" charset="0"/>
              </a:rPr>
              <a:t>STRUNATCI</a:t>
            </a:r>
            <a:endParaRPr lang="cs-CZ" sz="72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29309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484784"/>
            <a:ext cx="8064896" cy="26776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nejdokonaleji vyvinutí živočichové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vývoj již od prvohor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název odvozen od struny hřbetní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476672"/>
            <a:ext cx="8064896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Charakteristika:</a:t>
            </a:r>
            <a:endParaRPr lang="cs-CZ" sz="4000" dirty="0"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941168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340768"/>
            <a:ext cx="8064896" cy="526297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osa a vnitřní opora těla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chrupavčitá tkáň táhnoucí se od hlavy až k   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ocasní  části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vyvinula se z ní páteř z obratlů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meziobratlové ploténky = zbytky struny 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 hřbetní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404664"/>
            <a:ext cx="8064896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Struna hřbetní:</a:t>
            </a:r>
            <a:endParaRPr lang="cs-CZ" sz="4000" dirty="0"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692696"/>
            <a:ext cx="7992888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Kmen Strunatci: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99592" y="2564904"/>
            <a:ext cx="2705404" cy="150810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Arial" charset="0"/>
            </a:endParaRP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Podkmen </a:t>
            </a: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PLÁŠTĚNCI</a:t>
            </a:r>
          </a:p>
          <a:p>
            <a:pPr lvl="0"/>
            <a:endParaRPr lang="cs-CZ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96136" y="2564904"/>
            <a:ext cx="2592288" cy="150810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Arial" charset="0"/>
            </a:endParaRP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Podkmen</a:t>
            </a: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BEZLEBEČNÍ</a:t>
            </a:r>
          </a:p>
          <a:p>
            <a:pPr lvl="0"/>
            <a:endParaRPr lang="cs-CZ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47864" y="4509120"/>
            <a:ext cx="2736304" cy="166199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Arial" charset="0"/>
            </a:endParaRP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Podkmen</a:t>
            </a: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OBRATLOVCI</a:t>
            </a:r>
          </a:p>
          <a:p>
            <a:pPr lvl="0"/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2195736" y="1484784"/>
            <a:ext cx="4824536" cy="2952328"/>
            <a:chOff x="2195736" y="1484784"/>
            <a:chExt cx="4824536" cy="2952328"/>
          </a:xfrm>
        </p:grpSpPr>
        <p:cxnSp>
          <p:nvCxnSpPr>
            <p:cNvPr id="12" name="Přímá spojovací šipka 11"/>
            <p:cNvCxnSpPr/>
            <p:nvPr/>
          </p:nvCxnSpPr>
          <p:spPr>
            <a:xfrm flipH="1">
              <a:off x="2195736" y="1484784"/>
              <a:ext cx="2376264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>
              <a:off x="4572000" y="1484784"/>
              <a:ext cx="72008" cy="29523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>
              <a:off x="4572000" y="1484784"/>
              <a:ext cx="2448272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10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76672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844824"/>
            <a:ext cx="7848872" cy="35394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mořští živočichové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u většiny pokožka vylučuje vrstvu rosolu = 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plášť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struna hřbetní jen u larev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548680"/>
            <a:ext cx="7848872" cy="707886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Pláštěnci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2656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ile:Ascid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395536" y="404664"/>
            <a:ext cx="1290738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Comic Sans MS" pitchFamily="66" charset="0"/>
              </a:rPr>
              <a:t>Sumka</a:t>
            </a:r>
            <a:endParaRPr lang="cs-CZ" sz="2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260648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File:Cyclomyari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395536" y="404664"/>
            <a:ext cx="112082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Comic Sans MS" pitchFamily="66" charset="0"/>
              </a:rPr>
              <a:t>Salpy</a:t>
            </a:r>
            <a:endParaRPr lang="cs-CZ" sz="2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60648"/>
            <a:ext cx="1080120" cy="1116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394</Words>
  <Application>Microsoft Office PowerPoint</Application>
  <PresentationFormat>Předvádění na obrazovce (4:3)</PresentationFormat>
  <Paragraphs>146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PC2</dc:creator>
  <cp:lastModifiedBy>PC2</cp:lastModifiedBy>
  <cp:revision>37</cp:revision>
  <dcterms:created xsi:type="dcterms:W3CDTF">2013-02-01T19:42:08Z</dcterms:created>
  <dcterms:modified xsi:type="dcterms:W3CDTF">2013-04-29T17:46:53Z</dcterms:modified>
</cp:coreProperties>
</file>