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4"/>
  </p:notesMasterIdLst>
  <p:sldIdLst>
    <p:sldId id="291" r:id="rId2"/>
    <p:sldId id="292" r:id="rId3"/>
    <p:sldId id="256" r:id="rId4"/>
    <p:sldId id="257" r:id="rId5"/>
    <p:sldId id="298" r:id="rId6"/>
    <p:sldId id="259" r:id="rId7"/>
    <p:sldId id="261" r:id="rId8"/>
    <p:sldId id="262" r:id="rId9"/>
    <p:sldId id="275" r:id="rId10"/>
    <p:sldId id="274" r:id="rId11"/>
    <p:sldId id="276" r:id="rId12"/>
    <p:sldId id="289" r:id="rId13"/>
    <p:sldId id="285" r:id="rId14"/>
    <p:sldId id="277" r:id="rId15"/>
    <p:sldId id="278" r:id="rId16"/>
    <p:sldId id="279" r:id="rId17"/>
    <p:sldId id="282" r:id="rId18"/>
    <p:sldId id="280" r:id="rId19"/>
    <p:sldId id="283" r:id="rId20"/>
    <p:sldId id="281" r:id="rId21"/>
    <p:sldId id="284" r:id="rId22"/>
    <p:sldId id="286" r:id="rId23"/>
    <p:sldId id="287" r:id="rId24"/>
    <p:sldId id="273" r:id="rId25"/>
    <p:sldId id="266" r:id="rId26"/>
    <p:sldId id="267" r:id="rId27"/>
    <p:sldId id="290" r:id="rId28"/>
    <p:sldId id="293" r:id="rId29"/>
    <p:sldId id="294" r:id="rId30"/>
    <p:sldId id="295" r:id="rId31"/>
    <p:sldId id="296" r:id="rId32"/>
    <p:sldId id="297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94660"/>
  </p:normalViewPr>
  <p:slideViewPr>
    <p:cSldViewPr>
      <p:cViewPr>
        <p:scale>
          <a:sx n="90" d="100"/>
          <a:sy n="90" d="100"/>
        </p:scale>
        <p:origin x="-1238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E85DD-4A34-4882-821C-01309EB468AF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37A65-8BDC-492D-A7E0-8E6819C9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569C-E0CC-4629-A37C-57C476DEB3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38B34-FC28-45CB-A635-65D8732C4F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1DA4-14FF-4F26-973C-A4FE8559E9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153CE-0ED8-44A8-ABF1-17C832C4A8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2E086-8673-4234-8B16-6C899E7B77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59F5CF-DB6E-4D09-BF21-AB627331C6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243968-8388-48A2-B4C2-6832FF8E3D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58F4-8385-4E15-B4F4-B2B5BD2894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5C4A-3649-47EA-AD6B-5CB9F77C6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CA92-AC37-46B5-9E43-0359DFA275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B750-BB78-4EB4-BD9B-ACDEA3F3D1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F5EE-D7C9-4B24-85FE-22895CFECE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E5C7-D673-465E-A391-49D204949B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5378-DC53-4FC9-88B7-A0684D4A94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E310-1D25-498E-97E5-FD3898B44D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EBA723-1B60-42C4-A949-589FF5F3E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//upload.wikimedia.org/wikipedia/commons/2/29/Cepaea_hortensis_01_THWZ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9/95/Bolinus_brandaris_01.jpg" TargetMode="External"/><Relationship Id="rId11" Type="http://schemas.openxmlformats.org/officeDocument/2006/relationships/hyperlink" Target="http://cs.wikipedia.org/wiki/Soubor:Slak_kleine_naaktslak.jpg" TargetMode="External"/><Relationship Id="rId5" Type="http://schemas.openxmlformats.org/officeDocument/2006/relationships/image" Target="../media/image15.jpeg"/><Relationship Id="rId15" Type="http://schemas.openxmlformats.org/officeDocument/2006/relationships/hyperlink" Target="//upload.wikimedia.org/wikipedia/commons/3/32/Conus_sp._(3273380093).jpg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//upload.wikimedia.org/wikipedia/commons/9/92/Posthornschnecke1.jpg" TargetMode="External"/><Relationship Id="rId9" Type="http://schemas.openxmlformats.org/officeDocument/2006/relationships/hyperlink" Target="//upload.wikimedia.org/wikipedia/commons/c/c5/Arion_rufus_1653.JPG" TargetMode="External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c/c5/Arion_rufus_1653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9/Cepaea_hortensis_01_THWZ.jpg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9/92/Posthornschnecke1.jpg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5/Bolinus_brandaris_0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3/32/Conus_sp._(3273380093)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f/ff/Nudibranchia_(2403809823)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//upload.wikimedia.org/wikipedia/commons/b/b3/Nudibranchia_(811845070)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//upload.wikimedia.org/wikipedia/commons/3/38/Nudibranchia_(2403803113)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//upload.wikimedia.org/wikipedia/commons/c/cc/Janolus_fuscus_3.jpg" TargetMode="External"/><Relationship Id="rId9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e/e9/Nudibranchia_(3487648676)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hyperlink" Target="//upload.wikimedia.org/wikipedia/commons/0/00/Nudibranchia_(2559350125)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c/c6/Skeble_rybnicna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332656"/>
            <a:ext cx="820891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Trávicí soustava: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206084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v dutině ústní  </a:t>
            </a:r>
          </a:p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 jazyková páska = </a:t>
            </a:r>
          </a:p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 radula (struhadlo)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hltan 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jícen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žaludek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střevo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řitní otvor</a:t>
            </a:r>
            <a:endParaRPr lang="cs-CZ" sz="3200" b="1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39243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716016" y="5949280"/>
            <a:ext cx="56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7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764704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dýchání – plícní vak</a:t>
            </a:r>
          </a:p>
          <a:p>
            <a:pPr algn="ctr">
              <a:buFont typeface="Arial" pitchFamily="34" charset="0"/>
              <a:buChar char="•"/>
            </a:pPr>
            <a:endParaRPr lang="cs-CZ" sz="3200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B050"/>
                </a:solidFill>
                <a:latin typeface="Comic Sans MS" pitchFamily="66" charset="0"/>
              </a:rPr>
              <a:t>vylučování – ledvina</a:t>
            </a:r>
          </a:p>
          <a:p>
            <a:pPr algn="ctr">
              <a:buFont typeface="Arial" pitchFamily="34" charset="0"/>
              <a:buChar char="•"/>
            </a:pPr>
            <a:endParaRPr lang="cs-CZ" sz="3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FF0000"/>
                </a:solidFill>
                <a:latin typeface="Comic Sans MS" pitchFamily="66" charset="0"/>
              </a:rPr>
              <a:t>nervová soustava – uzliny spojené nervovými  vlákny</a:t>
            </a:r>
          </a:p>
          <a:p>
            <a:pPr algn="ctr">
              <a:buFont typeface="Arial" pitchFamily="34" charset="0"/>
              <a:buChar char="•"/>
            </a:pPr>
            <a:endParaRPr lang="cs-CZ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70C0"/>
                </a:solidFill>
                <a:latin typeface="Comic Sans MS" pitchFamily="66" charset="0"/>
              </a:rPr>
              <a:t>rozmnožování – pohlavní, obojetník, vyměňují  si pohlavní buňky (šípy lásky), oplozená vajíčka  kladou do půdy, vývoj přímý</a:t>
            </a:r>
          </a:p>
        </p:txBody>
      </p:sp>
      <p:pic>
        <p:nvPicPr>
          <p:cNvPr id="13316" name="Picture 4" descr="C:\Users\PC2\AppData\Local\Microsoft\Windows\Temporary Internet Files\Content.IE5\M9YKJLWA\MC9003294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1812925" cy="1206500"/>
          </a:xfrm>
          <a:prstGeom prst="rect">
            <a:avLst/>
          </a:prstGeom>
          <a:noFill/>
        </p:spPr>
      </p:pic>
      <p:pic>
        <p:nvPicPr>
          <p:cNvPr id="13317" name="Picture 5" descr="C:\Users\PC2\AppData\Local\Microsoft\Windows\Temporary Internet Files\Content.IE5\SULE2U9H\MC9000525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764704"/>
            <a:ext cx="1803400" cy="136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 descr="800px-Weinbergschnecke_Paaru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9699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95536" y="6453336"/>
            <a:ext cx="56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8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47664" y="2564904"/>
            <a:ext cx="619268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8000" b="1" dirty="0" smtClean="0">
                <a:solidFill>
                  <a:srgbClr val="0070C0"/>
                </a:solidFill>
                <a:latin typeface="Comic Sans MS" pitchFamily="66" charset="0"/>
              </a:rPr>
              <a:t>Výskyt plžů</a:t>
            </a:r>
            <a:endParaRPr lang="cs-CZ" sz="8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4860032" y="1628800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Okružák ploský</a:t>
            </a:r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4788024" y="3212976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Plovatka bahenní</a:t>
            </a:r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4859338" y="4652963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4788024" y="486916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Bahenka živorodá</a:t>
            </a:r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6948264" y="1772816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/>
              <a:t>Homolice</a:t>
            </a:r>
            <a:endParaRPr lang="cs-CZ" dirty="0"/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6948264" y="4077072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/>
              <a:t>Ostranka jaderská</a:t>
            </a:r>
          </a:p>
        </p:txBody>
      </p:sp>
      <p:sp>
        <p:nvSpPr>
          <p:cNvPr id="15375" name="Text Box 23"/>
          <p:cNvSpPr txBox="1">
            <a:spLocks noChangeArrowheads="1"/>
          </p:cNvSpPr>
          <p:nvPr/>
        </p:nvSpPr>
        <p:spPr bwMode="auto">
          <a:xfrm>
            <a:off x="2483768" y="4437112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/>
              <a:t>Páskovka keřová</a:t>
            </a:r>
          </a:p>
        </p:txBody>
      </p:sp>
      <p:sp>
        <p:nvSpPr>
          <p:cNvPr id="15376" name="Text Box 24"/>
          <p:cNvSpPr txBox="1">
            <a:spLocks noChangeArrowheads="1"/>
          </p:cNvSpPr>
          <p:nvPr/>
        </p:nvSpPr>
        <p:spPr bwMode="auto">
          <a:xfrm>
            <a:off x="2195736" y="2132856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/>
              <a:t>Hlemýžď zahradní</a:t>
            </a:r>
          </a:p>
        </p:txBody>
      </p:sp>
      <p:sp>
        <p:nvSpPr>
          <p:cNvPr id="15378" name="Text Box 26"/>
          <p:cNvSpPr txBox="1">
            <a:spLocks noChangeArrowheads="1"/>
          </p:cNvSpPr>
          <p:nvPr/>
        </p:nvSpPr>
        <p:spPr bwMode="auto">
          <a:xfrm>
            <a:off x="0" y="2204864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/>
              <a:t>Plzák lesní</a:t>
            </a:r>
          </a:p>
        </p:txBody>
      </p:sp>
      <p:sp>
        <p:nvSpPr>
          <p:cNvPr id="15380" name="Text Box 28"/>
          <p:cNvSpPr txBox="1">
            <a:spLocks noChangeArrowheads="1"/>
          </p:cNvSpPr>
          <p:nvPr/>
        </p:nvSpPr>
        <p:spPr bwMode="auto">
          <a:xfrm>
            <a:off x="323528" y="4077072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/>
              <a:t>Slimáček síťkovaný</a:t>
            </a:r>
            <a:endParaRPr lang="cs-CZ" dirty="0"/>
          </a:p>
        </p:txBody>
      </p:sp>
      <p:graphicFrame>
        <p:nvGraphicFramePr>
          <p:cNvPr id="77909" name="Group 85"/>
          <p:cNvGraphicFramePr>
            <a:graphicFrameLocks noGrp="1"/>
          </p:cNvGraphicFramePr>
          <p:nvPr/>
        </p:nvGraphicFramePr>
        <p:xfrm>
          <a:off x="539750" y="1052513"/>
          <a:ext cx="3959225" cy="822960"/>
        </p:xfrm>
        <a:graphic>
          <a:graphicData uri="http://schemas.openxmlformats.org/drawingml/2006/table">
            <a:tbl>
              <a:tblPr/>
              <a:tblGrid>
                <a:gridCol w="1979613"/>
                <a:gridCol w="197961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Bez schránky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 schránkou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908" name="Group 84"/>
          <p:cNvGraphicFramePr>
            <a:graphicFrameLocks noGrp="1"/>
          </p:cNvGraphicFramePr>
          <p:nvPr/>
        </p:nvGraphicFramePr>
        <p:xfrm>
          <a:off x="755650" y="260350"/>
          <a:ext cx="3192463" cy="647700"/>
        </p:xfrm>
        <a:graphic>
          <a:graphicData uri="http://schemas.openxmlformats.org/drawingml/2006/table">
            <a:tbl>
              <a:tblPr/>
              <a:tblGrid>
                <a:gridCol w="3192463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Suchozemští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903" name="Group 79"/>
          <p:cNvGraphicFramePr>
            <a:graphicFrameLocks noGrp="1"/>
          </p:cNvGraphicFramePr>
          <p:nvPr/>
        </p:nvGraphicFramePr>
        <p:xfrm>
          <a:off x="5508625" y="260350"/>
          <a:ext cx="2447925" cy="620713"/>
        </p:xfrm>
        <a:graphic>
          <a:graphicData uri="http://schemas.openxmlformats.org/drawingml/2006/table">
            <a:tbl>
              <a:tblPr/>
              <a:tblGrid>
                <a:gridCol w="2447925"/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Vodní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902" name="Group 78"/>
          <p:cNvGraphicFramePr>
            <a:graphicFrameLocks noGrp="1"/>
          </p:cNvGraphicFramePr>
          <p:nvPr/>
        </p:nvGraphicFramePr>
        <p:xfrm>
          <a:off x="4932363" y="1052513"/>
          <a:ext cx="3959225" cy="576263"/>
        </p:xfrm>
        <a:graphic>
          <a:graphicData uri="http://schemas.openxmlformats.org/drawingml/2006/table">
            <a:tbl>
              <a:tblPr/>
              <a:tblGrid>
                <a:gridCol w="1979612"/>
                <a:gridCol w="1979613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Sladkovodní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Mořští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Obrázek 6" descr="Grapevinesnail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238523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ázek 26" descr="800px-Spitzschlammschnecke-lymnaea_stagna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1728192" cy="1224135"/>
          </a:xfrm>
          <a:prstGeom prst="rect">
            <a:avLst/>
          </a:prstGeom>
        </p:spPr>
      </p:pic>
      <p:pic>
        <p:nvPicPr>
          <p:cNvPr id="28" name="Picture 6" descr="File:Posthornschnecke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988840"/>
            <a:ext cx="1372388" cy="1224136"/>
          </a:xfrm>
          <a:prstGeom prst="rect">
            <a:avLst/>
          </a:prstGeom>
          <a:noFill/>
        </p:spPr>
      </p:pic>
      <p:pic>
        <p:nvPicPr>
          <p:cNvPr id="29" name="Picture 12" descr="Soubor:Bolinus brandaris 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797152"/>
            <a:ext cx="2023590" cy="1656184"/>
          </a:xfrm>
          <a:prstGeom prst="rect">
            <a:avLst/>
          </a:prstGeom>
          <a:noFill/>
        </p:spPr>
      </p:pic>
      <p:pic>
        <p:nvPicPr>
          <p:cNvPr id="31" name="Obrázek 30" descr="800px-ViviparusContectu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5301208"/>
            <a:ext cx="1656184" cy="1152128"/>
          </a:xfrm>
          <a:prstGeom prst="rect">
            <a:avLst/>
          </a:prstGeom>
        </p:spPr>
      </p:pic>
      <p:pic>
        <p:nvPicPr>
          <p:cNvPr id="32" name="Picture 6" descr="File:Arion rufus 165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636912"/>
            <a:ext cx="1872208" cy="1296144"/>
          </a:xfrm>
          <a:prstGeom prst="rect">
            <a:avLst/>
          </a:prstGeom>
          <a:noFill/>
        </p:spPr>
      </p:pic>
      <p:pic>
        <p:nvPicPr>
          <p:cNvPr id="15412" name="Picture 52" descr="http://upload.wikimedia.org/wikipedia/commons/thumb/a/ab/Slak_kleine_naaktslak.jpg/220px-Slak_kleine_naaktslak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797152"/>
            <a:ext cx="1800200" cy="1656184"/>
          </a:xfrm>
          <a:prstGeom prst="rect">
            <a:avLst/>
          </a:prstGeom>
          <a:noFill/>
        </p:spPr>
      </p:pic>
      <p:pic>
        <p:nvPicPr>
          <p:cNvPr id="30" name="Picture 2" descr="File:Cepaea hortensis 01 THWZ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736" y="4797152"/>
            <a:ext cx="2520280" cy="1656184"/>
          </a:xfrm>
          <a:prstGeom prst="rect">
            <a:avLst/>
          </a:prstGeom>
          <a:noFill/>
        </p:spPr>
      </p:pic>
      <p:pic>
        <p:nvPicPr>
          <p:cNvPr id="19458" name="Picture 2" descr="File:Conus sp. (3273380093)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240" y="2204864"/>
            <a:ext cx="2088232" cy="1728192"/>
          </a:xfrm>
          <a:prstGeom prst="rect">
            <a:avLst/>
          </a:prstGeom>
          <a:noFill/>
        </p:spPr>
      </p:pic>
      <p:sp>
        <p:nvSpPr>
          <p:cNvPr id="33" name="Obdélník 32"/>
          <p:cNvSpPr/>
          <p:nvPr/>
        </p:nvSpPr>
        <p:spPr>
          <a:xfrm>
            <a:off x="251520" y="3645024"/>
            <a:ext cx="56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9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251520" y="616530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10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699792" y="3645024"/>
            <a:ext cx="56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4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95736" y="616530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11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4932040" y="616530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14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6732240" y="364502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15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6804248" y="616530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16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5004048" y="292494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12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4860032" y="4581128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13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smtClean="0"/>
              <a:t>Zástupci plžů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91680" y="1772816"/>
            <a:ext cx="5760640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9600" b="1" dirty="0" smtClean="0">
                <a:solidFill>
                  <a:srgbClr val="0070C0"/>
                </a:solidFill>
                <a:latin typeface="Comic Sans MS" pitchFamily="66" charset="0"/>
              </a:rPr>
              <a:t>Zástupci plžů</a:t>
            </a:r>
            <a:endParaRPr lang="cs-CZ" sz="9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Plzák lesní: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4913784"/>
            <a:ext cx="8352928" cy="1539552"/>
          </a:xfrm>
        </p:spPr>
        <p:txBody>
          <a:bodyPr/>
          <a:lstStyle/>
          <a:p>
            <a:r>
              <a:rPr lang="cs-CZ" sz="2800" b="1" dirty="0" smtClean="0">
                <a:latin typeface="Comic Sans MS" pitchFamily="66" charset="0"/>
              </a:rPr>
              <a:t>12-15 cm</a:t>
            </a:r>
          </a:p>
          <a:p>
            <a:r>
              <a:rPr lang="cs-CZ" sz="2800" b="1" dirty="0" smtClean="0">
                <a:latin typeface="Comic Sans MS" pitchFamily="66" charset="0"/>
              </a:rPr>
              <a:t>dýchací otvor v přední polovině štítku</a:t>
            </a:r>
          </a:p>
          <a:p>
            <a:r>
              <a:rPr lang="cs-CZ" sz="2800" b="1" dirty="0" smtClean="0">
                <a:latin typeface="Comic Sans MS" pitchFamily="66" charset="0"/>
              </a:rPr>
              <a:t>vlhké lesy</a:t>
            </a:r>
          </a:p>
        </p:txBody>
      </p:sp>
      <p:pic>
        <p:nvPicPr>
          <p:cNvPr id="17414" name="Picture 6" descr="File:Arion rufus 16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268760"/>
            <a:ext cx="5760639" cy="3384376"/>
          </a:xfrm>
          <a:prstGeom prst="rect">
            <a:avLst/>
          </a:prstGeom>
          <a:noFill/>
        </p:spPr>
      </p:pic>
      <p:pic>
        <p:nvPicPr>
          <p:cNvPr id="17415" name="Picture 7" descr="C:\Users\PC2\AppData\Local\Microsoft\Windows\Temporary Internet Files\Content.IE5\6IUBC28R\MC9000525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71838">
            <a:off x="6467443" y="2478640"/>
            <a:ext cx="2234162" cy="126845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300192" y="1268760"/>
            <a:ext cx="56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9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Slimáček polní: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63272" cy="4114800"/>
          </a:xfrm>
        </p:spPr>
        <p:txBody>
          <a:bodyPr/>
          <a:lstStyle/>
          <a:p>
            <a:r>
              <a:rPr lang="cs-CZ" sz="2800" b="1" dirty="0" smtClean="0">
                <a:latin typeface="Comic Sans MS" pitchFamily="66" charset="0"/>
              </a:rPr>
              <a:t>3-5 cm</a:t>
            </a:r>
          </a:p>
          <a:p>
            <a:r>
              <a:rPr lang="cs-CZ" sz="2800" b="1" dirty="0" smtClean="0">
                <a:latin typeface="Comic Sans MS" pitchFamily="66" charset="0"/>
              </a:rPr>
              <a:t>dýchací otvor v zadní polovině štítku</a:t>
            </a:r>
          </a:p>
          <a:p>
            <a:r>
              <a:rPr lang="cs-CZ" sz="2800" b="1" dirty="0" smtClean="0">
                <a:latin typeface="Comic Sans MS" pitchFamily="66" charset="0"/>
              </a:rPr>
              <a:t>na obdělávané půdě</a:t>
            </a:r>
          </a:p>
        </p:txBody>
      </p:sp>
      <p:pic>
        <p:nvPicPr>
          <p:cNvPr id="18437" name="Picture 5" descr="C:\Users\PC2\AppData\Local\Microsoft\Windows\Temporary Internet Files\Content.IE5\6IUBC28R\MC9000525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17032"/>
            <a:ext cx="3888432" cy="1968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Páskovka keřová: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1196752"/>
            <a:ext cx="8118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žlutavá ulita s tmavými proužky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teplá vlhká místa</a:t>
            </a:r>
          </a:p>
        </p:txBody>
      </p:sp>
      <p:pic>
        <p:nvPicPr>
          <p:cNvPr id="19461" name="Picture 5" descr="C:\Users\PC2\AppData\Local\Microsoft\Windows\Temporary Internet Files\Content.IE5\M9YKJLWA\MC9003294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3709988"/>
            <a:ext cx="1812925" cy="1206500"/>
          </a:xfrm>
          <a:prstGeom prst="rect">
            <a:avLst/>
          </a:prstGeom>
          <a:noFill/>
        </p:spPr>
      </p:pic>
      <p:pic>
        <p:nvPicPr>
          <p:cNvPr id="15362" name="Picture 2" descr="File:Cepaea hortensis 01 THW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5531768" cy="381642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203848" y="6381328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11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95536" y="260648"/>
            <a:ext cx="83529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Okružák ploský: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724128" y="2204864"/>
            <a:ext cx="3131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stojaté vody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závity ulity v </a:t>
            </a:r>
          </a:p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jedné rovině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chová se v </a:t>
            </a:r>
          </a:p>
          <a:p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akváriích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10" name="Picture 6" descr="File:Posthornschneck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5256584" cy="525658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652120" y="616530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12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6.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 živočichů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Měkkýši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VY_32_INOVACE_20.06.ZAT.PR.7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13. 01. 2013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pitzschlammschnec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248472" cy="3186354"/>
          </a:xfrm>
          <a:prstGeom prst="rect">
            <a:avLst/>
          </a:prstGeom>
        </p:spPr>
      </p:pic>
      <p:pic>
        <p:nvPicPr>
          <p:cNvPr id="7" name="Obrázek 6" descr="800px-Spitzschlammschnecke-lymnaea_stagna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4248472" cy="29208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895528" y="332656"/>
            <a:ext cx="3852936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Plovatka bahenní: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860032" y="2060848"/>
            <a:ext cx="40324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stojaté vody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dýchá plícním </a:t>
            </a:r>
          </a:p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 vakem (musí se </a:t>
            </a:r>
          </a:p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 občas vynořit)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ulita protažená </a:t>
            </a:r>
          </a:p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 ve špičku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chová se v </a:t>
            </a:r>
          </a:p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 akváriích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95936" y="332656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17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95936" y="364502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13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800px-ViviparusContec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274760"/>
            <a:ext cx="5040560" cy="525058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95536" y="332656"/>
            <a:ext cx="828092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Bahenka živorodá (říční):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2348880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stojaté vody  </a:t>
            </a:r>
          </a:p>
          <a:p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nížin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dýchá žábry</a:t>
            </a:r>
          </a:p>
        </p:txBody>
      </p:sp>
      <p:sp>
        <p:nvSpPr>
          <p:cNvPr id="5" name="Obdélník 4"/>
          <p:cNvSpPr/>
          <p:nvPr/>
        </p:nvSpPr>
        <p:spPr>
          <a:xfrm>
            <a:off x="2987824" y="6237312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14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2\Documents\Activstudio3\Mé obrázky\755px-Cypraea_tigri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630453" cy="2664296"/>
          </a:xfrm>
          <a:prstGeom prst="rect">
            <a:avLst/>
          </a:prstGeom>
          <a:noFill/>
        </p:spPr>
      </p:pic>
      <p:pic>
        <p:nvPicPr>
          <p:cNvPr id="23564" name="Picture 12" descr="Soubor:Bolinus brandaris 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3600400" cy="2569786"/>
          </a:xfrm>
          <a:prstGeom prst="rect">
            <a:avLst/>
          </a:prstGeom>
          <a:noFill/>
        </p:spPr>
      </p:pic>
      <p:pic>
        <p:nvPicPr>
          <p:cNvPr id="1028" name="Picture 4" descr="C:\Users\PC2\Documents\Activstudio3\Mé obrázky\800px-Common_limpet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56992"/>
            <a:ext cx="4104456" cy="3240360"/>
          </a:xfrm>
          <a:prstGeom prst="rect">
            <a:avLst/>
          </a:prstGeom>
          <a:noFill/>
        </p:spPr>
      </p:pic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539552" y="3501008"/>
            <a:ext cx="5341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1.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7956376" y="3645024"/>
            <a:ext cx="72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dirty="0" smtClean="0">
                <a:solidFill>
                  <a:schemeClr val="bg1"/>
                </a:solidFill>
                <a:latin typeface="Comic Sans MS" pitchFamily="66" charset="0"/>
              </a:rPr>
              <a:t>3.</a:t>
            </a:r>
            <a:endParaRPr lang="cs-CZ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5536" y="119675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prstClr val="black"/>
                </a:solidFill>
                <a:latin typeface="Comic Sans MS" pitchFamily="66" charset="0"/>
              </a:rPr>
              <a:t>1. Ostranka  2. Přílipka  3. </a:t>
            </a:r>
            <a:r>
              <a:rPr lang="cs-CZ" sz="2400" b="1" dirty="0" smtClean="0">
                <a:solidFill>
                  <a:prstClr val="black"/>
                </a:solidFill>
                <a:latin typeface="Comic Sans MS" pitchFamily="66" charset="0"/>
              </a:rPr>
              <a:t>Zavinutec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5536" y="332656"/>
            <a:ext cx="828092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Mořští plži s ulitou: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139952" y="3573016"/>
            <a:ext cx="537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cs-CZ" sz="3200" dirty="0" smtClean="0">
                <a:latin typeface="Comic Sans MS" pitchFamily="66" charset="0"/>
              </a:rPr>
              <a:t>2.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78820" y="4371688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</a:rPr>
              <a:t>2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39552" y="436510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16</a:t>
            </a:r>
            <a:endParaRPr lang="cs-CZ" sz="1200" dirty="0"/>
          </a:p>
        </p:txBody>
      </p:sp>
      <p:sp>
        <p:nvSpPr>
          <p:cNvPr id="15" name="Obdélník 14"/>
          <p:cNvSpPr/>
          <p:nvPr/>
        </p:nvSpPr>
        <p:spPr>
          <a:xfrm>
            <a:off x="1763688" y="6309320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18</a:t>
            </a:r>
            <a:endParaRPr lang="cs-CZ" sz="1200" dirty="0"/>
          </a:p>
        </p:txBody>
      </p:sp>
      <p:sp>
        <p:nvSpPr>
          <p:cNvPr id="16" name="Obdélník 15"/>
          <p:cNvSpPr/>
          <p:nvPr/>
        </p:nvSpPr>
        <p:spPr>
          <a:xfrm>
            <a:off x="7812360" y="436510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19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400" b="1" dirty="0" smtClean="0">
                <a:latin typeface="Comic Sans MS" pitchFamily="66" charset="0"/>
              </a:rPr>
              <a:t>4. Homolice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691680" y="5877272"/>
            <a:ext cx="6192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dirty="0">
                <a:solidFill>
                  <a:srgbClr val="0070C0"/>
                </a:solidFill>
                <a:latin typeface="Comic Sans MS" pitchFamily="66" charset="0"/>
              </a:rPr>
              <a:t>Krásné, ale i velmi </a:t>
            </a:r>
            <a:r>
              <a:rPr lang="cs-CZ" sz="2800" b="1" dirty="0" smtClean="0">
                <a:solidFill>
                  <a:srgbClr val="0070C0"/>
                </a:solidFill>
                <a:latin typeface="Comic Sans MS" pitchFamily="66" charset="0"/>
              </a:rPr>
              <a:t>jedovaté!</a:t>
            </a:r>
            <a:endParaRPr lang="cs-CZ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File:Conus sp. (3273380093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128792" cy="496855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971600" y="5877272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15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…. a na závěr trochu exotické mořské krásy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ile:Nudibranchia (811845070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320480" cy="3888432"/>
          </a:xfrm>
          <a:prstGeom prst="rect">
            <a:avLst/>
          </a:prstGeom>
          <a:noFill/>
        </p:spPr>
      </p:pic>
      <p:pic>
        <p:nvPicPr>
          <p:cNvPr id="4" name="Picture 6" descr="File:Janolus fuscus 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5"/>
            <a:ext cx="4824536" cy="3208317"/>
          </a:xfrm>
          <a:prstGeom prst="rect">
            <a:avLst/>
          </a:prstGeom>
          <a:noFill/>
        </p:spPr>
      </p:pic>
      <p:pic>
        <p:nvPicPr>
          <p:cNvPr id="28678" name="Picture 6" descr="File:Nudibranchia (2403803113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89040"/>
            <a:ext cx="3744416" cy="2664296"/>
          </a:xfrm>
          <a:prstGeom prst="rect">
            <a:avLst/>
          </a:prstGeom>
          <a:noFill/>
        </p:spPr>
      </p:pic>
      <p:pic>
        <p:nvPicPr>
          <p:cNvPr id="28680" name="Picture 8" descr="File:Nudibranchia (2403809823)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04664"/>
            <a:ext cx="3240360" cy="201622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8028384" y="2132856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22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467544" y="3356992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20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8028384" y="256490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23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467544" y="3789040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21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ile:Nudibranchia (3487648676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816424" cy="6048672"/>
          </a:xfrm>
          <a:prstGeom prst="rect">
            <a:avLst/>
          </a:prstGeom>
          <a:noFill/>
        </p:spPr>
      </p:pic>
      <p:pic>
        <p:nvPicPr>
          <p:cNvPr id="29706" name="Picture 10" descr="File:Nudibranchia (2559350125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4664"/>
            <a:ext cx="4104456" cy="605998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635896" y="40466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24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28384" y="404664"/>
            <a:ext cx="64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 25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2276872"/>
            <a:ext cx="832100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ČERNÍK, V. a kol. Přírodopis 1. Praha: SPN, 1999. ISBN 80-7235-068-4. s. 45-48. </a:t>
            </a:r>
          </a:p>
          <a:p>
            <a:pPr lvl="0" eaLnBrk="0" hangingPunct="0"/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4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[OBR.1][cit.2012-12-25].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:&lt;http://commons.wikimedia.org/wiki/File:Snail.jpg?uselang=cs&gt;.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 Andy.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vac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WWW:&lt;http://commons.wikimedia.org/wiki/File:Skeble_rybnicna.JPG&gt;.</a:t>
            </a:r>
          </a:p>
          <a:p>
            <a:pPr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Abert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Kok. [cit.2012-12-25]. Dostupný jako volné dílo na WWW:&lt;http://cs.wikipedia.org/wiki/Soubor:Octopus_vulgaris_2.jpg&gt;.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188640"/>
            <a:ext cx="84249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5, 13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Jürgen</a:t>
            </a:r>
            <a:r>
              <a:rPr lang="cs-CZ" sz="1600" dirty="0" smtClean="0"/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Schoner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WWW:&lt;http://commons.wikimedia.org/wiki/File:Grapevinesnail_01.jpg?uselang=cs&gt;.</a:t>
            </a:r>
          </a:p>
          <a:p>
            <a:pPr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[OBR.5][cit.2012-12-25]. Dostupný jako volné dílo na WWW:&lt;http://commons.wikimedia.org/wiki/File:Neptunea_-_links%26rechts_gewonden.jpg&gt;.</a:t>
            </a:r>
          </a:p>
          <a:p>
            <a:pPr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[OBR.6][cit.2012-12-25].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WWW:&lt;http://commons.wikimedia.org/wiki/File:Snail_diagram_cs.svg?uselang=cs&gt;.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WWW:&lt;http://commons.wikimedia.org/wiki/File:Radula_diagram3.png&gt;.</a:t>
            </a:r>
          </a:p>
          <a:p>
            <a:pPr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11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[OBR.8]: Jangle1969.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WWW:&lt;http://commons.wikimedia.org/wiki/File:Weinbergschnecke_Paarung.jpg?uselang=cs&gt;.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548680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13, 15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[OBR.9]: Walter</a:t>
            </a:r>
            <a:r>
              <a:rPr lang="cs-CZ" sz="1600" dirty="0" smtClean="0"/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Siegmund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WWW:&lt;http://commons.wikimedia.org/wiki/File:Arion_rufus_1653.JPG&gt;.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[OBR.10]: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Rasbak</a:t>
            </a:r>
            <a:r>
              <a:rPr lang="cs-CZ" sz="1600" dirty="0" smtClean="0"/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from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nl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WWW:&lt;http://commons.wikimedia.org/wiki/File:Slak_kleine_naaktslak.jpg&gt;.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13, 17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[OBR.11]: Thomas</a:t>
            </a:r>
            <a:r>
              <a:rPr lang="cs-CZ" sz="1600" dirty="0" smtClean="0"/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Zimmermann.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WWW:&lt;http://commons.wikimedia.org/wiki/File:Spitzschlammschnecke-lymnaea_stagnalis.jpg?uselang=cs&gt;.</a:t>
            </a:r>
          </a:p>
          <a:p>
            <a:pPr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13, 18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[OBR.12]: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Claus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Ableiter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WWW:&lt;http://commons.wikimedia.org/wiki/File:Posthornschnecke1.jpg&gt;.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23728" y="1772816"/>
            <a:ext cx="5112568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9600" b="1" dirty="0">
                <a:solidFill>
                  <a:srgbClr val="0070C0"/>
                </a:solidFill>
                <a:latin typeface="Comic Sans MS" pitchFamily="66" charset="0"/>
              </a:rPr>
              <a:t>Měkkýši</a:t>
            </a:r>
            <a:endParaRPr lang="cs-CZ" sz="9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149" name="Picture 5" descr="C:\Users\PC2\AppData\Local\Microsoft\Windows\Temporary Internet Files\Content.IE5\SULE2U9H\MC9000525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45024"/>
            <a:ext cx="1804111" cy="1360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620688"/>
            <a:ext cx="849694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13, 19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[OBR.13]: H.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Krisp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WWW:&lt;http://commons.wikimedia.org/wiki/File:Spitzschlammschnecke.jpg&gt;.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19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[OBR.17]: Dr.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Lars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Peters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WWW:&lt;http://commons.wikimedia.org/wiki/File:Spitzschlammschnecke.jpg&gt;.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13, 20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[OBR.14]: Christian Fischer.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WWW:&lt;http://commons.wikimedia.org/wiki/File:ViviparusContectus.jpg?uselang=cs&gt;.</a:t>
            </a:r>
          </a:p>
          <a:p>
            <a:pPr algn="just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13, 22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[OBR.15]: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Roberto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Verzo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WWW:&lt;http://commons.wikimedia.org/wiki/File:Conus_sp._(3273380093).jpg&gt;. 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260648"/>
            <a:ext cx="84969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13, 21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[OBR.16]: H.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Zell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WWW:&lt;http://commons.wikimedia.org/wiki/File:Bolinus_brandaris_01.jpg&gt;. 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21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[OBR.18]: Tango22.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WWW:&lt;http://commons.wikimedia.org/wiki/File:Common_limpets1.jpg&gt;.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[OBR.19]: H.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Zell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WWW:&lt;http://commons.wikimedia.org/wiki/File:Cypraea_tigris_01.JPG?uselang=cs &gt;. </a:t>
            </a:r>
          </a:p>
          <a:p>
            <a:pPr algn="just" eaLnBrk="0" hangingPunct="0"/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24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[OBR.20]: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Minette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Laynete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WWW:&lt;http://commons.wikimedia.org/wiki/File:Janolus_fuscus_3.jpg&gt;.</a:t>
            </a:r>
          </a:p>
          <a:p>
            <a:pPr algn="just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[OBR.21]: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Minette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Laynete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WWW:&lt;http://commons.wikimedia.org/wiki/File:Nudibranchia_(2403809823).jpg&gt;.</a:t>
            </a:r>
          </a:p>
          <a:p>
            <a:pPr algn="just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353561"/>
            <a:ext cx="86409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[OBR.22]: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Minette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Laynete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WWW:&lt;http://commons.wikimedia.org/wiki/File:Nudibranchia_(2403803113).jpg&gt;.</a:t>
            </a:r>
          </a:p>
          <a:p>
            <a:pPr algn="just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[OBR.23]: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Minette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Laynete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WWW:&lt;http://commons.wikimedia.org/wiki/File:Triopha_catalinae_1.jpg&gt;.</a:t>
            </a:r>
          </a:p>
          <a:p>
            <a:pPr algn="just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25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[OBR.24]: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Minette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Laynete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WWW:&lt;http://commons.wikimedia.org/wiki/File:Nudibranchia_(3487648676).jpg&gt;. </a:t>
            </a:r>
          </a:p>
          <a:p>
            <a:pPr algn="just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[OBR.25]: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Minette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Laynete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[cit.2012-12-25].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algn="just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WWW:&lt;http://commons.wikimedia.org/wiki/File:Nudibranchia_(2559350125).jpg&gt;. </a:t>
            </a:r>
          </a:p>
          <a:p>
            <a:pPr algn="just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hangingPunct="0"/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</a:t>
            </a:r>
            <a:r>
              <a:rPr kumimoji="0" lang="cs-CZ" sz="1600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kolekce programu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Microsoft Office.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8" descr="800px-S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292600"/>
            <a:ext cx="27352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Obrázek 9" descr="800px-Octopus_vulgaris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92600"/>
            <a:ext cx="28606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Obdélník 11"/>
          <p:cNvSpPr>
            <a:spLocks noChangeArrowheads="1"/>
          </p:cNvSpPr>
          <p:nvPr/>
        </p:nvSpPr>
        <p:spPr bwMode="auto">
          <a:xfrm>
            <a:off x="395288" y="1844675"/>
            <a:ext cx="83534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měkké </a:t>
            </a:r>
            <a:r>
              <a:rPr lang="cs-CZ" sz="3200" b="1" dirty="0">
                <a:latin typeface="Comic Sans MS" pitchFamily="66" charset="0"/>
              </a:rPr>
              <a:t>tělo</a:t>
            </a:r>
          </a:p>
          <a:p>
            <a:pPr>
              <a:buFont typeface="Arial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někteří </a:t>
            </a:r>
            <a:r>
              <a:rPr lang="cs-CZ" sz="3200" b="1" dirty="0">
                <a:latin typeface="Comic Sans MS" pitchFamily="66" charset="0"/>
              </a:rPr>
              <a:t>mají schránku</a:t>
            </a:r>
          </a:p>
          <a:p>
            <a:pPr>
              <a:buFont typeface="Arial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vyskytují </a:t>
            </a:r>
            <a:r>
              <a:rPr lang="cs-CZ" sz="3200" b="1" dirty="0">
                <a:latin typeface="Comic Sans MS" pitchFamily="66" charset="0"/>
              </a:rPr>
              <a:t>se ve vodě i na souši</a:t>
            </a:r>
          </a:p>
          <a:p>
            <a:pPr>
              <a:buFont typeface="Arial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dělení</a:t>
            </a:r>
            <a:r>
              <a:rPr lang="cs-CZ" sz="3200" b="1" dirty="0">
                <a:latin typeface="Comic Sans MS" pitchFamily="66" charset="0"/>
              </a:rPr>
              <a:t>: </a:t>
            </a:r>
            <a:r>
              <a:rPr lang="cs-CZ" sz="3200" b="1" dirty="0">
                <a:solidFill>
                  <a:srgbClr val="0070C0"/>
                </a:solidFill>
                <a:latin typeface="Comic Sans MS" pitchFamily="66" charset="0"/>
              </a:rPr>
              <a:t>PLŽI, MLŽI, HLAVONOŽCI 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67544" y="620688"/>
            <a:ext cx="820891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4800" b="1" dirty="0">
                <a:solidFill>
                  <a:srgbClr val="0070C0"/>
                </a:solidFill>
                <a:latin typeface="Comic Sans MS" pitchFamily="66" charset="0"/>
              </a:rPr>
              <a:t>Charakteristika</a:t>
            </a:r>
          </a:p>
        </p:txBody>
      </p:sp>
      <p:pic>
        <p:nvPicPr>
          <p:cNvPr id="28674" name="Picture 2" descr="File:Skeble rybnic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293096"/>
            <a:ext cx="2665918" cy="216024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23528" y="6453336"/>
            <a:ext cx="566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3131840" y="6453336"/>
            <a:ext cx="56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2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5868144" y="6453336"/>
            <a:ext cx="56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3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907704" y="2420888"/>
            <a:ext cx="554461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9600" b="1" dirty="0" smtClean="0">
                <a:solidFill>
                  <a:srgbClr val="0070C0"/>
                </a:solidFill>
                <a:latin typeface="Comic Sans MS" pitchFamily="66" charset="0"/>
              </a:rPr>
              <a:t>PLŽI</a:t>
            </a:r>
            <a:endParaRPr lang="cs-CZ" sz="9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6" descr="Grapevinesnail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534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548680"/>
            <a:ext cx="835292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4000" b="1" dirty="0">
                <a:solidFill>
                  <a:srgbClr val="0070C0"/>
                </a:solidFill>
                <a:latin typeface="Comic Sans MS" pitchFamily="66" charset="0"/>
              </a:rPr>
              <a:t>Hlemýžď zahradní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6381328"/>
            <a:ext cx="56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4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bdélník 6"/>
          <p:cNvSpPr>
            <a:spLocks noChangeArrowheads="1"/>
          </p:cNvSpPr>
          <p:nvPr/>
        </p:nvSpPr>
        <p:spPr bwMode="auto">
          <a:xfrm>
            <a:off x="467544" y="1988840"/>
            <a:ext cx="8208912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jednodílná </a:t>
            </a:r>
            <a:r>
              <a:rPr lang="cs-CZ" sz="3200" dirty="0">
                <a:latin typeface="Comic Sans MS" pitchFamily="66" charset="0"/>
              </a:rPr>
              <a:t>schránka = </a:t>
            </a:r>
            <a:r>
              <a:rPr lang="cs-CZ" sz="3200" dirty="0">
                <a:solidFill>
                  <a:srgbClr val="0070C0"/>
                </a:solidFill>
                <a:latin typeface="Comic Sans MS" pitchFamily="66" charset="0"/>
              </a:rPr>
              <a:t>ulita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pravotočivá </a:t>
            </a:r>
            <a:r>
              <a:rPr lang="cs-CZ" sz="3200" dirty="0">
                <a:latin typeface="Comic Sans MS" pitchFamily="66" charset="0"/>
              </a:rPr>
              <a:t>ulita </a:t>
            </a:r>
            <a:r>
              <a:rPr lang="cs-CZ" sz="3200" dirty="0">
                <a:solidFill>
                  <a:srgbClr val="0070C0"/>
                </a:solidFill>
                <a:latin typeface="Comic Sans MS" pitchFamily="66" charset="0"/>
              </a:rPr>
              <a:t>z uhličitanu vápenatého  </a:t>
            </a:r>
          </a:p>
          <a:p>
            <a:pPr>
              <a:lnSpc>
                <a:spcPct val="90000"/>
              </a:lnSpc>
            </a:pPr>
            <a:r>
              <a:rPr lang="cs-CZ" sz="3200" dirty="0">
                <a:latin typeface="Comic Sans MS" pitchFamily="66" charset="0"/>
              </a:rPr>
              <a:t> </a:t>
            </a:r>
            <a:r>
              <a:rPr lang="cs-CZ" sz="3200" dirty="0" smtClean="0">
                <a:latin typeface="Comic Sans MS" pitchFamily="66" charset="0"/>
              </a:rPr>
              <a:t> (</a:t>
            </a:r>
            <a:r>
              <a:rPr lang="cs-CZ" sz="3200" dirty="0">
                <a:latin typeface="Comic Sans MS" pitchFamily="66" charset="0"/>
              </a:rPr>
              <a:t>víčko)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dirty="0" smtClean="0">
                <a:solidFill>
                  <a:srgbClr val="0070C0"/>
                </a:solidFill>
                <a:latin typeface="Comic Sans MS" pitchFamily="66" charset="0"/>
              </a:rPr>
              <a:t>svalnatá </a:t>
            </a:r>
            <a:r>
              <a:rPr lang="cs-CZ" sz="3200" dirty="0">
                <a:solidFill>
                  <a:srgbClr val="0070C0"/>
                </a:solidFill>
                <a:latin typeface="Comic Sans MS" pitchFamily="66" charset="0"/>
              </a:rPr>
              <a:t>noha</a:t>
            </a:r>
            <a:r>
              <a:rPr lang="cs-CZ" sz="3200" dirty="0">
                <a:latin typeface="Comic Sans MS" pitchFamily="66" charset="0"/>
              </a:rPr>
              <a:t> ( pokožka vylučuje sliz – </a:t>
            </a:r>
          </a:p>
          <a:p>
            <a:pPr>
              <a:lnSpc>
                <a:spcPct val="90000"/>
              </a:lnSpc>
            </a:pPr>
            <a:r>
              <a:rPr lang="cs-CZ" sz="3200" dirty="0">
                <a:latin typeface="Comic Sans MS" pitchFamily="66" charset="0"/>
              </a:rPr>
              <a:t> </a:t>
            </a:r>
            <a:r>
              <a:rPr lang="cs-CZ" sz="3200" dirty="0" smtClean="0">
                <a:latin typeface="Comic Sans MS" pitchFamily="66" charset="0"/>
              </a:rPr>
              <a:t> ochrana</a:t>
            </a:r>
            <a:r>
              <a:rPr lang="cs-CZ" sz="3200" dirty="0">
                <a:latin typeface="Comic Sans MS" pitchFamily="66" charset="0"/>
              </a:rPr>
              <a:t>, usnadňuje pohyb )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dirty="0" smtClean="0">
                <a:solidFill>
                  <a:srgbClr val="0070C0"/>
                </a:solidFill>
                <a:latin typeface="Comic Sans MS" pitchFamily="66" charset="0"/>
              </a:rPr>
              <a:t>2 </a:t>
            </a:r>
            <a:r>
              <a:rPr lang="cs-CZ" sz="3200" dirty="0">
                <a:solidFill>
                  <a:srgbClr val="0070C0"/>
                </a:solidFill>
                <a:latin typeface="Comic Sans MS" pitchFamily="66" charset="0"/>
              </a:rPr>
              <a:t>páry zatažitelných tykadel: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3200" dirty="0">
                <a:latin typeface="Comic Sans MS" pitchFamily="66" charset="0"/>
              </a:rPr>
              <a:t>dlouhá – zrak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3200" dirty="0">
                <a:latin typeface="Comic Sans MS" pitchFamily="66" charset="0"/>
              </a:rPr>
              <a:t>krátká – hmat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620688"/>
            <a:ext cx="820891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Vnější stavba: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220" name="Picture 4" descr="C:\Users\PC2\AppData\Local\Microsoft\Windows\Temporary Internet Files\Content.IE5\M9YKJLWA\MC9000527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05064"/>
            <a:ext cx="2546137" cy="2110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Zástupný symbol pro obsah 11" descr="Neptunea_-_links&amp;rechts_gewond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557338"/>
            <a:ext cx="5489575" cy="4248150"/>
          </a:xfrm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436096" y="5877272"/>
            <a:ext cx="2519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 dirty="0">
                <a:latin typeface="Comic Sans MS" pitchFamily="66" charset="0"/>
              </a:rPr>
              <a:t>pravotočivá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1835150" y="5949950"/>
            <a:ext cx="2305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 dirty="0">
                <a:latin typeface="Comic Sans MS" pitchFamily="66" charset="0"/>
              </a:rPr>
              <a:t>levotočivá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620688"/>
            <a:ext cx="820891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Levotočivá a pravotočivá ulita: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11960" y="5589240"/>
            <a:ext cx="56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5</a:t>
            </a:r>
            <a:endParaRPr lang="cs-CZ" sz="12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5" descr="751px-Snail_diagram_cs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48449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95536" y="620688"/>
            <a:ext cx="820891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latin typeface="Comic Sans MS" pitchFamily="66" charset="0"/>
              </a:rPr>
              <a:t>Vnitřní stavba:</a:t>
            </a:r>
            <a:endParaRPr lang="cs-CZ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6381328"/>
            <a:ext cx="56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6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1127</Words>
  <Application>Microsoft Office PowerPoint</Application>
  <PresentationFormat>Předvádění na obrazovce (4:3)</PresentationFormat>
  <Paragraphs>254</Paragraphs>
  <Slides>32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Zástupci plžů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4. Homolice</vt:lpstr>
      <vt:lpstr>…. a na závěr trochu exotické mořské krásy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Měkkýši</dc:title>
  <dc:creator>Zatloukal</dc:creator>
  <cp:lastModifiedBy>Ehlerová</cp:lastModifiedBy>
  <cp:revision>109</cp:revision>
  <dcterms:created xsi:type="dcterms:W3CDTF">2008-12-27T19:57:25Z</dcterms:created>
  <dcterms:modified xsi:type="dcterms:W3CDTF">2013-03-01T21:40:49Z</dcterms:modified>
</cp:coreProperties>
</file>