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336" r:id="rId2"/>
    <p:sldId id="335" r:id="rId3"/>
    <p:sldId id="385" r:id="rId4"/>
    <p:sldId id="258" r:id="rId5"/>
    <p:sldId id="259" r:id="rId6"/>
    <p:sldId id="260" r:id="rId7"/>
    <p:sldId id="261" r:id="rId8"/>
    <p:sldId id="265" r:id="rId9"/>
    <p:sldId id="321" r:id="rId10"/>
    <p:sldId id="329" r:id="rId11"/>
    <p:sldId id="262" r:id="rId12"/>
    <p:sldId id="271" r:id="rId13"/>
    <p:sldId id="266" r:id="rId14"/>
    <p:sldId id="267" r:id="rId15"/>
    <p:sldId id="268" r:id="rId16"/>
    <p:sldId id="269" r:id="rId17"/>
    <p:sldId id="270" r:id="rId18"/>
    <p:sldId id="344" r:id="rId19"/>
    <p:sldId id="322" r:id="rId20"/>
    <p:sldId id="323" r:id="rId21"/>
    <p:sldId id="326" r:id="rId22"/>
    <p:sldId id="384" r:id="rId23"/>
    <p:sldId id="339" r:id="rId24"/>
    <p:sldId id="340" r:id="rId25"/>
    <p:sldId id="330" r:id="rId26"/>
    <p:sldId id="332" r:id="rId27"/>
    <p:sldId id="272" r:id="rId28"/>
    <p:sldId id="331" r:id="rId29"/>
    <p:sldId id="348" r:id="rId30"/>
    <p:sldId id="353" r:id="rId31"/>
    <p:sldId id="382" r:id="rId32"/>
    <p:sldId id="355" r:id="rId33"/>
    <p:sldId id="356" r:id="rId34"/>
    <p:sldId id="357" r:id="rId35"/>
    <p:sldId id="354" r:id="rId36"/>
    <p:sldId id="352" r:id="rId37"/>
    <p:sldId id="383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  <p:sldId id="366" r:id="rId47"/>
    <p:sldId id="367" r:id="rId48"/>
    <p:sldId id="368" r:id="rId49"/>
    <p:sldId id="369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378" r:id="rId59"/>
    <p:sldId id="379" r:id="rId60"/>
    <p:sldId id="386" r:id="rId61"/>
    <p:sldId id="387" r:id="rId62"/>
    <p:sldId id="388" r:id="rId6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3399FF"/>
    <a:srgbClr val="FFCC66"/>
    <a:srgbClr val="FFCC00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06"/>
    </p:cViewPr>
  </p:sorterViewPr>
  <p:notesViewPr>
    <p:cSldViewPr>
      <p:cViewPr varScale="1">
        <p:scale>
          <a:sx n="34" d="100"/>
          <a:sy n="34" d="100"/>
        </p:scale>
        <p:origin x="-2486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B9850-9E62-4B68-B8EE-AD8073A47DAF}" type="datetimeFigureOut">
              <a:rPr lang="cs-CZ" smtClean="0"/>
              <a:pPr/>
              <a:t>30.3.2013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0CA53-527E-43ED-BEF4-883612B7335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60F0B-9DAB-4A5B-9BCA-2F43E3EBDEA3}" type="datetimeFigureOut">
              <a:rPr lang="cs-CZ" smtClean="0"/>
              <a:pPr/>
              <a:t>30.3.2013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EFC66-B3AD-44C8-BE91-46DECA3A2B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C33594-237F-4075-9C56-F7F461F9E116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C76D12-C5C3-4741-A912-6A65EAB1AF20}" type="slidenum">
              <a:rPr lang="cs-CZ" smtClean="0"/>
              <a:pPr eaLnBrk="1" hangingPunct="1"/>
              <a:t>3</a:t>
            </a:fld>
            <a:endParaRPr lang="cs-CZ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EFC66-B3AD-44C8-BE91-46DECA3A2BC4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9A6A-E75A-4D1A-BCB5-7499E3A86C78}" type="datetimeFigureOut">
              <a:rPr lang="cs-CZ" smtClean="0"/>
              <a:pPr/>
              <a:t>30.3.2013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7003-719C-4EB4-9511-CFE7FA237D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9A6A-E75A-4D1A-BCB5-7499E3A86C78}" type="datetimeFigureOut">
              <a:rPr lang="cs-CZ" smtClean="0"/>
              <a:pPr/>
              <a:t>30.3.2013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7003-719C-4EB4-9511-CFE7FA237D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9A6A-E75A-4D1A-BCB5-7499E3A86C78}" type="datetimeFigureOut">
              <a:rPr lang="cs-CZ" smtClean="0"/>
              <a:pPr/>
              <a:t>30.3.2013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7003-719C-4EB4-9511-CFE7FA237D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077200" cy="9144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077200" cy="4495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89B66-F5FE-4B61-B748-6CFD2A91D4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202526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9A6A-E75A-4D1A-BCB5-7499E3A86C78}" type="datetimeFigureOut">
              <a:rPr lang="cs-CZ" smtClean="0"/>
              <a:pPr/>
              <a:t>30.3.2013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7003-719C-4EB4-9511-CFE7FA237D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9A6A-E75A-4D1A-BCB5-7499E3A86C78}" type="datetimeFigureOut">
              <a:rPr lang="cs-CZ" smtClean="0"/>
              <a:pPr/>
              <a:t>30.3.2013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7003-719C-4EB4-9511-CFE7FA237D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9A6A-E75A-4D1A-BCB5-7499E3A86C78}" type="datetimeFigureOut">
              <a:rPr lang="cs-CZ" smtClean="0"/>
              <a:pPr/>
              <a:t>30.3.2013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7003-719C-4EB4-9511-CFE7FA237D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9A6A-E75A-4D1A-BCB5-7499E3A86C78}" type="datetimeFigureOut">
              <a:rPr lang="cs-CZ" smtClean="0"/>
              <a:pPr/>
              <a:t>30.3.2013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7003-719C-4EB4-9511-CFE7FA237D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9A6A-E75A-4D1A-BCB5-7499E3A86C78}" type="datetimeFigureOut">
              <a:rPr lang="cs-CZ" smtClean="0"/>
              <a:pPr/>
              <a:t>30.3.2013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7003-719C-4EB4-9511-CFE7FA237D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9A6A-E75A-4D1A-BCB5-7499E3A86C78}" type="datetimeFigureOut">
              <a:rPr lang="cs-CZ" smtClean="0"/>
              <a:pPr/>
              <a:t>30.3.2013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7003-719C-4EB4-9511-CFE7FA237D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9A6A-E75A-4D1A-BCB5-7499E3A86C78}" type="datetimeFigureOut">
              <a:rPr lang="cs-CZ" smtClean="0"/>
              <a:pPr/>
              <a:t>30.3.2013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7003-719C-4EB4-9511-CFE7FA237D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F9A6A-E75A-4D1A-BCB5-7499E3A86C78}" type="datetimeFigureOut">
              <a:rPr lang="cs-CZ" smtClean="0"/>
              <a:pPr/>
              <a:t>30.3.2013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7003-719C-4EB4-9511-CFE7FA237DF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F9A6A-E75A-4D1A-BCB5-7499E3A86C78}" type="datetimeFigureOut">
              <a:rPr lang="cs-CZ" smtClean="0"/>
              <a:pPr/>
              <a:t>30.3.2013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E7003-719C-4EB4-9511-CFE7FA237DF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zs-mozartova.cz/" TargetMode="External"/><Relationship Id="rId5" Type="http://schemas.openxmlformats.org/officeDocument/2006/relationships/hyperlink" Target="mailto:kundrum@centrum.cz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zs-mozartova.cz/" TargetMode="External"/><Relationship Id="rId4" Type="http://schemas.openxmlformats.org/officeDocument/2006/relationships/hyperlink" Target="mailto:kundrum@centrum.cz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slide" Target="slide29.xml"/><Relationship Id="rId18" Type="http://schemas.openxmlformats.org/officeDocument/2006/relationships/slide" Target="slide30.xml"/><Relationship Id="rId26" Type="http://schemas.openxmlformats.org/officeDocument/2006/relationships/slide" Target="slide18.xml"/><Relationship Id="rId39" Type="http://schemas.openxmlformats.org/officeDocument/2006/relationships/slide" Target="slide53.xml"/><Relationship Id="rId21" Type="http://schemas.openxmlformats.org/officeDocument/2006/relationships/slide" Target="slide12.xml"/><Relationship Id="rId34" Type="http://schemas.openxmlformats.org/officeDocument/2006/relationships/slide" Target="slide33.xml"/><Relationship Id="rId42" Type="http://schemas.openxmlformats.org/officeDocument/2006/relationships/slide" Target="slide52.xml"/><Relationship Id="rId47" Type="http://schemas.openxmlformats.org/officeDocument/2006/relationships/slide" Target="slide46.xml"/><Relationship Id="rId50" Type="http://schemas.openxmlformats.org/officeDocument/2006/relationships/slide" Target="slide45.xml"/><Relationship Id="rId55" Type="http://schemas.openxmlformats.org/officeDocument/2006/relationships/slide" Target="slide58.xml"/><Relationship Id="rId7" Type="http://schemas.openxmlformats.org/officeDocument/2006/relationships/slide" Target="slide27.xml"/><Relationship Id="rId12" Type="http://schemas.openxmlformats.org/officeDocument/2006/relationships/slide" Target="slide10.xml"/><Relationship Id="rId17" Type="http://schemas.openxmlformats.org/officeDocument/2006/relationships/slide" Target="slide7.xml"/><Relationship Id="rId25" Type="http://schemas.openxmlformats.org/officeDocument/2006/relationships/slide" Target="slide24.xml"/><Relationship Id="rId33" Type="http://schemas.openxmlformats.org/officeDocument/2006/relationships/slide" Target="slide44.xml"/><Relationship Id="rId38" Type="http://schemas.openxmlformats.org/officeDocument/2006/relationships/slide" Target="slide47.xml"/><Relationship Id="rId46" Type="http://schemas.openxmlformats.org/officeDocument/2006/relationships/slide" Target="slide41.xml"/><Relationship Id="rId2" Type="http://schemas.openxmlformats.org/officeDocument/2006/relationships/notesSlide" Target="../notesSlides/notesSlide3.xml"/><Relationship Id="rId16" Type="http://schemas.openxmlformats.org/officeDocument/2006/relationships/slide" Target="slide11.xml"/><Relationship Id="rId20" Type="http://schemas.openxmlformats.org/officeDocument/2006/relationships/slide" Target="slide17.xml"/><Relationship Id="rId29" Type="http://schemas.openxmlformats.org/officeDocument/2006/relationships/slide" Target="slide6.xml"/><Relationship Id="rId41" Type="http://schemas.openxmlformats.org/officeDocument/2006/relationships/slide" Target="slide42.xml"/><Relationship Id="rId54" Type="http://schemas.openxmlformats.org/officeDocument/2006/relationships/slide" Target="slide5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8.xml"/><Relationship Id="rId11" Type="http://schemas.openxmlformats.org/officeDocument/2006/relationships/slide" Target="slide15.xml"/><Relationship Id="rId24" Type="http://schemas.openxmlformats.org/officeDocument/2006/relationships/slide" Target="slide31.xml"/><Relationship Id="rId32" Type="http://schemas.openxmlformats.org/officeDocument/2006/relationships/slide" Target="slide37.xml"/><Relationship Id="rId37" Type="http://schemas.openxmlformats.org/officeDocument/2006/relationships/slide" Target="slide43.xml"/><Relationship Id="rId40" Type="http://schemas.openxmlformats.org/officeDocument/2006/relationships/slide" Target="slide54.xml"/><Relationship Id="rId45" Type="http://schemas.openxmlformats.org/officeDocument/2006/relationships/slide" Target="slide36.xml"/><Relationship Id="rId53" Type="http://schemas.openxmlformats.org/officeDocument/2006/relationships/slide" Target="slide49.xml"/><Relationship Id="rId58" Type="http://schemas.openxmlformats.org/officeDocument/2006/relationships/slide" Target="slide57.xml"/><Relationship Id="rId5" Type="http://schemas.openxmlformats.org/officeDocument/2006/relationships/slide" Target="slide19.xml"/><Relationship Id="rId15" Type="http://schemas.openxmlformats.org/officeDocument/2006/relationships/slide" Target="slide16.xml"/><Relationship Id="rId23" Type="http://schemas.openxmlformats.org/officeDocument/2006/relationships/slide" Target="slide5.xml"/><Relationship Id="rId28" Type="http://schemas.openxmlformats.org/officeDocument/2006/relationships/slide" Target="slide9.xml"/><Relationship Id="rId36" Type="http://schemas.openxmlformats.org/officeDocument/2006/relationships/slide" Target="slide38.xml"/><Relationship Id="rId49" Type="http://schemas.openxmlformats.org/officeDocument/2006/relationships/slide" Target="slide51.xml"/><Relationship Id="rId57" Type="http://schemas.openxmlformats.org/officeDocument/2006/relationships/slide" Target="slide59.xml"/><Relationship Id="rId10" Type="http://schemas.openxmlformats.org/officeDocument/2006/relationships/slide" Target="slide14.xml"/><Relationship Id="rId19" Type="http://schemas.openxmlformats.org/officeDocument/2006/relationships/slide" Target="slide23.xml"/><Relationship Id="rId31" Type="http://schemas.openxmlformats.org/officeDocument/2006/relationships/slide" Target="slide34.xml"/><Relationship Id="rId44" Type="http://schemas.openxmlformats.org/officeDocument/2006/relationships/slide" Target="slide35.xml"/><Relationship Id="rId52" Type="http://schemas.openxmlformats.org/officeDocument/2006/relationships/slide" Target="slide55.xml"/><Relationship Id="rId4" Type="http://schemas.openxmlformats.org/officeDocument/2006/relationships/slide" Target="slide26.xml"/><Relationship Id="rId9" Type="http://schemas.openxmlformats.org/officeDocument/2006/relationships/slide" Target="slide21.xml"/><Relationship Id="rId14" Type="http://schemas.openxmlformats.org/officeDocument/2006/relationships/slide" Target="slide22.xml"/><Relationship Id="rId22" Type="http://schemas.openxmlformats.org/officeDocument/2006/relationships/slide" Target="slide8.xml"/><Relationship Id="rId27" Type="http://schemas.openxmlformats.org/officeDocument/2006/relationships/slide" Target="slide13.xml"/><Relationship Id="rId30" Type="http://schemas.openxmlformats.org/officeDocument/2006/relationships/slide" Target="slide4.xml"/><Relationship Id="rId35" Type="http://schemas.openxmlformats.org/officeDocument/2006/relationships/slide" Target="slide32.xml"/><Relationship Id="rId43" Type="http://schemas.openxmlformats.org/officeDocument/2006/relationships/slide" Target="slide40.xml"/><Relationship Id="rId48" Type="http://schemas.openxmlformats.org/officeDocument/2006/relationships/slide" Target="slide39.xml"/><Relationship Id="rId56" Type="http://schemas.openxmlformats.org/officeDocument/2006/relationships/slide" Target="slide56.xml"/><Relationship Id="rId8" Type="http://schemas.openxmlformats.org/officeDocument/2006/relationships/slide" Target="slide20.xml"/><Relationship Id="rId51" Type="http://schemas.openxmlformats.org/officeDocument/2006/relationships/slide" Target="slide48.xml"/><Relationship Id="rId3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7/7e/Schwarzb%C3%A4r-Omega_Park.jp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image" Target="../media/image1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mailto:kundrum@centrum.cz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zs-mozartova.cz/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04864"/>
            <a:ext cx="6481763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Obdélník 5"/>
          <p:cNvSpPr>
            <a:spLocks noChangeArrowheads="1"/>
          </p:cNvSpPr>
          <p:nvPr/>
        </p:nvSpPr>
        <p:spPr bwMode="auto">
          <a:xfrm>
            <a:off x="0" y="4725143"/>
            <a:ext cx="9144000" cy="215443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cs-CZ" sz="2000" b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800" b="1" i="1" dirty="0">
                <a:latin typeface="Courier New" pitchFamily="49" charset="0"/>
                <a:cs typeface="Courier New" pitchFamily="49" charset="0"/>
              </a:rPr>
              <a:t>EU PENÍZE ŠKOLÁM</a:t>
            </a:r>
          </a:p>
          <a:p>
            <a:pPr algn="ctr"/>
            <a:endParaRPr lang="cs-CZ" sz="14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b="1" i="1" dirty="0">
                <a:latin typeface="Courier New" pitchFamily="49" charset="0"/>
                <a:cs typeface="Courier New" pitchFamily="49" charset="0"/>
              </a:rPr>
              <a:t>Operační program Vzdělávání pro konkurenceschopnost</a:t>
            </a:r>
          </a:p>
          <a:p>
            <a:pPr algn="ctr"/>
            <a:endParaRPr lang="cs-CZ" sz="1200" b="1" i="1" dirty="0">
              <a:latin typeface="Courier New" pitchFamily="49" charset="0"/>
              <a:cs typeface="Courier New" pitchFamily="49" charset="0"/>
            </a:endParaRPr>
          </a:p>
          <a:p>
            <a:pPr algn="ctr"/>
            <a:r>
              <a:rPr lang="cs-CZ" sz="2000" dirty="0">
                <a:latin typeface="Courier New" pitchFamily="49" charset="0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cs typeface="Courier New" pitchFamily="49" charset="0"/>
              </a:rPr>
            </a:br>
            <a:endParaRPr lang="cs-CZ" sz="2000" dirty="0"/>
          </a:p>
        </p:txBody>
      </p:sp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email: </a:t>
            </a:r>
            <a:r>
              <a:rPr lang="cs-CZ" sz="1400" b="1" i="1" noProof="1" smtClean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kundrum@centrum.cz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  <a:hlinkClick r:id="rId6"/>
              </a:rPr>
              <a:t>www.zs-mozartova.cz</a:t>
            </a:r>
            <a:r>
              <a:rPr lang="cs-CZ" sz="1400" b="1" i="1" dirty="0">
                <a:solidFill>
                  <a:srgbClr val="002060"/>
                </a:solidFill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b="1" i="1" noProof="1">
              <a:solidFill>
                <a:srgbClr val="002060"/>
              </a:solidFill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3568" y="3871501"/>
            <a:ext cx="7884368" cy="646331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Projekt: ŠKOLA RADOSTI, ŠKOLA KVALITY 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Calibri" pitchFamily="34" charset="0"/>
                <a:cs typeface="Courier New" pitchFamily="49" charset="0"/>
              </a:rPr>
              <a:t>Registrační číslo projektu: CZ.1.07/1.4.00/21.3688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260648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7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139952" y="1628800"/>
            <a:ext cx="4680520" cy="4968552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Comic Sans MS" pitchFamily="66" charset="0"/>
              </a:rPr>
              <a:t>PTAKOPYSK PODIVNÝ, JEŽURA AUSTRALSKÁ</a:t>
            </a:r>
          </a:p>
          <a:p>
            <a:pPr algn="ctr"/>
            <a:endParaRPr lang="cs-CZ" dirty="0"/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3600400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Vyjmenuj dva zástupce vejcorodých savců.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8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3995936" y="1628800"/>
            <a:ext cx="4824536" cy="4968552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Comic Sans MS" pitchFamily="66" charset="0"/>
              </a:rPr>
              <a:t>MÁ ZATAŽITELNÉ DRÁPY</a:t>
            </a:r>
            <a:endParaRPr lang="cs-CZ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345638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Proč chodí kočka tiše?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9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GEPARD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95536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Která šelma dosahuje největší rychlosti?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10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Comic Sans MS" pitchFamily="66" charset="0"/>
              </a:rPr>
              <a:t>CHVOSTKY</a:t>
            </a:r>
            <a:endParaRPr lang="cs-CZ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Jakým termínem označujeme štětičky černých chlupů na uších rysa? 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7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11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HUBENÍ HLODAVCŮ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C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Co to je deratizace?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7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12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3347864" y="1628800"/>
            <a:ext cx="5400600" cy="4968552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Comic Sans MS" pitchFamily="66" charset="0"/>
              </a:rPr>
              <a:t>STEJNOSTRANNÉ KONČETINY SE POHYBUJÍ SOUČASNĚ, VELBLOUD</a:t>
            </a:r>
            <a:endParaRPr lang="cs-CZ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2880320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 chodí mimochodníci? Uveď příklad. 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13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860032" y="1484784"/>
            <a:ext cx="4032448" cy="4968552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Comic Sans MS" pitchFamily="66" charset="0"/>
              </a:rPr>
              <a:t>PŘIJÍMÁ JEDEN DRUH POTRAVY – EUKALYPTOVÉ LISTY</a:t>
            </a:r>
            <a:endParaRPr lang="cs-CZ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Proč  říkáme, že koala je potravní specialista?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14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499992" y="1628800"/>
            <a:ext cx="4320480" cy="4968552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Comic Sans MS" pitchFamily="66" charset="0"/>
              </a:rPr>
              <a:t>MATEŘSKÝM MLÉKEM</a:t>
            </a:r>
            <a:endParaRPr lang="cs-CZ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251520" y="1628800"/>
            <a:ext cx="3960440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Čím se živí mláďata netopýrů po narození?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15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ČTYŘI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Kolik prstů má na přední noze tapír?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7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16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VÝSADY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 se říká výrůstkům na paroží jelena?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5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467544" y="2492896"/>
          <a:ext cx="8208912" cy="324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33048"/>
                <a:gridCol w="5575864"/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Autor: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Mgr. Miluše Zatloukalová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oblast: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Člověk a příroda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Vzdělávací obor: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Vyučovací předmět: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Přírodopis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Ročník: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7.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Tematická</a:t>
                      </a:r>
                      <a:r>
                        <a:rPr lang="cs-CZ" sz="1600" b="1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oblast</a:t>
                      </a:r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: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Biologie</a:t>
                      </a:r>
                      <a:r>
                        <a:rPr lang="cs-CZ" sz="1600" i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živočichů 1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Téma hodiny: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Savci – souhrnné opakování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Označení DUM: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VY_32_INOVACE_19.20.ZAT.PR.7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cs-CZ" sz="1600" b="1" i="1" dirty="0" smtClean="0">
                          <a:latin typeface="Courier New" pitchFamily="49" charset="0"/>
                          <a:cs typeface="Courier New" pitchFamily="49" charset="0"/>
                        </a:rPr>
                        <a:t>Vytvořeno:</a:t>
                      </a:r>
                      <a:endParaRPr lang="cs-CZ" sz="1600" b="1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i="1" dirty="0" smtClean="0">
                          <a:latin typeface="Courier New" pitchFamily="49" charset="0"/>
                          <a:cs typeface="Courier New" pitchFamily="49" charset="0"/>
                        </a:rPr>
                        <a:t>30. 03. 2013</a:t>
                      </a:r>
                      <a:endParaRPr lang="cs-CZ" sz="1600" i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17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VAČNATCI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Která skupina savců rodí nedokonalá mláďata?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18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NETOPÝŘI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Která skupina letounů má blanité výrůstky na kořenu uší?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19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KRÁTKÁ MĚKKÁ SRST, TEPELNÁ IZOLACE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Co to je podsada u savců?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20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5" name="Picture 8" descr="File:Dingo S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628800"/>
            <a:ext cx="6264696" cy="4819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aoblený obdélník 5"/>
          <p:cNvSpPr/>
          <p:nvPr/>
        </p:nvSpPr>
        <p:spPr>
          <a:xfrm>
            <a:off x="251520" y="1700808"/>
            <a:ext cx="2160240" cy="4752528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Jaké je rodové a druhové jméno živočicha na obrázku?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6300192" y="4797152"/>
            <a:ext cx="2412776" cy="1440160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Comic Sans MS" pitchFamily="66" charset="0"/>
              </a:rPr>
              <a:t>PES DINGO</a:t>
            </a:r>
            <a:endParaRPr lang="cs-CZ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10" descr="C:\Users\PC2\AppData\Local\Microsoft\Windows\Temporary Internet Files\Content.IE5\DA3ZBWG1\MC90044214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971600" y="5877272"/>
            <a:ext cx="891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obr.1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21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Comic Sans MS" pitchFamily="66" charset="0"/>
              </a:rPr>
              <a:t>VZTEKLINA</a:t>
            </a:r>
            <a:endParaRPr lang="cs-CZ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 se nazývá nebezpečná nemoc, kterou přenáší lišky?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22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SAMICE SE VZHLEDEM LIŠÍ OD SAMCE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Vysvětli pojem pohlavní dvojtvárnost</a:t>
            </a:r>
            <a:r>
              <a:rPr lang="cs-CZ" sz="2800" dirty="0" smtClean="0">
                <a:solidFill>
                  <a:schemeClr val="tx1"/>
                </a:solidFill>
              </a:rPr>
              <a:t>. 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23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Comic Sans MS" pitchFamily="66" charset="0"/>
              </a:rPr>
              <a:t>OBRUŠUJÍ HLODAVÉ ZUBY, KTERÉ ROSTOU CELÝ ŽIVOT</a:t>
            </a:r>
            <a:endParaRPr lang="cs-CZ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Proč hlodavci okusují tvrdé předměty?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24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211960" y="1628800"/>
            <a:ext cx="4536504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ROZKLADEM TUKU ZÍSKÁVÁ VELBLOUD VODU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3600400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Jakou funkci má tuk ve velbloudím hrbu?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25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ZAJÍC POLNÍ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Který náš </a:t>
            </a:r>
            <a:r>
              <a:rPr lang="cs-CZ" sz="2800" dirty="0" err="1" smtClean="0">
                <a:solidFill>
                  <a:schemeClr val="tx1"/>
                </a:solidFill>
                <a:latin typeface="Comic Sans MS" pitchFamily="66" charset="0"/>
              </a:rPr>
              <a:t>zajícovec</a:t>
            </a: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 rodí osrstěná a vidoucí mláďata?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26</a:t>
            </a:r>
            <a:endParaRPr lang="cs-CZ" sz="44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5" name="Picture 4" descr="Soubor:Przewalskipferd colog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628800"/>
            <a:ext cx="6336704" cy="4894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aoblený obdélník 6"/>
          <p:cNvSpPr/>
          <p:nvPr/>
        </p:nvSpPr>
        <p:spPr>
          <a:xfrm>
            <a:off x="6876256" y="1700808"/>
            <a:ext cx="1944216" cy="482453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Jaké je rodové a druhové jméno živočicha na obrázku?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67544" y="5373216"/>
            <a:ext cx="5904656" cy="1080120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Comic Sans MS" pitchFamily="66" charset="0"/>
              </a:rPr>
              <a:t>KŮŇ PŘEVALSKÉHO</a:t>
            </a:r>
            <a:endParaRPr lang="cs-CZ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10" descr="C:\Users\PC2\AppData\Local\Microsoft\Windows\Temporary Internet Files\Content.IE5\DA3ZBWG1\MC90044214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7452320" y="5949280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obr.2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utoShape 23"/>
          <p:cNvSpPr>
            <a:spLocks noChangeArrowheads="1"/>
          </p:cNvSpPr>
          <p:nvPr/>
        </p:nvSpPr>
        <p:spPr bwMode="auto">
          <a:xfrm rot="5400000">
            <a:off x="1349375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/>
          <a:p>
            <a:pPr algn="ctr"/>
            <a:endParaRPr lang="cs-CZ" sz="3200" dirty="0">
              <a:latin typeface="Calibri" pitchFamily="34" charset="0"/>
            </a:endParaRPr>
          </a:p>
        </p:txBody>
      </p:sp>
      <p:sp>
        <p:nvSpPr>
          <p:cNvPr id="150" name="AutoShape 24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2263775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/>
          <a:p>
            <a:pPr algn="ctr"/>
            <a:endParaRPr lang="cs-CZ" sz="3200" dirty="0">
              <a:latin typeface="Calibri" pitchFamily="34" charset="0"/>
            </a:endParaRPr>
          </a:p>
        </p:txBody>
      </p:sp>
      <p:sp>
        <p:nvSpPr>
          <p:cNvPr id="151" name="AutoShape 25"/>
          <p:cNvSpPr>
            <a:spLocks noChangeArrowheads="1"/>
          </p:cNvSpPr>
          <p:nvPr/>
        </p:nvSpPr>
        <p:spPr bwMode="auto">
          <a:xfrm rot="5400000">
            <a:off x="1798637" y="46259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52" name="AutoShape 26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4064000" y="538956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53" name="AutoShape 27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3149600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54" name="AutoShape 28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2698750" y="46259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55" name="AutoShape 29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3598862" y="46259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56" name="AutoShape 30"/>
          <p:cNvSpPr>
            <a:spLocks noChangeArrowheads="1"/>
          </p:cNvSpPr>
          <p:nvPr/>
        </p:nvSpPr>
        <p:spPr bwMode="auto">
          <a:xfrm rot="5400000">
            <a:off x="2262187" y="38338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57" name="AutoShape 31"/>
          <p:cNvSpPr>
            <a:spLocks noChangeArrowheads="1"/>
          </p:cNvSpPr>
          <p:nvPr/>
        </p:nvSpPr>
        <p:spPr bwMode="auto">
          <a:xfrm rot="5400000">
            <a:off x="3162300" y="38338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58" name="AutoShape 32"/>
          <p:cNvSpPr>
            <a:spLocks noChangeArrowheads="1"/>
          </p:cNvSpPr>
          <p:nvPr/>
        </p:nvSpPr>
        <p:spPr bwMode="auto">
          <a:xfrm rot="5400000">
            <a:off x="2711450" y="304165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59" name="AutoShape 46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4970462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60" name="AutoShape 47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4513262" y="46259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61" name="AutoShape 48"/>
          <p:cNvSpPr>
            <a:spLocks noChangeArrowheads="1"/>
          </p:cNvSpPr>
          <p:nvPr/>
        </p:nvSpPr>
        <p:spPr bwMode="auto">
          <a:xfrm rot="5400000">
            <a:off x="4062412" y="38338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62" name="AutoShape 49"/>
          <p:cNvSpPr>
            <a:spLocks noChangeArrowheads="1"/>
          </p:cNvSpPr>
          <p:nvPr/>
        </p:nvSpPr>
        <p:spPr bwMode="auto">
          <a:xfrm rot="5400000">
            <a:off x="3611562" y="304165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63" name="AutoShape 50"/>
          <p:cNvSpPr>
            <a:spLocks noChangeArrowheads="1"/>
          </p:cNvSpPr>
          <p:nvPr/>
        </p:nvSpPr>
        <p:spPr bwMode="auto">
          <a:xfrm rot="5400000">
            <a:off x="3162300" y="22494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64" name="AutoShape 51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881687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65" name="AutoShape 52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418137" y="46243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66" name="AutoShape 53"/>
          <p:cNvSpPr>
            <a:spLocks noChangeArrowheads="1"/>
          </p:cNvSpPr>
          <p:nvPr/>
        </p:nvSpPr>
        <p:spPr bwMode="auto">
          <a:xfrm rot="5400000">
            <a:off x="4962525" y="38338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67" name="AutoShape 54"/>
          <p:cNvSpPr>
            <a:spLocks noChangeArrowheads="1"/>
          </p:cNvSpPr>
          <p:nvPr/>
        </p:nvSpPr>
        <p:spPr bwMode="auto">
          <a:xfrm rot="5400000">
            <a:off x="4511675" y="304165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68" name="AutoShape 55"/>
          <p:cNvSpPr>
            <a:spLocks noChangeArrowheads="1"/>
          </p:cNvSpPr>
          <p:nvPr/>
        </p:nvSpPr>
        <p:spPr bwMode="auto">
          <a:xfrm rot="5400000">
            <a:off x="4062412" y="22494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69" name="AutoShape 56"/>
          <p:cNvSpPr>
            <a:spLocks noChangeArrowheads="1"/>
          </p:cNvSpPr>
          <p:nvPr/>
        </p:nvSpPr>
        <p:spPr bwMode="auto">
          <a:xfrm rot="5400000">
            <a:off x="3611562" y="145732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70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6781800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71" name="AutoShape 58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6318250" y="46259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72" name="AutoShape 59"/>
          <p:cNvSpPr>
            <a:spLocks noChangeArrowheads="1"/>
          </p:cNvSpPr>
          <p:nvPr/>
        </p:nvSpPr>
        <p:spPr bwMode="auto">
          <a:xfrm rot="5400000">
            <a:off x="5862637" y="38338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73" name="AutoShape 60"/>
          <p:cNvSpPr>
            <a:spLocks noChangeArrowheads="1"/>
          </p:cNvSpPr>
          <p:nvPr/>
        </p:nvSpPr>
        <p:spPr bwMode="auto">
          <a:xfrm rot="5400000">
            <a:off x="5413375" y="304165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74" name="AutoShape 61"/>
          <p:cNvSpPr>
            <a:spLocks noChangeArrowheads="1"/>
          </p:cNvSpPr>
          <p:nvPr/>
        </p:nvSpPr>
        <p:spPr bwMode="auto">
          <a:xfrm rot="5400000">
            <a:off x="4976812" y="22494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75" name="AutoShape 62"/>
          <p:cNvSpPr>
            <a:spLocks noChangeArrowheads="1"/>
          </p:cNvSpPr>
          <p:nvPr/>
        </p:nvSpPr>
        <p:spPr bwMode="auto">
          <a:xfrm rot="5400000">
            <a:off x="4513262" y="145732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76" name="AutoShape 63"/>
          <p:cNvSpPr>
            <a:spLocks noChangeArrowheads="1"/>
          </p:cNvSpPr>
          <p:nvPr/>
        </p:nvSpPr>
        <p:spPr bwMode="auto">
          <a:xfrm rot="5400000">
            <a:off x="4067175" y="66516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21" name="AutoShape 23"/>
          <p:cNvSpPr>
            <a:spLocks noChangeArrowheads="1"/>
          </p:cNvSpPr>
          <p:nvPr/>
        </p:nvSpPr>
        <p:spPr bwMode="auto">
          <a:xfrm rot="5400000">
            <a:off x="1347787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22" name="AutoShape 24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2262187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23" name="AutoShape 25"/>
          <p:cNvSpPr>
            <a:spLocks noChangeArrowheads="1"/>
          </p:cNvSpPr>
          <p:nvPr/>
        </p:nvSpPr>
        <p:spPr bwMode="auto">
          <a:xfrm rot="5400000">
            <a:off x="1797050" y="46259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24" name="AutoShape 26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4060825" y="538956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25" name="AutoShape 27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3146425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26" name="AutoShape 28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2697162" y="46259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27" name="AutoShape 29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3597275" y="46259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28" name="AutoShape 30"/>
          <p:cNvSpPr>
            <a:spLocks noChangeArrowheads="1"/>
          </p:cNvSpPr>
          <p:nvPr/>
        </p:nvSpPr>
        <p:spPr bwMode="auto">
          <a:xfrm rot="5400000">
            <a:off x="2247900" y="38338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29" name="AutoShape 31"/>
          <p:cNvSpPr>
            <a:spLocks noChangeArrowheads="1"/>
          </p:cNvSpPr>
          <p:nvPr/>
        </p:nvSpPr>
        <p:spPr bwMode="auto">
          <a:xfrm rot="5400000">
            <a:off x="3146425" y="38338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30" name="AutoShape 32"/>
          <p:cNvSpPr>
            <a:spLocks noChangeArrowheads="1"/>
          </p:cNvSpPr>
          <p:nvPr/>
        </p:nvSpPr>
        <p:spPr bwMode="auto">
          <a:xfrm rot="5400000">
            <a:off x="2709862" y="304165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31" name="AutoShape 46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4968875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32" name="AutoShape 47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4511675" y="46259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33" name="AutoShape 48"/>
          <p:cNvSpPr>
            <a:spLocks noChangeArrowheads="1"/>
          </p:cNvSpPr>
          <p:nvPr/>
        </p:nvSpPr>
        <p:spPr bwMode="auto">
          <a:xfrm rot="5400000">
            <a:off x="4046537" y="38338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34" name="AutoShape 49"/>
          <p:cNvSpPr>
            <a:spLocks noChangeArrowheads="1"/>
          </p:cNvSpPr>
          <p:nvPr/>
        </p:nvSpPr>
        <p:spPr bwMode="auto">
          <a:xfrm rot="5400000">
            <a:off x="3597275" y="304165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35" name="AutoShape 50"/>
          <p:cNvSpPr>
            <a:spLocks noChangeArrowheads="1"/>
          </p:cNvSpPr>
          <p:nvPr/>
        </p:nvSpPr>
        <p:spPr bwMode="auto">
          <a:xfrm rot="5400000">
            <a:off x="3160712" y="22494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36" name="AutoShape 51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880100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37" name="AutoShape 52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416550" y="46243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38" name="AutoShape 53"/>
          <p:cNvSpPr>
            <a:spLocks noChangeArrowheads="1"/>
          </p:cNvSpPr>
          <p:nvPr/>
        </p:nvSpPr>
        <p:spPr bwMode="auto">
          <a:xfrm rot="5400000">
            <a:off x="4960937" y="38338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39" name="AutoShape 54"/>
          <p:cNvSpPr>
            <a:spLocks noChangeArrowheads="1"/>
          </p:cNvSpPr>
          <p:nvPr/>
        </p:nvSpPr>
        <p:spPr bwMode="auto">
          <a:xfrm rot="5400000">
            <a:off x="4511675" y="304165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40" name="AutoShape 55"/>
          <p:cNvSpPr>
            <a:spLocks noChangeArrowheads="1"/>
          </p:cNvSpPr>
          <p:nvPr/>
        </p:nvSpPr>
        <p:spPr bwMode="auto">
          <a:xfrm rot="5400000">
            <a:off x="4060825" y="22494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41" name="AutoShape 56"/>
          <p:cNvSpPr>
            <a:spLocks noChangeArrowheads="1"/>
          </p:cNvSpPr>
          <p:nvPr/>
        </p:nvSpPr>
        <p:spPr bwMode="auto">
          <a:xfrm rot="5400000">
            <a:off x="3609975" y="145732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42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6780212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43" name="AutoShape 58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6316662" y="46259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44" name="AutoShape 59"/>
          <p:cNvSpPr>
            <a:spLocks noChangeArrowheads="1"/>
          </p:cNvSpPr>
          <p:nvPr/>
        </p:nvSpPr>
        <p:spPr bwMode="auto">
          <a:xfrm rot="5400000">
            <a:off x="5861050" y="38338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45" name="AutoShape 60"/>
          <p:cNvSpPr>
            <a:spLocks noChangeArrowheads="1"/>
          </p:cNvSpPr>
          <p:nvPr/>
        </p:nvSpPr>
        <p:spPr bwMode="auto">
          <a:xfrm rot="5400000">
            <a:off x="5411787" y="304165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46" name="AutoShape 61"/>
          <p:cNvSpPr>
            <a:spLocks noChangeArrowheads="1"/>
          </p:cNvSpPr>
          <p:nvPr/>
        </p:nvSpPr>
        <p:spPr bwMode="auto">
          <a:xfrm rot="5400000">
            <a:off x="4975225" y="22494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47" name="AutoShape 62"/>
          <p:cNvSpPr>
            <a:spLocks noChangeArrowheads="1"/>
          </p:cNvSpPr>
          <p:nvPr/>
        </p:nvSpPr>
        <p:spPr bwMode="auto">
          <a:xfrm rot="5400000">
            <a:off x="4511675" y="145732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48" name="AutoShape 63"/>
          <p:cNvSpPr>
            <a:spLocks noChangeArrowheads="1"/>
          </p:cNvSpPr>
          <p:nvPr/>
        </p:nvSpPr>
        <p:spPr bwMode="auto">
          <a:xfrm rot="5400000">
            <a:off x="4065587" y="66516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93" name="AutoShape 23"/>
          <p:cNvSpPr>
            <a:spLocks noChangeArrowheads="1"/>
          </p:cNvSpPr>
          <p:nvPr/>
        </p:nvSpPr>
        <p:spPr bwMode="auto">
          <a:xfrm rot="5400000">
            <a:off x="1347787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/>
          <a:p>
            <a:pPr algn="ctr"/>
            <a:endParaRPr lang="cs-CZ" sz="3200" dirty="0">
              <a:latin typeface="Calibri" pitchFamily="34" charset="0"/>
            </a:endParaRPr>
          </a:p>
        </p:txBody>
      </p:sp>
      <p:sp>
        <p:nvSpPr>
          <p:cNvPr id="94" name="AutoShape 24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2262187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/>
          <a:p>
            <a:pPr algn="ctr"/>
            <a:endParaRPr lang="cs-CZ" sz="3200" dirty="0">
              <a:latin typeface="Calibri" pitchFamily="34" charset="0"/>
            </a:endParaRPr>
          </a:p>
        </p:txBody>
      </p:sp>
      <p:sp>
        <p:nvSpPr>
          <p:cNvPr id="95" name="AutoShape 25"/>
          <p:cNvSpPr>
            <a:spLocks noChangeArrowheads="1"/>
          </p:cNvSpPr>
          <p:nvPr/>
        </p:nvSpPr>
        <p:spPr bwMode="auto">
          <a:xfrm rot="5400000">
            <a:off x="1797050" y="46259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96" name="AutoShape 26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4060825" y="538956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97" name="AutoShape 27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3146425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98" name="AutoShape 28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2697162" y="46259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99" name="AutoShape 29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3597275" y="46259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00" name="AutoShape 30"/>
          <p:cNvSpPr>
            <a:spLocks noChangeArrowheads="1"/>
          </p:cNvSpPr>
          <p:nvPr/>
        </p:nvSpPr>
        <p:spPr bwMode="auto">
          <a:xfrm rot="5400000">
            <a:off x="2247900" y="38338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01" name="AutoShape 31"/>
          <p:cNvSpPr>
            <a:spLocks noChangeArrowheads="1"/>
          </p:cNvSpPr>
          <p:nvPr/>
        </p:nvSpPr>
        <p:spPr bwMode="auto">
          <a:xfrm rot="5400000">
            <a:off x="3146425" y="38338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02" name="AutoShape 32"/>
          <p:cNvSpPr>
            <a:spLocks noChangeArrowheads="1"/>
          </p:cNvSpPr>
          <p:nvPr/>
        </p:nvSpPr>
        <p:spPr bwMode="auto">
          <a:xfrm rot="5400000">
            <a:off x="2709862" y="304165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03" name="AutoShape 46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4968875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04" name="AutoShape 47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4511675" y="46259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05" name="AutoShape 48"/>
          <p:cNvSpPr>
            <a:spLocks noChangeArrowheads="1"/>
          </p:cNvSpPr>
          <p:nvPr/>
        </p:nvSpPr>
        <p:spPr bwMode="auto">
          <a:xfrm rot="5400000">
            <a:off x="4046537" y="38338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06" name="AutoShape 49"/>
          <p:cNvSpPr>
            <a:spLocks noChangeArrowheads="1"/>
          </p:cNvSpPr>
          <p:nvPr/>
        </p:nvSpPr>
        <p:spPr bwMode="auto">
          <a:xfrm rot="5400000">
            <a:off x="3597275" y="304165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07" name="AutoShape 50"/>
          <p:cNvSpPr>
            <a:spLocks noChangeArrowheads="1"/>
          </p:cNvSpPr>
          <p:nvPr/>
        </p:nvSpPr>
        <p:spPr bwMode="auto">
          <a:xfrm rot="5400000">
            <a:off x="3160712" y="22494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08" name="AutoShape 51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880100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09" name="AutoShape 52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416550" y="46243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10" name="AutoShape 53"/>
          <p:cNvSpPr>
            <a:spLocks noChangeArrowheads="1"/>
          </p:cNvSpPr>
          <p:nvPr/>
        </p:nvSpPr>
        <p:spPr bwMode="auto">
          <a:xfrm rot="5400000">
            <a:off x="4960937" y="38338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11" name="AutoShape 54"/>
          <p:cNvSpPr>
            <a:spLocks noChangeArrowheads="1"/>
          </p:cNvSpPr>
          <p:nvPr/>
        </p:nvSpPr>
        <p:spPr bwMode="auto">
          <a:xfrm rot="5400000">
            <a:off x="4511675" y="304165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12" name="AutoShape 55"/>
          <p:cNvSpPr>
            <a:spLocks noChangeArrowheads="1"/>
          </p:cNvSpPr>
          <p:nvPr/>
        </p:nvSpPr>
        <p:spPr bwMode="auto">
          <a:xfrm rot="5400000">
            <a:off x="4060825" y="22494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13" name="AutoShape 56"/>
          <p:cNvSpPr>
            <a:spLocks noChangeArrowheads="1"/>
          </p:cNvSpPr>
          <p:nvPr/>
        </p:nvSpPr>
        <p:spPr bwMode="auto">
          <a:xfrm rot="5400000">
            <a:off x="3609975" y="145732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14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6780212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15" name="AutoShape 58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6316662" y="46259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16" name="AutoShape 59"/>
          <p:cNvSpPr>
            <a:spLocks noChangeArrowheads="1"/>
          </p:cNvSpPr>
          <p:nvPr/>
        </p:nvSpPr>
        <p:spPr bwMode="auto">
          <a:xfrm rot="5400000">
            <a:off x="5846762" y="38338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17" name="AutoShape 60"/>
          <p:cNvSpPr>
            <a:spLocks noChangeArrowheads="1"/>
          </p:cNvSpPr>
          <p:nvPr/>
        </p:nvSpPr>
        <p:spPr bwMode="auto">
          <a:xfrm rot="5400000">
            <a:off x="5411787" y="304165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18" name="AutoShape 61"/>
          <p:cNvSpPr>
            <a:spLocks noChangeArrowheads="1"/>
          </p:cNvSpPr>
          <p:nvPr/>
        </p:nvSpPr>
        <p:spPr bwMode="auto">
          <a:xfrm rot="5400000">
            <a:off x="4975225" y="22494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19" name="AutoShape 62"/>
          <p:cNvSpPr>
            <a:spLocks noChangeArrowheads="1"/>
          </p:cNvSpPr>
          <p:nvPr/>
        </p:nvSpPr>
        <p:spPr bwMode="auto">
          <a:xfrm rot="5400000">
            <a:off x="4511675" y="145732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120" name="AutoShape 63"/>
          <p:cNvSpPr>
            <a:spLocks noChangeArrowheads="1"/>
          </p:cNvSpPr>
          <p:nvPr/>
        </p:nvSpPr>
        <p:spPr bwMode="auto">
          <a:xfrm rot="5400000">
            <a:off x="4065587" y="66516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65" name="AutoShape 23"/>
          <p:cNvSpPr>
            <a:spLocks noChangeArrowheads="1"/>
          </p:cNvSpPr>
          <p:nvPr/>
        </p:nvSpPr>
        <p:spPr bwMode="auto">
          <a:xfrm rot="5400000">
            <a:off x="1347787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66" name="AutoShape 24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2262187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67" name="AutoShape 25"/>
          <p:cNvSpPr>
            <a:spLocks noChangeArrowheads="1"/>
          </p:cNvSpPr>
          <p:nvPr/>
        </p:nvSpPr>
        <p:spPr bwMode="auto">
          <a:xfrm rot="5400000">
            <a:off x="1797050" y="46259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68" name="AutoShape 26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4060825" y="538956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69" name="AutoShape 27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3146425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70" name="AutoShape 28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2697162" y="46259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71" name="AutoShape 29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3597275" y="46259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72" name="AutoShape 30"/>
          <p:cNvSpPr>
            <a:spLocks noChangeArrowheads="1"/>
          </p:cNvSpPr>
          <p:nvPr/>
        </p:nvSpPr>
        <p:spPr bwMode="auto">
          <a:xfrm rot="5400000">
            <a:off x="2247900" y="38338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73" name="AutoShape 31"/>
          <p:cNvSpPr>
            <a:spLocks noChangeArrowheads="1"/>
          </p:cNvSpPr>
          <p:nvPr/>
        </p:nvSpPr>
        <p:spPr bwMode="auto">
          <a:xfrm rot="5400000">
            <a:off x="3146425" y="38338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74" name="AutoShape 32"/>
          <p:cNvSpPr>
            <a:spLocks noChangeArrowheads="1"/>
          </p:cNvSpPr>
          <p:nvPr/>
        </p:nvSpPr>
        <p:spPr bwMode="auto">
          <a:xfrm rot="5400000">
            <a:off x="2709862" y="304165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75" name="AutoShape 46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4968875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76" name="AutoShape 47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4511675" y="46259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77" name="AutoShape 48"/>
          <p:cNvSpPr>
            <a:spLocks noChangeArrowheads="1"/>
          </p:cNvSpPr>
          <p:nvPr/>
        </p:nvSpPr>
        <p:spPr bwMode="auto">
          <a:xfrm rot="5400000">
            <a:off x="4046537" y="38338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78" name="AutoShape 49"/>
          <p:cNvSpPr>
            <a:spLocks noChangeArrowheads="1"/>
          </p:cNvSpPr>
          <p:nvPr/>
        </p:nvSpPr>
        <p:spPr bwMode="auto">
          <a:xfrm rot="5400000">
            <a:off x="3597275" y="304165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79" name="AutoShape 50"/>
          <p:cNvSpPr>
            <a:spLocks noChangeArrowheads="1"/>
          </p:cNvSpPr>
          <p:nvPr/>
        </p:nvSpPr>
        <p:spPr bwMode="auto">
          <a:xfrm rot="5400000">
            <a:off x="3160712" y="22494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80" name="AutoShape 51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880100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81" name="AutoShape 52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416550" y="46243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82" name="AutoShape 53"/>
          <p:cNvSpPr>
            <a:spLocks noChangeArrowheads="1"/>
          </p:cNvSpPr>
          <p:nvPr/>
        </p:nvSpPr>
        <p:spPr bwMode="auto">
          <a:xfrm rot="5400000">
            <a:off x="4960937" y="38338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83" name="AutoShape 54"/>
          <p:cNvSpPr>
            <a:spLocks noChangeArrowheads="1"/>
          </p:cNvSpPr>
          <p:nvPr/>
        </p:nvSpPr>
        <p:spPr bwMode="auto">
          <a:xfrm rot="5400000">
            <a:off x="4511675" y="304165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84" name="AutoShape 55"/>
          <p:cNvSpPr>
            <a:spLocks noChangeArrowheads="1"/>
          </p:cNvSpPr>
          <p:nvPr/>
        </p:nvSpPr>
        <p:spPr bwMode="auto">
          <a:xfrm rot="5400000">
            <a:off x="4060825" y="22494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85" name="AutoShape 56"/>
          <p:cNvSpPr>
            <a:spLocks noChangeArrowheads="1"/>
          </p:cNvSpPr>
          <p:nvPr/>
        </p:nvSpPr>
        <p:spPr bwMode="auto">
          <a:xfrm rot="5400000">
            <a:off x="3609975" y="145732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86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6780212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87" name="AutoShape 58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6316662" y="46259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88" name="AutoShape 59"/>
          <p:cNvSpPr>
            <a:spLocks noChangeArrowheads="1"/>
          </p:cNvSpPr>
          <p:nvPr/>
        </p:nvSpPr>
        <p:spPr bwMode="auto">
          <a:xfrm rot="5400000">
            <a:off x="5846762" y="383381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89" name="AutoShape 60"/>
          <p:cNvSpPr>
            <a:spLocks noChangeArrowheads="1"/>
          </p:cNvSpPr>
          <p:nvPr/>
        </p:nvSpPr>
        <p:spPr bwMode="auto">
          <a:xfrm rot="5400000">
            <a:off x="5411787" y="304165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90" name="AutoShape 61"/>
          <p:cNvSpPr>
            <a:spLocks noChangeArrowheads="1"/>
          </p:cNvSpPr>
          <p:nvPr/>
        </p:nvSpPr>
        <p:spPr bwMode="auto">
          <a:xfrm rot="5400000">
            <a:off x="4975225" y="224948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91" name="AutoShape 62"/>
          <p:cNvSpPr>
            <a:spLocks noChangeArrowheads="1"/>
          </p:cNvSpPr>
          <p:nvPr/>
        </p:nvSpPr>
        <p:spPr bwMode="auto">
          <a:xfrm rot="5400000">
            <a:off x="4511675" y="145732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92" name="AutoShape 63"/>
          <p:cNvSpPr>
            <a:spLocks noChangeArrowheads="1"/>
          </p:cNvSpPr>
          <p:nvPr/>
        </p:nvSpPr>
        <p:spPr bwMode="auto">
          <a:xfrm rot="5400000">
            <a:off x="4065587" y="66516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endParaRPr lang="cs-CZ" sz="3200" dirty="0">
              <a:latin typeface="Calibri" pitchFamily="34" charset="0"/>
            </a:endParaRPr>
          </a:p>
        </p:txBody>
      </p:sp>
      <p:sp>
        <p:nvSpPr>
          <p:cNvPr id="37" name="AutoShape 23"/>
          <p:cNvSpPr>
            <a:spLocks noChangeArrowheads="1"/>
          </p:cNvSpPr>
          <p:nvPr/>
        </p:nvSpPr>
        <p:spPr bwMode="auto">
          <a:xfrm rot="5400000">
            <a:off x="1360487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22</a:t>
            </a:r>
          </a:p>
        </p:txBody>
      </p:sp>
      <p:sp>
        <p:nvSpPr>
          <p:cNvPr id="38" name="AutoShape 24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2274887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23</a:t>
            </a:r>
          </a:p>
        </p:txBody>
      </p:sp>
      <p:sp>
        <p:nvSpPr>
          <p:cNvPr id="39" name="AutoShape 25"/>
          <p:cNvSpPr>
            <a:spLocks noChangeArrowheads="1"/>
          </p:cNvSpPr>
          <p:nvPr/>
        </p:nvSpPr>
        <p:spPr bwMode="auto">
          <a:xfrm rot="5400000">
            <a:off x="1797061" y="462534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16</a:t>
            </a:r>
          </a:p>
        </p:txBody>
      </p:sp>
      <p:sp>
        <p:nvSpPr>
          <p:cNvPr id="40" name="AutoShape 26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4074312" y="5389897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25</a:t>
            </a:r>
          </a:p>
        </p:txBody>
      </p:sp>
      <p:sp>
        <p:nvSpPr>
          <p:cNvPr id="41" name="AutoShape 27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3159911" y="541274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24</a:t>
            </a:r>
          </a:p>
        </p:txBody>
      </p:sp>
      <p:sp>
        <p:nvSpPr>
          <p:cNvPr id="42" name="AutoShape 28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2709861" y="462534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17</a:t>
            </a:r>
          </a:p>
        </p:txBody>
      </p:sp>
      <p:sp>
        <p:nvSpPr>
          <p:cNvPr id="43" name="AutoShape 29"/>
          <p:cNvSpPr>
            <a:spLocks noChangeArrowheads="1"/>
          </p:cNvSpPr>
          <p:nvPr/>
        </p:nvSpPr>
        <p:spPr bwMode="auto">
          <a:xfrm rot="5400000">
            <a:off x="3609961" y="462534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18</a:t>
            </a:r>
          </a:p>
        </p:txBody>
      </p:sp>
      <p:sp>
        <p:nvSpPr>
          <p:cNvPr id="44" name="AutoShape 30"/>
          <p:cNvSpPr>
            <a:spLocks noChangeArrowheads="1"/>
          </p:cNvSpPr>
          <p:nvPr/>
        </p:nvSpPr>
        <p:spPr bwMode="auto">
          <a:xfrm rot="5400000">
            <a:off x="2247111" y="3833179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11</a:t>
            </a:r>
          </a:p>
        </p:txBody>
      </p:sp>
      <p:sp>
        <p:nvSpPr>
          <p:cNvPr id="45" name="AutoShape 31"/>
          <p:cNvSpPr>
            <a:spLocks noChangeArrowheads="1"/>
          </p:cNvSpPr>
          <p:nvPr/>
        </p:nvSpPr>
        <p:spPr bwMode="auto">
          <a:xfrm rot="5400000">
            <a:off x="3147211" y="3833179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12</a:t>
            </a:r>
          </a:p>
        </p:txBody>
      </p:sp>
      <p:sp>
        <p:nvSpPr>
          <p:cNvPr id="46" name="AutoShape 32"/>
          <p:cNvSpPr>
            <a:spLocks noChangeArrowheads="1"/>
          </p:cNvSpPr>
          <p:nvPr/>
        </p:nvSpPr>
        <p:spPr bwMode="auto">
          <a:xfrm rot="5400000">
            <a:off x="2722613" y="304101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7</a:t>
            </a:r>
          </a:p>
        </p:txBody>
      </p:sp>
      <p:sp>
        <p:nvSpPr>
          <p:cNvPr id="47" name="AutoShape 46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4981317" y="541274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26</a:t>
            </a:r>
          </a:p>
        </p:txBody>
      </p:sp>
      <p:sp>
        <p:nvSpPr>
          <p:cNvPr id="48" name="AutoShape 47"/>
          <p:cNvSpPr>
            <a:spLocks noChangeArrowheads="1"/>
          </p:cNvSpPr>
          <p:nvPr/>
        </p:nvSpPr>
        <p:spPr bwMode="auto">
          <a:xfrm rot="5400000">
            <a:off x="4524362" y="462534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19</a:t>
            </a:r>
          </a:p>
        </p:txBody>
      </p:sp>
      <p:sp>
        <p:nvSpPr>
          <p:cNvPr id="49" name="AutoShape 48"/>
          <p:cNvSpPr>
            <a:spLocks noChangeArrowheads="1"/>
          </p:cNvSpPr>
          <p:nvPr/>
        </p:nvSpPr>
        <p:spPr bwMode="auto">
          <a:xfrm rot="5400000">
            <a:off x="4047311" y="3833179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13</a:t>
            </a:r>
          </a:p>
        </p:txBody>
      </p:sp>
      <p:sp>
        <p:nvSpPr>
          <p:cNvPr id="50" name="AutoShape 49"/>
          <p:cNvSpPr>
            <a:spLocks noChangeArrowheads="1"/>
          </p:cNvSpPr>
          <p:nvPr/>
        </p:nvSpPr>
        <p:spPr bwMode="auto">
          <a:xfrm rot="5400000">
            <a:off x="3597261" y="304101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8</a:t>
            </a:r>
          </a:p>
        </p:txBody>
      </p:sp>
      <p:sp>
        <p:nvSpPr>
          <p:cNvPr id="51" name="AutoShape 50"/>
          <p:cNvSpPr>
            <a:spLocks noChangeArrowheads="1"/>
          </p:cNvSpPr>
          <p:nvPr/>
        </p:nvSpPr>
        <p:spPr bwMode="auto">
          <a:xfrm rot="5400000">
            <a:off x="3172663" y="2248854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4</a:t>
            </a:r>
          </a:p>
        </p:txBody>
      </p:sp>
      <p:sp>
        <p:nvSpPr>
          <p:cNvPr id="52" name="AutoShape 51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892516" y="541274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27</a:t>
            </a:r>
          </a:p>
        </p:txBody>
      </p:sp>
      <p:sp>
        <p:nvSpPr>
          <p:cNvPr id="53" name="AutoShape 52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5429766" y="4624812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20</a:t>
            </a:r>
          </a:p>
        </p:txBody>
      </p:sp>
      <p:sp>
        <p:nvSpPr>
          <p:cNvPr id="54" name="AutoShape 53"/>
          <p:cNvSpPr>
            <a:spLocks noChangeArrowheads="1"/>
          </p:cNvSpPr>
          <p:nvPr/>
        </p:nvSpPr>
        <p:spPr bwMode="auto">
          <a:xfrm rot="5400000">
            <a:off x="4972863" y="3833179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14</a:t>
            </a:r>
          </a:p>
        </p:txBody>
      </p:sp>
      <p:sp>
        <p:nvSpPr>
          <p:cNvPr id="55" name="AutoShape 54"/>
          <p:cNvSpPr>
            <a:spLocks noChangeArrowheads="1"/>
          </p:cNvSpPr>
          <p:nvPr/>
        </p:nvSpPr>
        <p:spPr bwMode="auto">
          <a:xfrm rot="5400000">
            <a:off x="4511662" y="304101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9</a:t>
            </a:r>
          </a:p>
        </p:txBody>
      </p:sp>
      <p:sp>
        <p:nvSpPr>
          <p:cNvPr id="56" name="AutoShape 55"/>
          <p:cNvSpPr>
            <a:spLocks noChangeArrowheads="1"/>
          </p:cNvSpPr>
          <p:nvPr/>
        </p:nvSpPr>
        <p:spPr bwMode="auto">
          <a:xfrm rot="5400000">
            <a:off x="4072763" y="2248854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5</a:t>
            </a:r>
          </a:p>
        </p:txBody>
      </p:sp>
      <p:sp>
        <p:nvSpPr>
          <p:cNvPr id="57" name="AutoShape 56"/>
          <p:cNvSpPr>
            <a:spLocks noChangeArrowheads="1"/>
          </p:cNvSpPr>
          <p:nvPr/>
        </p:nvSpPr>
        <p:spPr bwMode="auto">
          <a:xfrm rot="5400000">
            <a:off x="3622713" y="145669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2</a:t>
            </a:r>
          </a:p>
        </p:txBody>
      </p:sp>
      <p:sp>
        <p:nvSpPr>
          <p:cNvPr id="58" name="AutoShape 57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6761912" y="541274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28</a:t>
            </a:r>
          </a:p>
        </p:txBody>
      </p:sp>
      <p:sp>
        <p:nvSpPr>
          <p:cNvPr id="59" name="AutoShape 58">
            <a:hlinkClick r:id="" action="ppaction://noaction"/>
          </p:cNvPr>
          <p:cNvSpPr>
            <a:spLocks noChangeArrowheads="1"/>
          </p:cNvSpPr>
          <p:nvPr/>
        </p:nvSpPr>
        <p:spPr bwMode="auto">
          <a:xfrm rot="5400000">
            <a:off x="6311862" y="462534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21</a:t>
            </a:r>
          </a:p>
        </p:txBody>
      </p:sp>
      <p:sp>
        <p:nvSpPr>
          <p:cNvPr id="60" name="AutoShape 59"/>
          <p:cNvSpPr>
            <a:spLocks noChangeArrowheads="1"/>
          </p:cNvSpPr>
          <p:nvPr/>
        </p:nvSpPr>
        <p:spPr bwMode="auto">
          <a:xfrm rot="5400000">
            <a:off x="5861812" y="3833179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15</a:t>
            </a:r>
          </a:p>
        </p:txBody>
      </p:sp>
      <p:sp>
        <p:nvSpPr>
          <p:cNvPr id="61" name="AutoShape 60"/>
          <p:cNvSpPr>
            <a:spLocks noChangeArrowheads="1"/>
          </p:cNvSpPr>
          <p:nvPr/>
        </p:nvSpPr>
        <p:spPr bwMode="auto">
          <a:xfrm rot="5400000">
            <a:off x="5411762" y="304101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10</a:t>
            </a:r>
          </a:p>
        </p:txBody>
      </p:sp>
      <p:sp>
        <p:nvSpPr>
          <p:cNvPr id="62" name="AutoShape 61"/>
          <p:cNvSpPr>
            <a:spLocks noChangeArrowheads="1"/>
          </p:cNvSpPr>
          <p:nvPr/>
        </p:nvSpPr>
        <p:spPr bwMode="auto">
          <a:xfrm rot="5400000">
            <a:off x="4974464" y="2248854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6</a:t>
            </a:r>
          </a:p>
        </p:txBody>
      </p:sp>
      <p:sp>
        <p:nvSpPr>
          <p:cNvPr id="63" name="AutoShape 62"/>
          <p:cNvSpPr>
            <a:spLocks noChangeArrowheads="1"/>
          </p:cNvSpPr>
          <p:nvPr/>
        </p:nvSpPr>
        <p:spPr bwMode="auto">
          <a:xfrm rot="5400000">
            <a:off x="4511662" y="145669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3</a:t>
            </a:r>
          </a:p>
        </p:txBody>
      </p:sp>
      <p:sp>
        <p:nvSpPr>
          <p:cNvPr id="64" name="AutoShape 63"/>
          <p:cNvSpPr>
            <a:spLocks noChangeArrowheads="1"/>
          </p:cNvSpPr>
          <p:nvPr/>
        </p:nvSpPr>
        <p:spPr bwMode="auto">
          <a:xfrm rot="5400000">
            <a:off x="4065213" y="664529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3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1</a:t>
            </a:r>
          </a:p>
        </p:txBody>
      </p:sp>
      <p:sp>
        <p:nvSpPr>
          <p:cNvPr id="9" name="AutoShape 23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5400000">
            <a:off x="1350962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/>
          <a:p>
            <a:pPr algn="ctr"/>
            <a:r>
              <a:rPr lang="cs-CZ" sz="3200" dirty="0">
                <a:latin typeface="Calibri" pitchFamily="34" charset="0"/>
              </a:rPr>
              <a:t>22</a:t>
            </a:r>
          </a:p>
        </p:txBody>
      </p:sp>
      <p:sp>
        <p:nvSpPr>
          <p:cNvPr id="10" name="AutoShape 24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5400000">
            <a:off x="2265362" y="541337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/>
          <a:p>
            <a:pPr algn="ctr"/>
            <a:r>
              <a:rPr lang="cs-CZ" sz="3200" dirty="0">
                <a:latin typeface="Calibri" pitchFamily="34" charset="0"/>
              </a:rPr>
              <a:t>23</a:t>
            </a:r>
          </a:p>
        </p:txBody>
      </p:sp>
      <p:sp>
        <p:nvSpPr>
          <p:cNvPr id="11" name="AutoShape 25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5400000">
            <a:off x="1800263" y="462549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16</a:t>
            </a:r>
          </a:p>
        </p:txBody>
      </p:sp>
      <p:sp>
        <p:nvSpPr>
          <p:cNvPr id="12" name="AutoShape 26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5400000">
            <a:off x="4064814" y="5390054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25</a:t>
            </a:r>
          </a:p>
        </p:txBody>
      </p:sp>
      <p:sp>
        <p:nvSpPr>
          <p:cNvPr id="13" name="AutoShape 27">
            <a:hlinkClick r:id="rId7" action="ppaction://hlinksldjump"/>
          </p:cNvPr>
          <p:cNvSpPr>
            <a:spLocks noChangeArrowheads="1"/>
          </p:cNvSpPr>
          <p:nvPr/>
        </p:nvSpPr>
        <p:spPr bwMode="auto">
          <a:xfrm rot="5400000">
            <a:off x="3150413" y="541289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24</a:t>
            </a:r>
          </a:p>
        </p:txBody>
      </p:sp>
      <p:sp>
        <p:nvSpPr>
          <p:cNvPr id="14" name="AutoShape 28">
            <a:hlinkClick r:id="rId8" action="ppaction://hlinksldjump"/>
          </p:cNvPr>
          <p:cNvSpPr>
            <a:spLocks noChangeArrowheads="1"/>
          </p:cNvSpPr>
          <p:nvPr/>
        </p:nvSpPr>
        <p:spPr bwMode="auto">
          <a:xfrm rot="5400000">
            <a:off x="2700363" y="462549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 smtClean="0">
                <a:latin typeface="Calibri" pitchFamily="34" charset="0"/>
              </a:rPr>
              <a:t>17</a:t>
            </a:r>
            <a:endParaRPr lang="cs-CZ" sz="3200" dirty="0">
              <a:latin typeface="Calibri" pitchFamily="34" charset="0"/>
            </a:endParaRPr>
          </a:p>
        </p:txBody>
      </p:sp>
      <p:sp>
        <p:nvSpPr>
          <p:cNvPr id="15" name="AutoShape 29">
            <a:hlinkClick r:id="rId9" action="ppaction://hlinksldjump"/>
          </p:cNvPr>
          <p:cNvSpPr>
            <a:spLocks noChangeArrowheads="1"/>
          </p:cNvSpPr>
          <p:nvPr/>
        </p:nvSpPr>
        <p:spPr bwMode="auto">
          <a:xfrm rot="5400000">
            <a:off x="3614764" y="462549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18</a:t>
            </a:r>
          </a:p>
        </p:txBody>
      </p:sp>
      <p:sp>
        <p:nvSpPr>
          <p:cNvPr id="16" name="AutoShape 3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 rot="5400000">
            <a:off x="2250313" y="383333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11</a:t>
            </a:r>
          </a:p>
        </p:txBody>
      </p:sp>
      <p:sp>
        <p:nvSpPr>
          <p:cNvPr id="17" name="AutoShape 3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 rot="5400000">
            <a:off x="3150413" y="383333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12</a:t>
            </a:r>
          </a:p>
        </p:txBody>
      </p:sp>
      <p:sp>
        <p:nvSpPr>
          <p:cNvPr id="18" name="AutoShape 32">
            <a:hlinkClick r:id="rId12" action="ppaction://hlinksldjump"/>
          </p:cNvPr>
          <p:cNvSpPr>
            <a:spLocks noChangeArrowheads="1"/>
          </p:cNvSpPr>
          <p:nvPr/>
        </p:nvSpPr>
        <p:spPr bwMode="auto">
          <a:xfrm rot="5400000">
            <a:off x="2713115" y="304117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7</a:t>
            </a:r>
          </a:p>
        </p:txBody>
      </p:sp>
      <p:sp>
        <p:nvSpPr>
          <p:cNvPr id="19" name="AutoShape 4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 rot="5400000">
            <a:off x="4971819" y="541289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26</a:t>
            </a:r>
          </a:p>
        </p:txBody>
      </p:sp>
      <p:sp>
        <p:nvSpPr>
          <p:cNvPr id="20" name="AutoShape 4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 rot="5400000">
            <a:off x="4516465" y="462549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19</a:t>
            </a:r>
          </a:p>
        </p:txBody>
      </p:sp>
      <p:sp>
        <p:nvSpPr>
          <p:cNvPr id="21" name="AutoShape 4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 rot="5400000">
            <a:off x="4050513" y="383333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13</a:t>
            </a:r>
          </a:p>
        </p:txBody>
      </p:sp>
      <p:sp>
        <p:nvSpPr>
          <p:cNvPr id="22" name="AutoShape 4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 rot="5400000">
            <a:off x="3600463" y="304117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8</a:t>
            </a:r>
          </a:p>
        </p:txBody>
      </p:sp>
      <p:sp>
        <p:nvSpPr>
          <p:cNvPr id="23" name="AutoShape 5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 rot="5400000">
            <a:off x="3163165" y="224901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 smtClean="0">
                <a:latin typeface="Calibri" pitchFamily="34" charset="0"/>
              </a:rPr>
              <a:t>4</a:t>
            </a:r>
            <a:endParaRPr lang="cs-CZ" sz="3200" dirty="0">
              <a:latin typeface="Calibri" pitchFamily="34" charset="0"/>
            </a:endParaRPr>
          </a:p>
        </p:txBody>
      </p:sp>
      <p:sp>
        <p:nvSpPr>
          <p:cNvPr id="24" name="AutoShape 5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 rot="5400000">
            <a:off x="5883018" y="541289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27</a:t>
            </a:r>
          </a:p>
        </p:txBody>
      </p:sp>
      <p:sp>
        <p:nvSpPr>
          <p:cNvPr id="25" name="AutoShape 5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 rot="5400000">
            <a:off x="5420268" y="4624969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20</a:t>
            </a:r>
          </a:p>
        </p:txBody>
      </p:sp>
      <p:sp>
        <p:nvSpPr>
          <p:cNvPr id="26" name="AutoShape 5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 rot="5400000">
            <a:off x="4963365" y="383333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 smtClean="0">
                <a:latin typeface="Calibri" pitchFamily="34" charset="0"/>
              </a:rPr>
              <a:t>14</a:t>
            </a:r>
            <a:endParaRPr lang="cs-CZ" sz="3200" dirty="0">
              <a:latin typeface="Calibri" pitchFamily="34" charset="0"/>
            </a:endParaRPr>
          </a:p>
        </p:txBody>
      </p:sp>
      <p:sp>
        <p:nvSpPr>
          <p:cNvPr id="27" name="AutoShape 5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 rot="5400000">
            <a:off x="4514864" y="304117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9</a:t>
            </a:r>
          </a:p>
        </p:txBody>
      </p:sp>
      <p:sp>
        <p:nvSpPr>
          <p:cNvPr id="28" name="AutoShape 5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 rot="5400000">
            <a:off x="4063265" y="224901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5</a:t>
            </a:r>
          </a:p>
        </p:txBody>
      </p:sp>
      <p:sp>
        <p:nvSpPr>
          <p:cNvPr id="29" name="AutoShape 5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 rot="5400000">
            <a:off x="3614764" y="145684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2</a:t>
            </a:r>
          </a:p>
        </p:txBody>
      </p:sp>
      <p:sp>
        <p:nvSpPr>
          <p:cNvPr id="30" name="AutoShape 5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 rot="5400000">
            <a:off x="6783118" y="541289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28</a:t>
            </a:r>
          </a:p>
        </p:txBody>
      </p:sp>
      <p:sp>
        <p:nvSpPr>
          <p:cNvPr id="31" name="AutoShape 58">
            <a:hlinkClick r:id="rId25" action="ppaction://hlinksldjump"/>
          </p:cNvPr>
          <p:cNvSpPr>
            <a:spLocks noChangeArrowheads="1"/>
          </p:cNvSpPr>
          <p:nvPr/>
        </p:nvSpPr>
        <p:spPr bwMode="auto">
          <a:xfrm rot="5400000">
            <a:off x="6320368" y="462549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21</a:t>
            </a:r>
          </a:p>
        </p:txBody>
      </p:sp>
      <p:sp>
        <p:nvSpPr>
          <p:cNvPr id="32" name="AutoShape 59">
            <a:hlinkClick r:id="rId26" action="ppaction://hlinksldjump"/>
          </p:cNvPr>
          <p:cNvSpPr>
            <a:spLocks noChangeArrowheads="1"/>
          </p:cNvSpPr>
          <p:nvPr/>
        </p:nvSpPr>
        <p:spPr bwMode="auto">
          <a:xfrm rot="5400000">
            <a:off x="5865014" y="383333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15</a:t>
            </a:r>
          </a:p>
        </p:txBody>
      </p:sp>
      <p:sp>
        <p:nvSpPr>
          <p:cNvPr id="33" name="AutoShape 60">
            <a:hlinkClick r:id="rId27" action="ppaction://hlinksldjump"/>
          </p:cNvPr>
          <p:cNvSpPr>
            <a:spLocks noChangeArrowheads="1"/>
          </p:cNvSpPr>
          <p:nvPr/>
        </p:nvSpPr>
        <p:spPr bwMode="auto">
          <a:xfrm rot="5400000">
            <a:off x="5414964" y="3041173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10</a:t>
            </a:r>
          </a:p>
        </p:txBody>
      </p:sp>
      <p:sp>
        <p:nvSpPr>
          <p:cNvPr id="34" name="AutoShape 61">
            <a:hlinkClick r:id="rId28" action="ppaction://hlinksldjump"/>
          </p:cNvPr>
          <p:cNvSpPr>
            <a:spLocks noChangeArrowheads="1"/>
          </p:cNvSpPr>
          <p:nvPr/>
        </p:nvSpPr>
        <p:spPr bwMode="auto">
          <a:xfrm rot="5400000">
            <a:off x="4977666" y="2249011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6</a:t>
            </a:r>
          </a:p>
        </p:txBody>
      </p:sp>
      <p:sp>
        <p:nvSpPr>
          <p:cNvPr id="35" name="AutoShape 62">
            <a:hlinkClick r:id="rId29" action="ppaction://hlinksldjump"/>
          </p:cNvPr>
          <p:cNvSpPr>
            <a:spLocks noChangeArrowheads="1"/>
          </p:cNvSpPr>
          <p:nvPr/>
        </p:nvSpPr>
        <p:spPr bwMode="auto">
          <a:xfrm rot="5400000">
            <a:off x="4514864" y="1456848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3</a:t>
            </a:r>
          </a:p>
        </p:txBody>
      </p:sp>
      <p:sp>
        <p:nvSpPr>
          <p:cNvPr id="36" name="AutoShape 63">
            <a:hlinkClick r:id="rId30" action="ppaction://hlinksldjump"/>
          </p:cNvPr>
          <p:cNvSpPr>
            <a:spLocks noChangeArrowheads="1"/>
          </p:cNvSpPr>
          <p:nvPr/>
        </p:nvSpPr>
        <p:spPr bwMode="auto">
          <a:xfrm rot="5400000">
            <a:off x="4064814" y="664686"/>
            <a:ext cx="1057275" cy="914400"/>
          </a:xfrm>
          <a:prstGeom prst="hexagon">
            <a:avLst>
              <a:gd name="adj" fmla="val 28906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vert270" wrap="none" anchor="ctr"/>
          <a:lstStyle/>
          <a:p>
            <a:pPr algn="ctr">
              <a:defRPr/>
            </a:pPr>
            <a:r>
              <a:rPr lang="cs-CZ" sz="3200" dirty="0">
                <a:latin typeface="Calibri" pitchFamily="34" charset="0"/>
              </a:rPr>
              <a:t>1</a:t>
            </a:r>
          </a:p>
        </p:txBody>
      </p:sp>
      <p:sp>
        <p:nvSpPr>
          <p:cNvPr id="1196" name="Šestiúhelník 193"/>
          <p:cNvSpPr>
            <a:spLocks noChangeArrowheads="1"/>
          </p:cNvSpPr>
          <p:nvPr/>
        </p:nvSpPr>
        <p:spPr bwMode="auto">
          <a:xfrm rot="-5400000">
            <a:off x="395313" y="1485007"/>
            <a:ext cx="1044575" cy="900113"/>
          </a:xfrm>
          <a:prstGeom prst="hexagon">
            <a:avLst>
              <a:gd name="adj" fmla="val 25010"/>
              <a:gd name="vf" fmla="val 115470"/>
            </a:avLst>
          </a:prstGeom>
          <a:solidFill>
            <a:srgbClr val="FFFF00"/>
          </a:solidFill>
          <a:ln w="9525" algn="ctr">
            <a:solidFill>
              <a:srgbClr val="333333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cs-CZ" dirty="0"/>
          </a:p>
        </p:txBody>
      </p:sp>
      <p:sp>
        <p:nvSpPr>
          <p:cNvPr id="195" name="Šestiúhelník 194"/>
          <p:cNvSpPr/>
          <p:nvPr/>
        </p:nvSpPr>
        <p:spPr bwMode="auto">
          <a:xfrm rot="16200000">
            <a:off x="1547442" y="1485008"/>
            <a:ext cx="1044575" cy="900112"/>
          </a:xfrm>
          <a:prstGeom prst="hexagon">
            <a:avLst/>
          </a:prstGeom>
          <a:solidFill>
            <a:schemeClr val="accent6"/>
          </a:solidFill>
          <a:ln w="9525" cap="flat" cmpd="sng" algn="ctr">
            <a:solidFill>
              <a:srgbClr val="333333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233" name="Ovál 1"/>
          <p:cNvSpPr/>
          <p:nvPr/>
        </p:nvSpPr>
        <p:spPr>
          <a:xfrm>
            <a:off x="7633497" y="692696"/>
            <a:ext cx="305054" cy="2964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hlinkClick r:id="rId31" action="ppaction://hlinksldjump"/>
              </a:rPr>
              <a:t>3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34" name="Ovál 31"/>
          <p:cNvSpPr/>
          <p:nvPr/>
        </p:nvSpPr>
        <p:spPr>
          <a:xfrm>
            <a:off x="7838347" y="1002759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32" action="ppaction://hlinksldjump"/>
              </a:rPr>
              <a:t>6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35" name="Ovál 32"/>
          <p:cNvSpPr/>
          <p:nvPr/>
        </p:nvSpPr>
        <p:spPr>
          <a:xfrm>
            <a:off x="7374511" y="1629420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33" action="ppaction://hlinksldjump"/>
              </a:rPr>
              <a:t>13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36" name="Ovál 33"/>
          <p:cNvSpPr/>
          <p:nvPr/>
        </p:nvSpPr>
        <p:spPr>
          <a:xfrm>
            <a:off x="7217854" y="714727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smtClean="0">
                <a:solidFill>
                  <a:schemeClr val="tx1"/>
                </a:solidFill>
                <a:hlinkClick r:id="rId34" action="ppaction://hlinksldjump"/>
              </a:rPr>
              <a:t>2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37" name="Ovál 34"/>
          <p:cNvSpPr/>
          <p:nvPr/>
        </p:nvSpPr>
        <p:spPr>
          <a:xfrm>
            <a:off x="7452200" y="404664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hlinkClick r:id="rId35" action="ppaction://hlinksldjump"/>
              </a:rPr>
              <a:t>1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38" name="Ovál 35"/>
          <p:cNvSpPr/>
          <p:nvPr/>
        </p:nvSpPr>
        <p:spPr>
          <a:xfrm>
            <a:off x="6757486" y="1358751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36" action="ppaction://hlinksldjump"/>
              </a:rPr>
              <a:t>7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39" name="Ovál 36"/>
          <p:cNvSpPr/>
          <p:nvPr/>
        </p:nvSpPr>
        <p:spPr>
          <a:xfrm>
            <a:off x="6942029" y="1663981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37" action="ppaction://hlinksldjump"/>
              </a:rPr>
              <a:t>12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40" name="Ovál 37"/>
          <p:cNvSpPr/>
          <p:nvPr/>
        </p:nvSpPr>
        <p:spPr>
          <a:xfrm>
            <a:off x="6362008" y="1999583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38" action="ppaction://hlinksldjump"/>
              </a:rPr>
              <a:t>16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41" name="Ovál 38"/>
          <p:cNvSpPr/>
          <p:nvPr/>
        </p:nvSpPr>
        <p:spPr>
          <a:xfrm>
            <a:off x="6148013" y="2299413"/>
            <a:ext cx="28791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39" action="ppaction://hlinksldjump"/>
              </a:rPr>
              <a:t>22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42" name="Ovál 39"/>
          <p:cNvSpPr/>
          <p:nvPr/>
        </p:nvSpPr>
        <p:spPr>
          <a:xfrm>
            <a:off x="6542398" y="2294855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40" action="ppaction://hlinksldjump"/>
              </a:rPr>
              <a:t>23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43" name="Ovál 40"/>
          <p:cNvSpPr/>
          <p:nvPr/>
        </p:nvSpPr>
        <p:spPr>
          <a:xfrm>
            <a:off x="6554429" y="1661506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41" action="ppaction://hlinksldjump"/>
              </a:rPr>
              <a:t>11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44" name="Ovál 41"/>
          <p:cNvSpPr/>
          <p:nvPr/>
        </p:nvSpPr>
        <p:spPr>
          <a:xfrm>
            <a:off x="8390083" y="1917452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42" action="ppaction://hlinksldjump"/>
              </a:rPr>
              <a:t>21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45" name="Ovál 42"/>
          <p:cNvSpPr/>
          <p:nvPr/>
        </p:nvSpPr>
        <p:spPr>
          <a:xfrm>
            <a:off x="7603809" y="1316774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hlinkClick r:id="rId43" action="ppaction://hlinksldjump"/>
              </a:rPr>
              <a:t>9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46" name="Ovál 43">
            <a:hlinkClick r:id="rId44" action="ppaction://hlinksldjump"/>
          </p:cNvPr>
          <p:cNvSpPr/>
          <p:nvPr/>
        </p:nvSpPr>
        <p:spPr>
          <a:xfrm>
            <a:off x="7020332" y="1030591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hlinkClick r:id="rId44" action="ppaction://hlinksldjump"/>
              </a:rPr>
              <a:t>4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47" name="Ovál 44"/>
          <p:cNvSpPr/>
          <p:nvPr/>
        </p:nvSpPr>
        <p:spPr>
          <a:xfrm>
            <a:off x="7435508" y="1002759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45" action="ppaction://hlinksldjump"/>
              </a:rPr>
              <a:t>5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48" name="Ovál 45"/>
          <p:cNvSpPr/>
          <p:nvPr/>
        </p:nvSpPr>
        <p:spPr>
          <a:xfrm>
            <a:off x="8018327" y="1292794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46" action="ppaction://hlinksldjump"/>
              </a:rPr>
              <a:t>10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49" name="Ovál 46"/>
          <p:cNvSpPr/>
          <p:nvPr/>
        </p:nvSpPr>
        <p:spPr>
          <a:xfrm>
            <a:off x="8188923" y="1607205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47" action="ppaction://hlinksldjump"/>
              </a:rPr>
              <a:t>15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50" name="Ovál 47"/>
          <p:cNvSpPr/>
          <p:nvPr/>
        </p:nvSpPr>
        <p:spPr>
          <a:xfrm>
            <a:off x="7164288" y="1341388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48" action="ppaction://hlinksldjump"/>
              </a:rPr>
              <a:t>8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51" name="Ovál 48"/>
          <p:cNvSpPr/>
          <p:nvPr/>
        </p:nvSpPr>
        <p:spPr>
          <a:xfrm>
            <a:off x="7948047" y="1949538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49" action="ppaction://hlinksldjump"/>
              </a:rPr>
              <a:t>20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52" name="Ovál 49"/>
          <p:cNvSpPr/>
          <p:nvPr/>
        </p:nvSpPr>
        <p:spPr>
          <a:xfrm>
            <a:off x="7770932" y="1607205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hlinkClick r:id="rId50" action="ppaction://hlinksldjump"/>
              </a:rPr>
              <a:t>14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53" name="Ovál 50"/>
          <p:cNvSpPr/>
          <p:nvPr/>
        </p:nvSpPr>
        <p:spPr>
          <a:xfrm>
            <a:off x="6757493" y="1971806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51" action="ppaction://hlinksldjump"/>
              </a:rPr>
              <a:t>17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54" name="Ovál 51"/>
          <p:cNvSpPr/>
          <p:nvPr/>
        </p:nvSpPr>
        <p:spPr>
          <a:xfrm>
            <a:off x="6932220" y="2294855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52" action="ppaction://hlinksldjump"/>
              </a:rPr>
              <a:t>24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55" name="Ovál 52"/>
          <p:cNvSpPr/>
          <p:nvPr/>
        </p:nvSpPr>
        <p:spPr>
          <a:xfrm>
            <a:off x="7164288" y="1949538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53" action="ppaction://hlinksldjump"/>
              </a:rPr>
              <a:t>18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56" name="Ovál 53"/>
          <p:cNvSpPr/>
          <p:nvPr/>
        </p:nvSpPr>
        <p:spPr>
          <a:xfrm>
            <a:off x="7538761" y="1952013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54" action="ppaction://hlinksldjump"/>
              </a:rPr>
              <a:t>19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57" name="Ovál 54"/>
          <p:cNvSpPr/>
          <p:nvPr/>
        </p:nvSpPr>
        <p:spPr>
          <a:xfrm>
            <a:off x="8188923" y="2284117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55" action="ppaction://hlinksldjump"/>
              </a:rPr>
              <a:t>27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58" name="Ovál 55"/>
          <p:cNvSpPr/>
          <p:nvPr/>
        </p:nvSpPr>
        <p:spPr>
          <a:xfrm>
            <a:off x="7365713" y="2294855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56" action="ppaction://hlinksldjump"/>
              </a:rPr>
              <a:t>25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59" name="Ovál 56"/>
          <p:cNvSpPr/>
          <p:nvPr/>
        </p:nvSpPr>
        <p:spPr>
          <a:xfrm>
            <a:off x="8573244" y="2282904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57" action="ppaction://hlinksldjump"/>
              </a:rPr>
              <a:t>28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60" name="Ovál 57"/>
          <p:cNvSpPr/>
          <p:nvPr/>
        </p:nvSpPr>
        <p:spPr>
          <a:xfrm>
            <a:off x="7770288" y="2298276"/>
            <a:ext cx="288152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  <a:hlinkClick r:id="rId58" action="ppaction://hlinksldjump"/>
              </a:rPr>
              <a:t>26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289" name="TextovéPole 288"/>
          <p:cNvSpPr txBox="1"/>
          <p:nvPr/>
        </p:nvSpPr>
        <p:spPr>
          <a:xfrm>
            <a:off x="323528" y="476672"/>
            <a:ext cx="24336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latin typeface="Comic Sans MS" pitchFamily="66" charset="0"/>
              </a:rPr>
              <a:t>AZ KVÍZ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291" name="TextovéPole 290"/>
          <p:cNvSpPr txBox="1"/>
          <p:nvPr/>
        </p:nvSpPr>
        <p:spPr>
          <a:xfrm>
            <a:off x="6300192" y="2636912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Comic Sans MS" pitchFamily="66" charset="0"/>
              </a:rPr>
              <a:t>NÁHRADNÍ OTÁZKY</a:t>
            </a:r>
            <a:endParaRPr lang="cs-CZ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6010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0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0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 nodeType="clickPar">
                      <p:stCondLst>
                        <p:cond delay="0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 nodeType="clickPar">
                      <p:stCondLst>
                        <p:cond delay="0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 nodeType="clickPar">
                      <p:stCondLst>
                        <p:cond delay="0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 nodeType="clickPar">
                      <p:stCondLst>
                        <p:cond delay="0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 nodeType="clickPar">
                      <p:stCondLst>
                        <p:cond delay="0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 nodeType="clickPar">
                      <p:stCondLst>
                        <p:cond delay="0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 nodeType="clickPar">
                      <p:stCondLst>
                        <p:cond delay="0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 nodeType="clickPar">
                      <p:stCondLst>
                        <p:cond delay="0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 nodeType="clickPar">
                      <p:stCondLst>
                        <p:cond delay="0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 nodeType="clickPar">
                      <p:stCondLst>
                        <p:cond delay="0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 nodeType="clickPar">
                      <p:stCondLst>
                        <p:cond delay="0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 nodeType="clickPar">
                      <p:stCondLst>
                        <p:cond delay="0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 nodeType="clickPar">
                      <p:stCondLst>
                        <p:cond delay="0"/>
                      </p:stCondLst>
                      <p:childTnLst>
                        <p:par>
                          <p:cTn id="2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 nodeType="clickPar">
                      <p:stCondLst>
                        <p:cond delay="0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 nodeType="clickPar">
                      <p:stCondLst>
                        <p:cond delay="0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 nodeType="clickPar">
                      <p:stCondLst>
                        <p:cond delay="0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 nodeType="clickPar">
                      <p:stCondLst>
                        <p:cond delay="0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 nodeType="clickPar">
                      <p:stCondLst>
                        <p:cond delay="0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 nodeType="clickPar">
                      <p:stCondLst>
                        <p:cond delay="0"/>
                      </p:stCondLst>
                      <p:childTnLst>
                        <p:par>
                          <p:cTn id="2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 nodeType="clickPar">
                      <p:stCondLst>
                        <p:cond delay="0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 nodeType="clickPar">
                      <p:stCondLst>
                        <p:cond delay="0"/>
                      </p:stCondLst>
                      <p:childTnLst>
                        <p:par>
                          <p:cTn id="2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 nodeType="clickPar">
                      <p:stCondLst>
                        <p:cond delay="0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 nodeType="clickPar">
                      <p:stCondLst>
                        <p:cond delay="0"/>
                      </p:stCondLst>
                      <p:childTnLst>
                        <p:par>
                          <p:cTn id="3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 nodeType="clickPar">
                      <p:stCondLst>
                        <p:cond delay="0"/>
                      </p:stCondLst>
                      <p:childTnLst>
                        <p:par>
                          <p:cTn id="3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 nodeType="clickPar">
                      <p:stCondLst>
                        <p:cond delay="0"/>
                      </p:stCondLst>
                      <p:childTnLst>
                        <p:par>
                          <p:cTn id="3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 nodeType="clickPar">
                      <p:stCondLst>
                        <p:cond delay="0"/>
                      </p:stCondLst>
                      <p:childTnLst>
                        <p:par>
                          <p:cTn id="3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 nodeType="clickPar">
                      <p:stCondLst>
                        <p:cond delay="0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3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9" fill="hold" nodeType="clickPar">
                      <p:stCondLst>
                        <p:cond delay="0"/>
                      </p:stCondLst>
                      <p:childTnLst>
                        <p:par>
                          <p:cTn id="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44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5" fill="hold" nodeType="clickPar">
                      <p:stCondLst>
                        <p:cond delay="0"/>
                      </p:stCondLst>
                      <p:childTnLst>
                        <p:par>
                          <p:cTn id="3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 nodeType="clickPar">
                      <p:stCondLst>
                        <p:cond delay="0"/>
                      </p:stCondLst>
                      <p:childTnLst>
                        <p:par>
                          <p:cTn id="3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35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7" fill="hold" nodeType="clickPar">
                      <p:stCondLst>
                        <p:cond delay="0"/>
                      </p:stCondLst>
                      <p:childTnLst>
                        <p:par>
                          <p:cTn id="3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 nodeType="clickPar">
                      <p:stCondLst>
                        <p:cond delay="0"/>
                      </p:stCondLst>
                      <p:childTnLst>
                        <p:par>
                          <p:cTn id="3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36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9" fill="hold" nodeType="clickPar">
                      <p:stCondLst>
                        <p:cond delay="0"/>
                      </p:stCondLst>
                      <p:childTnLst>
                        <p:par>
                          <p:cTn id="3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 nodeType="clickPar">
                      <p:stCondLst>
                        <p:cond delay="0"/>
                      </p:stCondLst>
                      <p:childTnLst>
                        <p:par>
                          <p:cTn id="3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38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1" fill="hold" nodeType="clickPar">
                      <p:stCondLst>
                        <p:cond delay="0"/>
                      </p:stCondLst>
                      <p:childTnLst>
                        <p:par>
                          <p:cTn id="3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3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7" fill="hold" nodeType="clickPar">
                      <p:stCondLst>
                        <p:cond delay="0"/>
                      </p:stCondLst>
                      <p:childTnLst>
                        <p:par>
                          <p:cTn id="3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 nodeType="clickPar">
                      <p:stCondLst>
                        <p:cond delay="0"/>
                      </p:stCondLst>
                      <p:childTnLst>
                        <p:par>
                          <p:cTn id="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 nodeType="clickPar">
                      <p:stCondLst>
                        <p:cond delay="0"/>
                      </p:stCondLst>
                      <p:childTnLst>
                        <p:par>
                          <p:cTn id="4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 nodeType="clickPar">
                      <p:stCondLst>
                        <p:cond delay="0"/>
                      </p:stCondLst>
                      <p:childTnLst>
                        <p:par>
                          <p:cTn id="4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 nodeType="clickPar">
                      <p:stCondLst>
                        <p:cond delay="0"/>
                      </p:stCondLst>
                      <p:childTnLst>
                        <p:par>
                          <p:cTn id="4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1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7" fill="hold" nodeType="clickPar">
                      <p:stCondLst>
                        <p:cond delay="0"/>
                      </p:stCondLst>
                      <p:childTnLst>
                        <p:par>
                          <p:cTn id="4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 nodeType="clickPar">
                      <p:stCondLst>
                        <p:cond delay="0"/>
                      </p:stCondLst>
                      <p:childTnLst>
                        <p:par>
                          <p:cTn id="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9" fill="hold" nodeType="clickPar">
                      <p:stCondLst>
                        <p:cond delay="0"/>
                      </p:stCondLst>
                      <p:childTnLst>
                        <p:par>
                          <p:cTn id="4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 nodeType="clickPar">
                      <p:stCondLst>
                        <p:cond delay="0"/>
                      </p:stCondLst>
                      <p:childTnLst>
                        <p:par>
                          <p:cTn id="4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 nodeType="clickPar">
                      <p:stCondLst>
                        <p:cond delay="0"/>
                      </p:stCondLst>
                      <p:childTnLst>
                        <p:par>
                          <p:cTn id="4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4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7" fill="hold" nodeType="clickPar">
                      <p:stCondLst>
                        <p:cond delay="0"/>
                      </p:stCondLst>
                      <p:childTnLst>
                        <p:par>
                          <p:cTn id="4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 nodeType="clickPar">
                      <p:stCondLst>
                        <p:cond delay="0"/>
                      </p:stCondLst>
                      <p:childTnLst>
                        <p:par>
                          <p:cTn id="4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5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9" fill="hold" nodeType="clickPar">
                      <p:stCondLst>
                        <p:cond delay="0"/>
                      </p:stCondLst>
                      <p:childTnLst>
                        <p:par>
                          <p:cTn id="4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 nodeType="clickPar">
                      <p:stCondLst>
                        <p:cond delay="0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47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1" fill="hold" nodeType="clickPar">
                      <p:stCondLst>
                        <p:cond delay="0"/>
                      </p:stCondLst>
                      <p:childTnLst>
                        <p:par>
                          <p:cTn id="4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 nodeType="clickPar">
                      <p:stCondLst>
                        <p:cond delay="0"/>
                      </p:stCondLst>
                      <p:childTnLst>
                        <p:par>
                          <p:cTn id="4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 nodeType="clickPar">
                      <p:stCondLst>
                        <p:cond delay="0"/>
                      </p:stCondLst>
                      <p:childTnLst>
                        <p:par>
                          <p:cTn id="4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48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9" fill="hold" nodeType="clickPar">
                      <p:stCondLst>
                        <p:cond delay="0"/>
                      </p:stCondLst>
                      <p:childTnLst>
                        <p:par>
                          <p:cTn id="4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494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5" fill="hold" nodeType="clickPar">
                      <p:stCondLst>
                        <p:cond delay="0"/>
                      </p:stCondLst>
                      <p:childTnLst>
                        <p:par>
                          <p:cTn id="4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0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1" fill="hold" nodeType="clickPar">
                      <p:stCondLst>
                        <p:cond delay="0"/>
                      </p:stCondLst>
                      <p:childTnLst>
                        <p:par>
                          <p:cTn id="5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06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7" fill="hold" nodeType="clickPar">
                      <p:stCondLst>
                        <p:cond delay="0"/>
                      </p:stCondLst>
                      <p:childTnLst>
                        <p:par>
                          <p:cTn id="5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 nodeType="clickPar">
                      <p:stCondLst>
                        <p:cond delay="0"/>
                      </p:stCondLst>
                      <p:childTnLst>
                        <p:par>
                          <p:cTn id="5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 nodeType="clickPar">
                      <p:stCondLst>
                        <p:cond delay="0"/>
                      </p:stCondLst>
                      <p:childTnLst>
                        <p:par>
                          <p:cTn id="5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 nodeType="clickPar">
                      <p:stCondLst>
                        <p:cond delay="0"/>
                      </p:stCondLst>
                      <p:childTnLst>
                        <p:par>
                          <p:cTn id="5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 nodeType="clickPar">
                      <p:stCondLst>
                        <p:cond delay="0"/>
                      </p:stCondLst>
                      <p:childTnLst>
                        <p:par>
                          <p:cTn id="5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36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7" fill="hold" nodeType="clickPar">
                      <p:stCondLst>
                        <p:cond delay="0"/>
                      </p:stCondLst>
                      <p:childTnLst>
                        <p:par>
                          <p:cTn id="5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 nodeType="clickPar">
                      <p:stCondLst>
                        <p:cond delay="0"/>
                      </p:stCondLst>
                      <p:childTnLst>
                        <p:par>
                          <p:cTn id="5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54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9" fill="hold" nodeType="clickPar">
                      <p:stCondLst>
                        <p:cond delay="0"/>
                      </p:stCondLst>
                      <p:childTnLst>
                        <p:par>
                          <p:cTn id="5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554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5" fill="hold" nodeType="clickPar">
                      <p:stCondLst>
                        <p:cond delay="0"/>
                      </p:stCondLst>
                      <p:childTnLst>
                        <p:par>
                          <p:cTn id="5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 nodeType="clickPar">
                      <p:stCondLst>
                        <p:cond delay="0"/>
                      </p:stCondLst>
                      <p:childTnLst>
                        <p:par>
                          <p:cTn id="5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 nodeType="clickPar">
                      <p:stCondLst>
                        <p:cond delay="0"/>
                      </p:stCondLst>
                      <p:childTnLst>
                        <p:par>
                          <p:cTn id="5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 nodeType="clickPar">
                      <p:stCondLst>
                        <p:cond delay="0"/>
                      </p:stCondLst>
                      <p:childTnLst>
                        <p:par>
                          <p:cTn id="5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57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9" fill="hold" nodeType="clickPar">
                      <p:stCondLst>
                        <p:cond delay="0"/>
                      </p:stCondLst>
                      <p:childTnLst>
                        <p:par>
                          <p:cTn id="5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584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5" fill="hold" nodeType="clickPar">
                      <p:stCondLst>
                        <p:cond delay="0"/>
                      </p:stCondLst>
                      <p:childTnLst>
                        <p:par>
                          <p:cTn id="5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59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1" fill="hold" nodeType="clickPar">
                      <p:stCondLst>
                        <p:cond delay="0"/>
                      </p:stCondLst>
                      <p:childTnLst>
                        <p:par>
                          <p:cTn id="5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9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7" fill="hold" nodeType="clickPar">
                      <p:stCondLst>
                        <p:cond delay="0"/>
                      </p:stCondLst>
                      <p:childTnLst>
                        <p:par>
                          <p:cTn id="5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 nodeType="clickPar">
                      <p:stCondLst>
                        <p:cond delay="0"/>
                      </p:stCondLst>
                      <p:childTnLst>
                        <p:par>
                          <p:cTn id="6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08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9" fill="hold" nodeType="clickPar">
                      <p:stCondLst>
                        <p:cond delay="0"/>
                      </p:stCondLst>
                      <p:childTnLst>
                        <p:par>
                          <p:cTn id="6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61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5" fill="hold" nodeType="clickPar">
                      <p:stCondLst>
                        <p:cond delay="0"/>
                      </p:stCondLst>
                      <p:childTnLst>
                        <p:par>
                          <p:cTn id="6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0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1" fill="hold" nodeType="clickPar">
                      <p:stCondLst>
                        <p:cond delay="0"/>
                      </p:stCondLst>
                      <p:childTnLst>
                        <p:par>
                          <p:cTn id="6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26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7" fill="hold" nodeType="clickPar">
                      <p:stCondLst>
                        <p:cond delay="0"/>
                      </p:stCondLst>
                      <p:childTnLst>
                        <p:par>
                          <p:cTn id="6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 nodeType="clickPar">
                      <p:stCondLst>
                        <p:cond delay="0"/>
                      </p:stCondLst>
                      <p:childTnLst>
                        <p:par>
                          <p:cTn id="6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38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9" fill="hold" nodeType="clickPar">
                      <p:stCondLst>
                        <p:cond delay="0"/>
                      </p:stCondLst>
                      <p:childTnLst>
                        <p:par>
                          <p:cTn id="6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64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5" fill="hold" nodeType="clickPar">
                      <p:stCondLst>
                        <p:cond delay="0"/>
                      </p:stCondLst>
                      <p:childTnLst>
                        <p:par>
                          <p:cTn id="6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5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1" fill="hold" nodeType="clickPar">
                      <p:stCondLst>
                        <p:cond delay="0"/>
                      </p:stCondLst>
                      <p:childTnLst>
                        <p:par>
                          <p:cTn id="6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656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7" fill="hold" nodeType="clickPar">
                      <p:stCondLst>
                        <p:cond delay="0"/>
                      </p:stCondLst>
                      <p:childTnLst>
                        <p:par>
                          <p:cTn id="6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 nodeType="clickPar">
                      <p:stCondLst>
                        <p:cond delay="0"/>
                      </p:stCondLst>
                      <p:childTnLst>
                        <p:par>
                          <p:cTn id="6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668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9" fill="hold" nodeType="clickPar">
                      <p:stCondLst>
                        <p:cond delay="0"/>
                      </p:stCondLst>
                      <p:childTnLst>
                        <p:par>
                          <p:cTn id="6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67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5" fill="hold" nodeType="clickPar">
                      <p:stCondLst>
                        <p:cond delay="0"/>
                      </p:stCondLst>
                      <p:childTnLst>
                        <p:par>
                          <p:cTn id="6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680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1" fill="hold" nodeType="clickPar">
                      <p:stCondLst>
                        <p:cond delay="0"/>
                      </p:stCondLst>
                      <p:childTnLst>
                        <p:par>
                          <p:cTn id="6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86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7" fill="hold" nodeType="clickPar">
                      <p:stCondLst>
                        <p:cond delay="0"/>
                      </p:stCondLst>
                      <p:childTnLst>
                        <p:par>
                          <p:cTn id="6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 nodeType="clickPar">
                      <p:stCondLst>
                        <p:cond delay="0"/>
                      </p:stCondLst>
                      <p:childTnLst>
                        <p:par>
                          <p:cTn id="6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698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9" fill="hold" nodeType="clickPar">
                      <p:stCondLst>
                        <p:cond delay="0"/>
                      </p:stCondLst>
                      <p:childTnLst>
                        <p:par>
                          <p:cTn id="7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70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5" fill="hold" nodeType="clickPar">
                      <p:stCondLst>
                        <p:cond delay="0"/>
                      </p:stCondLst>
                      <p:childTnLst>
                        <p:par>
                          <p:cTn id="7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71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1" fill="hold" nodeType="clickPar">
                      <p:stCondLst>
                        <p:cond delay="0"/>
                      </p:stCondLst>
                      <p:childTnLst>
                        <p:par>
                          <p:cTn id="7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16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7" fill="hold" nodeType="clickPar">
                      <p:stCondLst>
                        <p:cond delay="0"/>
                      </p:stCondLst>
                      <p:childTnLst>
                        <p:par>
                          <p:cTn id="7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 nodeType="clickPar">
                      <p:stCondLst>
                        <p:cond delay="0"/>
                      </p:stCondLst>
                      <p:childTnLst>
                        <p:par>
                          <p:cTn id="7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28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9" fill="hold" nodeType="clickPar">
                      <p:stCondLst>
                        <p:cond delay="0"/>
                      </p:stCondLst>
                      <p:childTnLst>
                        <p:par>
                          <p:cTn id="7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3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5" fill="hold" nodeType="clickPar">
                      <p:stCondLst>
                        <p:cond delay="0"/>
                      </p:stCondLst>
                      <p:childTnLst>
                        <p:par>
                          <p:cTn id="7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74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1" fill="hold" nodeType="clickPar">
                      <p:stCondLst>
                        <p:cond delay="0"/>
                      </p:stCondLst>
                      <p:childTnLst>
                        <p:par>
                          <p:cTn id="7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46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7" fill="hold" nodeType="clickPar">
                      <p:stCondLst>
                        <p:cond delay="0"/>
                      </p:stCondLst>
                      <p:childTnLst>
                        <p:par>
                          <p:cTn id="7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 nodeType="clickPar">
                      <p:stCondLst>
                        <p:cond delay="0"/>
                      </p:stCondLst>
                      <p:childTnLst>
                        <p:par>
                          <p:cTn id="7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758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9" fill="hold" nodeType="clickPar">
                      <p:stCondLst>
                        <p:cond delay="0"/>
                      </p:stCondLst>
                      <p:childTnLst>
                        <p:par>
                          <p:cTn id="7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764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5" fill="hold" nodeType="clickPar">
                      <p:stCondLst>
                        <p:cond delay="0"/>
                      </p:stCondLst>
                      <p:childTnLst>
                        <p:par>
                          <p:cTn id="7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77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1" fill="hold" nodeType="clickPar">
                      <p:stCondLst>
                        <p:cond delay="0"/>
                      </p:stCondLst>
                      <p:childTnLst>
                        <p:par>
                          <p:cTn id="7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776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7" fill="hold" nodeType="clickPar">
                      <p:stCondLst>
                        <p:cond delay="0"/>
                      </p:stCondLst>
                      <p:childTnLst>
                        <p:par>
                          <p:cTn id="7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 nodeType="clickPar">
                      <p:stCondLst>
                        <p:cond delay="0"/>
                      </p:stCondLst>
                      <p:childTnLst>
                        <p:par>
                          <p:cTn id="7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788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9" fill="hold" nodeType="clickPar">
                      <p:stCondLst>
                        <p:cond delay="0"/>
                      </p:stCondLst>
                      <p:childTnLst>
                        <p:par>
                          <p:cTn id="7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794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5" fill="hold" nodeType="clickPar">
                      <p:stCondLst>
                        <p:cond delay="0"/>
                      </p:stCondLst>
                      <p:childTnLst>
                        <p:par>
                          <p:cTn id="7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800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1" fill="hold" nodeType="clickPar">
                      <p:stCondLst>
                        <p:cond delay="0"/>
                      </p:stCondLst>
                      <p:childTnLst>
                        <p:par>
                          <p:cTn id="8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806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7" fill="hold" nodeType="clickPar">
                      <p:stCondLst>
                        <p:cond delay="0"/>
                      </p:stCondLst>
                      <p:childTnLst>
                        <p:par>
                          <p:cTn id="8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81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3" fill="hold" nodeType="clickPar">
                      <p:stCondLst>
                        <p:cond delay="0"/>
                      </p:stCondLst>
                      <p:childTnLst>
                        <p:par>
                          <p:cTn id="8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818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9" fill="hold" nodeType="clickPar">
                      <p:stCondLst>
                        <p:cond delay="0"/>
                      </p:stCondLst>
                      <p:childTnLst>
                        <p:par>
                          <p:cTn id="8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824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5" fill="hold" nodeType="clickPar">
                      <p:stCondLst>
                        <p:cond delay="0"/>
                      </p:stCondLst>
                      <p:childTnLst>
                        <p:par>
                          <p:cTn id="8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830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1" fill="hold" nodeType="clickPar">
                      <p:stCondLst>
                        <p:cond delay="0"/>
                      </p:stCondLst>
                      <p:childTnLst>
                        <p:par>
                          <p:cTn id="8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836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7" fill="hold" nodeType="clickPar">
                      <p:stCondLst>
                        <p:cond delay="0"/>
                      </p:stCondLst>
                      <p:childTnLst>
                        <p:par>
                          <p:cTn id="8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 nodeType="clickPar">
                      <p:stCondLst>
                        <p:cond delay="0"/>
                      </p:stCondLst>
                      <p:childTnLst>
                        <p:par>
                          <p:cTn id="8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84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9" fill="hold" nodeType="clickPar">
                      <p:stCondLst>
                        <p:cond delay="0"/>
                      </p:stCondLst>
                      <p:childTnLst>
                        <p:par>
                          <p:cTn id="8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854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5" fill="hold" nodeType="clickPar">
                      <p:stCondLst>
                        <p:cond delay="0"/>
                      </p:stCondLst>
                      <p:childTnLst>
                        <p:par>
                          <p:cTn id="8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860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1" fill="hold" nodeType="clickPar">
                      <p:stCondLst>
                        <p:cond delay="0"/>
                      </p:stCondLst>
                      <p:childTnLst>
                        <p:par>
                          <p:cTn id="8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4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866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7" fill="hold" nodeType="clickPar">
                      <p:stCondLst>
                        <p:cond delay="0"/>
                      </p:stCondLst>
                      <p:childTnLst>
                        <p:par>
                          <p:cTn id="8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seq concurrent="1" nextAc="seek">
              <p:cTn id="87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3" fill="hold" nodeType="clickPar">
                      <p:stCondLst>
                        <p:cond delay="0"/>
                      </p:stCondLst>
                      <p:childTnLst>
                        <p:par>
                          <p:cTn id="8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878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9" fill="hold" nodeType="clickPar">
                      <p:stCondLst>
                        <p:cond delay="0"/>
                      </p:stCondLst>
                      <p:childTnLst>
                        <p:par>
                          <p:cTn id="8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884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5" fill="hold" nodeType="clickPar">
                      <p:stCondLst>
                        <p:cond delay="0"/>
                      </p:stCondLst>
                      <p:childTnLst>
                        <p:par>
                          <p:cTn id="8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89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1" fill="hold" nodeType="clickPar">
                      <p:stCondLst>
                        <p:cond delay="0"/>
                      </p:stCondLst>
                      <p:childTnLst>
                        <p:par>
                          <p:cTn id="8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896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7" fill="hold" nodeType="clickPar">
                      <p:stCondLst>
                        <p:cond delay="0"/>
                      </p:stCondLst>
                      <p:childTnLst>
                        <p:par>
                          <p:cTn id="8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90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3" fill="hold" nodeType="clickPar">
                      <p:stCondLst>
                        <p:cond delay="0"/>
                      </p:stCondLst>
                      <p:childTnLst>
                        <p:par>
                          <p:cTn id="9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90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9" fill="hold" nodeType="clickPar">
                      <p:stCondLst>
                        <p:cond delay="0"/>
                      </p:stCondLst>
                      <p:childTnLst>
                        <p:par>
                          <p:cTn id="9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914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5" fill="hold" nodeType="clickPar">
                      <p:stCondLst>
                        <p:cond delay="0"/>
                      </p:stCondLst>
                      <p:childTnLst>
                        <p:par>
                          <p:cTn id="9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seq concurrent="1" nextAc="seek">
              <p:cTn id="920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1" fill="hold" nodeType="clickPar">
                      <p:stCondLst>
                        <p:cond delay="0"/>
                      </p:stCondLst>
                      <p:childTnLst>
                        <p:par>
                          <p:cTn id="9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926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7" fill="hold" nodeType="clickPar">
                      <p:stCondLst>
                        <p:cond delay="0"/>
                      </p:stCondLst>
                      <p:childTnLst>
                        <p:par>
                          <p:cTn id="9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93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3" fill="hold" nodeType="clickPar">
                      <p:stCondLst>
                        <p:cond delay="0"/>
                      </p:stCondLst>
                      <p:childTnLst>
                        <p:par>
                          <p:cTn id="9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938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9" fill="hold" nodeType="clickPar">
                      <p:stCondLst>
                        <p:cond delay="0"/>
                      </p:stCondLst>
                      <p:childTnLst>
                        <p:par>
                          <p:cTn id="9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944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5" fill="hold" nodeType="clickPar">
                      <p:stCondLst>
                        <p:cond delay="0"/>
                      </p:stCondLst>
                      <p:childTnLst>
                        <p:par>
                          <p:cTn id="9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950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1" fill="hold" nodeType="clickPar">
                      <p:stCondLst>
                        <p:cond delay="0"/>
                      </p:stCondLst>
                      <p:childTnLst>
                        <p:par>
                          <p:cTn id="9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956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7" fill="hold" nodeType="clickPar">
                      <p:stCondLst>
                        <p:cond delay="0"/>
                      </p:stCondLst>
                      <p:childTnLst>
                        <p:par>
                          <p:cTn id="9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 nodeType="clickPar">
                      <p:stCondLst>
                        <p:cond delay="0"/>
                      </p:stCondLst>
                      <p:childTnLst>
                        <p:par>
                          <p:cTn id="9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968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9" fill="hold" nodeType="clickPar">
                      <p:stCondLst>
                        <p:cond delay="0"/>
                      </p:stCondLst>
                      <p:childTnLst>
                        <p:par>
                          <p:cTn id="9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974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5" fill="hold" nodeType="clickPar">
                      <p:stCondLst>
                        <p:cond delay="0"/>
                      </p:stCondLst>
                      <p:childTnLst>
                        <p:par>
                          <p:cTn id="9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980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1" fill="hold" nodeType="clickPar">
                      <p:stCondLst>
                        <p:cond delay="0"/>
                      </p:stCondLst>
                      <p:childTnLst>
                        <p:par>
                          <p:cTn id="9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986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7" fill="hold" nodeType="clickPar">
                      <p:stCondLst>
                        <p:cond delay="0"/>
                      </p:stCondLst>
                      <p:childTnLst>
                        <p:par>
                          <p:cTn id="9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9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3" fill="hold" nodeType="clickPar">
                      <p:stCondLst>
                        <p:cond delay="0"/>
                      </p:stCondLst>
                      <p:childTnLst>
                        <p:par>
                          <p:cTn id="9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998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9" fill="hold" nodeType="clickPar">
                      <p:stCondLst>
                        <p:cond delay="0"/>
                      </p:stCondLst>
                      <p:childTnLst>
                        <p:par>
                          <p:cTn id="10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1004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5" fill="hold" nodeType="clickPar">
                      <p:stCondLst>
                        <p:cond delay="0"/>
                      </p:stCondLst>
                      <p:childTnLst>
                        <p:par>
                          <p:cTn id="10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37" grpId="0" animBg="1"/>
      <p:bldP spid="3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27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VARLATA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 se nazývá samčí pohlavní orgán savců?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28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MEZEK </a:t>
            </a:r>
          </a:p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A </a:t>
            </a:r>
          </a:p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MULA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Jakými termíny označujeme křížence koně a osla?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1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5" name="Picture 2" descr="File:Fennec F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6192688" cy="4937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aoblený obdélník 5"/>
          <p:cNvSpPr/>
          <p:nvPr/>
        </p:nvSpPr>
        <p:spPr>
          <a:xfrm>
            <a:off x="4932040" y="1700808"/>
            <a:ext cx="3888432" cy="2232248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Jaké je rodové a druhové jméno živočicha na obrázku?</a:t>
            </a:r>
          </a:p>
          <a:p>
            <a:pPr algn="ctr"/>
            <a:endParaRPr lang="cs-CZ" sz="2800" dirty="0"/>
          </a:p>
        </p:txBody>
      </p:sp>
      <p:sp>
        <p:nvSpPr>
          <p:cNvPr id="7" name="Zaoblený obdélník 6"/>
          <p:cNvSpPr/>
          <p:nvPr/>
        </p:nvSpPr>
        <p:spPr>
          <a:xfrm>
            <a:off x="4932040" y="4077072"/>
            <a:ext cx="3924944" cy="244827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FENEK BERBERSKÝ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10" descr="C:\Users\PC2\AppData\Local\Microsoft\Windows\Temporary Internet Files\Content.IE5\DA3ZBWG1\MC90044214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6516216" y="6021288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obr.3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2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 é je celé jméno lasicovité šelmy s výraznou bílou skvrnou na spodní části hrdla?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KUNA SKALNÍ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3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5" name="Picture 2" descr="Soubor:Moose in Gros Ventre Campgroud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6264696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aoblený obdélník 6"/>
          <p:cNvSpPr/>
          <p:nvPr/>
        </p:nvSpPr>
        <p:spPr>
          <a:xfrm>
            <a:off x="6876256" y="1628800"/>
            <a:ext cx="1944216" cy="489654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Jaké je rodové a druhové jméno živočicha na obrázku?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611560" y="1772816"/>
            <a:ext cx="5832648" cy="864096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LOS EVROPSKÝ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10" descr="C:\Users\PC2\AppData\Local\Microsoft\Windows\Temporary Internet Files\Content.IE5\DA3ZBWG1\MC90044214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7380312" y="5949280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obr.4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4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STÁLOU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Jakou tělesnou teplotu mají savci?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5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5" name="Picture 2" descr="File:Wildkatze MG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628800"/>
            <a:ext cx="6192688" cy="4932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Zaoblený obdélník 6"/>
          <p:cNvSpPr/>
          <p:nvPr/>
        </p:nvSpPr>
        <p:spPr>
          <a:xfrm>
            <a:off x="6732240" y="1628800"/>
            <a:ext cx="2088232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Jaké je rodové a druhové jméno živočicha na obrázku?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67544" y="1772816"/>
            <a:ext cx="5832648" cy="936104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KOČKA DIVOKÁ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10" descr="C:\Users\PC2\AppData\Local\Microsoft\Windows\Temporary Internet Files\Content.IE5\DA3ZBWG1\MC900442143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7308304" y="6093296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obr.5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6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KŘEČEK POLNÍ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Který náš hlodavec má lícní torby?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7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427984" y="1628800"/>
            <a:ext cx="4320480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Comic Sans MS" pitchFamily="66" charset="0"/>
              </a:rPr>
              <a:t>TYGR USSURIJSKÝ</a:t>
            </a:r>
            <a:endParaRPr lang="cs-CZ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3744416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Která kočkovitá šelma je největší?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</a:t>
            </a:r>
            <a:r>
              <a:rPr lang="cs-CZ" sz="3200" b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8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/>
                </a:solidFill>
                <a:latin typeface="Comic Sans MS" pitchFamily="66" charset="0"/>
              </a:rPr>
              <a:t>HUSTÁ A MASTNÁ SRST, UZAVÍRATELNÉ NOSNÍ OTVORY A UŠNÍ BOLTCE, PLOVACÍ BLÁNY MEZI PRSTY</a:t>
            </a:r>
            <a:endParaRPr lang="cs-CZ" sz="3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 je vydra říční přizpůsobena svému životnímu prostředí?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1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788024" y="1628800"/>
            <a:ext cx="4032448" cy="4968552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KNIHA, BACHOR, ČEPEC, SLEZ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Pojmenuj všechny části žaludku sudokopytníků – přežvýkavců?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4" name="Picture 10" descr="C:\Users\PC2\AppData\Local\Microsoft\Windows\Temporary Internet Files\Content.IE5\DA3ZBWG1\MC900442143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9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5" name="Picture 4" descr="C:\Users\PC2\AppData\Local\Microsoft\Windows\Temporary Internet Files\Content.IE5\HWFOA5G4\MP90040154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3816424" cy="4894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7" name="Zaoblený obdélník 6"/>
          <p:cNvSpPr/>
          <p:nvPr/>
        </p:nvSpPr>
        <p:spPr>
          <a:xfrm>
            <a:off x="4427984" y="1628800"/>
            <a:ext cx="4392488" cy="266429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Jaké je rodové a druhové jméno živočicha na obrázku?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427984" y="4437112"/>
            <a:ext cx="4392488" cy="208823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VAČICE OPOSSUM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10" descr="C:\Users\PC2\AppData\Local\Microsoft\Windows\Temporary Internet Files\Content.IE5\DA3ZBWG1\MC90044214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10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5" name="Picture 7" descr="http://upload.wikimedia.org/wikipedia/commons/3/37/Oryctolagus_cuniculus_Tasmania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4212456" cy="4925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aoblený obdélník 5"/>
          <p:cNvSpPr/>
          <p:nvPr/>
        </p:nvSpPr>
        <p:spPr>
          <a:xfrm>
            <a:off x="323528" y="1628800"/>
            <a:ext cx="4176464" cy="266429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Jaké je rodové a druhové jméno živočicha na obrázku?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23528" y="4437112"/>
            <a:ext cx="4176464" cy="208823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KRÁLÍK DIVOKÝ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10" descr="C:\Users\PC2\AppData\Local\Microsoft\Windows\Temporary Internet Files\Content.IE5\DA3ZBWG1\MC90044214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1979712" y="3789040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obr.6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11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5" name="Picture 8" descr="Soubor:Tasdevil 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628800"/>
            <a:ext cx="5988821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aoblený obdélník 5"/>
          <p:cNvSpPr/>
          <p:nvPr/>
        </p:nvSpPr>
        <p:spPr>
          <a:xfrm>
            <a:off x="251520" y="1628800"/>
            <a:ext cx="2304256" cy="489654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Jaké je rodové a druhové jméno živočicha na obrázku?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3059832" y="4653136"/>
            <a:ext cx="5616624" cy="172819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Comic Sans MS" pitchFamily="66" charset="0"/>
              </a:rPr>
              <a:t>ĎÁBEL MEDVĚDOVITÝ</a:t>
            </a:r>
            <a:endParaRPr lang="cs-CZ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10" descr="C:\Users\PC2\AppData\Local\Microsoft\Windows\Temporary Internet Files\Content.IE5\DA3ZBWG1\MC90044214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899592" y="5949280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obr.7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12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5" name="Picture 2" descr="File:Schwarzbär-Omega Par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556792"/>
            <a:ext cx="6285829" cy="4992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aoblený obdélník 5"/>
          <p:cNvSpPr/>
          <p:nvPr/>
        </p:nvSpPr>
        <p:spPr>
          <a:xfrm>
            <a:off x="251520" y="1556792"/>
            <a:ext cx="2160240" cy="504056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Jaké je rodové a druhové jméno živočicha na obrázku?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843808" y="1700808"/>
            <a:ext cx="5688632" cy="864096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Comic Sans MS" pitchFamily="66" charset="0"/>
              </a:rPr>
              <a:t>MEDVĚD BARIBAL</a:t>
            </a:r>
            <a:endParaRPr lang="cs-CZ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10" descr="C:\Users\PC2\AppData\Local\Microsoft\Windows\Temporary Internet Files\Content.IE5\DA3ZBWG1\MC900442143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827584" y="6021288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obr.8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13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5" name="Picture 2" descr="http://upload.wikimedia.org/wikipedia/commons/e/e5/Somali_Wild_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6120680" cy="4860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aoblený obdélník 5"/>
          <p:cNvSpPr/>
          <p:nvPr/>
        </p:nvSpPr>
        <p:spPr>
          <a:xfrm>
            <a:off x="6660232" y="1628800"/>
            <a:ext cx="2160240" cy="489654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Jaké je rodové a druhové jméno živočicha na obrázku?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67544" y="1772816"/>
            <a:ext cx="5688632" cy="864096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Comic Sans MS" pitchFamily="66" charset="0"/>
              </a:rPr>
              <a:t>OSEL AFRICKÝ</a:t>
            </a:r>
            <a:endParaRPr lang="cs-CZ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10" descr="C:\Users\PC2\AppData\Local\Microsoft\Windows\Temporary Internet Files\Content.IE5\DA3ZBWG1\MC90044214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7308304" y="5877272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obr.9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14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5" name="Obrázek 4" descr="800px-Panthera_on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00808"/>
            <a:ext cx="7704856" cy="4899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aoblený obdélník 5"/>
          <p:cNvSpPr/>
          <p:nvPr/>
        </p:nvSpPr>
        <p:spPr>
          <a:xfrm>
            <a:off x="323528" y="1556792"/>
            <a:ext cx="4392488" cy="216024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Jaké je rodové a druhové jméno živočicha na obrázku?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411760" y="5301208"/>
            <a:ext cx="5760640" cy="1080120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Comic Sans MS" pitchFamily="66" charset="0"/>
              </a:rPr>
              <a:t>JAGUÁR AMERICKÝ</a:t>
            </a:r>
            <a:endParaRPr lang="cs-CZ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10" descr="C:\Users\PC2\AppData\Local\Microsoft\Windows\Temporary Internet Files\Content.IE5\DA3ZBWG1\MC90044214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1979712" y="3284984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obr.10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15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5" name="Picture 2" descr="Soubor:Tapír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7776864" cy="4983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aoblený obdélník 5"/>
          <p:cNvSpPr/>
          <p:nvPr/>
        </p:nvSpPr>
        <p:spPr>
          <a:xfrm>
            <a:off x="323528" y="1628800"/>
            <a:ext cx="23762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Jaké je rodové a druhové jméno živočicha na obrázku?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2843808" y="5085184"/>
            <a:ext cx="5832648" cy="1440160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Comic Sans MS" pitchFamily="66" charset="0"/>
              </a:rPr>
              <a:t>TAPÍR JIHOAMERICKÝ</a:t>
            </a:r>
            <a:endParaRPr lang="cs-CZ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10" descr="C:\Users\PC2\AppData\Local\Microsoft\Windows\Temporary Internet Files\Content.IE5\DA3ZBWG1\MC90044214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899592" y="6021288"/>
            <a:ext cx="10294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obr.11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16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5" name="Picture 2" descr="Soubor:Echidna ST 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608512" cy="485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aoblený obdélník 5"/>
          <p:cNvSpPr/>
          <p:nvPr/>
        </p:nvSpPr>
        <p:spPr>
          <a:xfrm>
            <a:off x="5148064" y="1628800"/>
            <a:ext cx="3672408" cy="2952328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Jaké je rodové a druhové jméno živočicha na obrázku?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5148064" y="4725144"/>
            <a:ext cx="3672408" cy="1872208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chemeClr val="tx1"/>
                </a:solidFill>
                <a:latin typeface="Comic Sans MS" pitchFamily="66" charset="0"/>
              </a:rPr>
              <a:t>JEŽURA AUSTRALSKÁ</a:t>
            </a:r>
            <a:endParaRPr lang="cs-CZ" sz="3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10" descr="C:\Users\PC2\AppData\Local\Microsoft\Windows\Temporary Internet Files\Content.IE5\DA3ZBWG1\MC90044214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6516216" y="4077072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obr.12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17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5" name="Obrázek 4" descr="800px-Ocelo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6192688" cy="488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aoblený obdélník 5"/>
          <p:cNvSpPr/>
          <p:nvPr/>
        </p:nvSpPr>
        <p:spPr>
          <a:xfrm>
            <a:off x="6804248" y="1628800"/>
            <a:ext cx="2016224" cy="4896544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Jaké je rodové a druhové jméno živočicha na obrázku?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Zaoblený obdélník 6"/>
          <p:cNvSpPr/>
          <p:nvPr/>
        </p:nvSpPr>
        <p:spPr>
          <a:xfrm>
            <a:off x="467544" y="5517232"/>
            <a:ext cx="5904656" cy="864096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Comic Sans MS" pitchFamily="66" charset="0"/>
              </a:rPr>
              <a:t>OCELOT VELKÝ</a:t>
            </a:r>
            <a:endParaRPr lang="cs-CZ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10" descr="C:\Users\PC2\AppData\Local\Microsoft\Windows\Temporary Internet Files\Content.IE5\DA3ZBWG1\MC90044214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7236296" y="5949280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obr.13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18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4788024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JEDEN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Kolik prstů na noze má kůň domácí?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2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Comic Sans MS" pitchFamily="66" charset="0"/>
              </a:rPr>
              <a:t>VELBLOUD DVOUHRBÝ</a:t>
            </a:r>
            <a:endParaRPr lang="cs-CZ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Který živočich je známý pod označením drabař?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7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19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4211960" y="1628800"/>
            <a:ext cx="4536504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HLAVA PROTAŽENÁ DO ÚZKÉHO ČENICHU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23528" y="1628800"/>
            <a:ext cx="3600400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 poznáš rejska od myši?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20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4427984" y="1628800"/>
            <a:ext cx="4320480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MUFLONKA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23528" y="1628800"/>
            <a:ext cx="3888432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 označujeme samici  muflona? 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9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21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ČTYŘI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Kolik prstů má pes na přední končetině?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22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NE, NA  SUCHÝCH MÍSTECH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Je pravdou, že krysa žije na vlhkých místech?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File:Maehnenw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1"/>
            <a:ext cx="6768752" cy="5051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23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2771800" y="5517232"/>
            <a:ext cx="5976664" cy="1080120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PES HŘIVNATÝ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6156176" y="1556792"/>
            <a:ext cx="2664296" cy="3744416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Jaké </a:t>
            </a:r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je rodové a druhové jméno živočicha na obrázku?</a:t>
            </a:r>
          </a:p>
          <a:p>
            <a:pPr algn="ctr"/>
            <a:endParaRPr lang="cs-CZ" dirty="0"/>
          </a:p>
        </p:txBody>
      </p:sp>
      <p:pic>
        <p:nvPicPr>
          <p:cNvPr id="9" name="Picture 10" descr="C:\Users\PC2\AppData\Local\Microsoft\Windows\Temporary Internet Files\Content.IE5\DA3ZBWG1\MC900442143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6876256" y="4797152"/>
            <a:ext cx="10791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obr.14</a:t>
            </a:r>
            <a:endParaRPr lang="cs-CZ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24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KAPYBARA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 se jmenuje největší hlodavec na světě?</a:t>
            </a:r>
          </a:p>
          <a:p>
            <a:pPr algn="ctr"/>
            <a:endParaRPr lang="cs-CZ" dirty="0"/>
          </a:p>
        </p:txBody>
      </p:sp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25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Comic Sans MS" pitchFamily="66" charset="0"/>
              </a:rPr>
              <a:t>ZAJIŠŤUJE VÝŽIVU ZÁRODKU BĚHEM VÝVOJE V DĚLOZE</a:t>
            </a:r>
            <a:endParaRPr lang="cs-CZ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Jakou funkci má placenta?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26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TRHÁKY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 se jmenují zuby, které umožňují šelmám trhat potravu?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27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3131840" y="1628800"/>
            <a:ext cx="5760640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chemeClr val="tx1"/>
                </a:solidFill>
                <a:latin typeface="Comic Sans MS" pitchFamily="66" charset="0"/>
              </a:rPr>
              <a:t>VYKASTROVANÉMU BERANOVI</a:t>
            </a:r>
            <a:endParaRPr lang="cs-CZ" sz="4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23528" y="1628800"/>
            <a:ext cx="2592288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Komu se říká  skopec?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NÁHRADNÍ OTÁZKA Č. 28</a:t>
            </a:r>
            <a:endParaRPr lang="cs-CZ" sz="32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sp>
        <p:nvSpPr>
          <p:cNvPr id="5" name="Zaoblený obdélník 4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00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ŠIMPANZ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Který z primátů je nejdokonaleji vyvinut?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3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SLUCH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Jaký je nejdokonalejší smysl kočky?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7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251520" y="1988840"/>
            <a:ext cx="8568952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Seznam použité literatury a pramenů:</a:t>
            </a: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ea typeface="Calibri" pitchFamily="34" charset="0"/>
                <a:cs typeface="Courier New" pitchFamily="49" charset="0"/>
              </a:rPr>
              <a:t>ČERNÍK, V. a kol. Přírodopis 2, Zoologie. botanika. Praha : SPN, 1999, ISBN 80-7235-069-2. s..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b="1" i="1" dirty="0" smtClean="0">
                <a:solidFill>
                  <a:srgbClr val="000000"/>
                </a:solidFill>
                <a:latin typeface="Courier New" pitchFamily="49" charset="0"/>
                <a:ea typeface="Calibri" pitchFamily="34" charset="0"/>
                <a:cs typeface="Courier New" pitchFamily="49" charset="0"/>
              </a:rPr>
              <a:t>Použité zdroje:</a:t>
            </a: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Quartl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 &lt;http://commons.wikimedia.org/wiki/File:Dingo_Side.JPG&gt;.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[OBR.2]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Lars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Schmitt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.[cit.2013-01-25].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WWW:&lt;http://commons.wikimedia.org/wiki/File:Przewalskipferd_cologne.jpg&gt;.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yvonne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n. [cit.2012-09-30]. Dostupný pod licencí </a:t>
            </a:r>
            <a:r>
              <a:rPr lang="cs-CZ" sz="1600" i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na WWW:&lt;http://commons.wikimedia.org/wiki/File:Fennec_Fox.jpg&gt;.</a:t>
            </a:r>
          </a:p>
          <a:p>
            <a:pPr lvl="0"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16557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2627784" y="692696"/>
            <a:ext cx="5976813" cy="12954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2400" b="1" i="1" dirty="0">
                <a:latin typeface="Courier New" pitchFamily="49" charset="0"/>
                <a:ea typeface="+mj-ea"/>
                <a:cs typeface="Courier New" pitchFamily="49" charset="0"/>
              </a:rPr>
              <a:t>ZÁKLADNÍ ŠKOLA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příspěvková organizace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600" b="1" i="1" dirty="0">
                <a:latin typeface="Courier New" pitchFamily="49" charset="0"/>
                <a:ea typeface="+mj-ea"/>
                <a:cs typeface="Courier New" pitchFamily="49" charset="0"/>
              </a:rPr>
              <a:t>MOZARTOVA 48, 779 00 OLOMOUC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>
                <a:latin typeface="Courier New" pitchFamily="49" charset="0"/>
                <a:ea typeface="+mj-ea"/>
                <a:cs typeface="Courier New" pitchFamily="49" charset="0"/>
              </a:rPr>
              <a:t>tel.: 585 427 142, 775 116 442; fax: 585 422 713</a:t>
            </a:r>
            <a:r>
              <a:rPr lang="cs-CZ" sz="1400" b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  <a:t/>
            </a:r>
            <a:br>
              <a:rPr lang="cs-CZ" sz="2000" dirty="0">
                <a:latin typeface="Courier New" pitchFamily="49" charset="0"/>
                <a:ea typeface="+mj-ea"/>
                <a:cs typeface="Courier New" pitchFamily="49" charset="0"/>
              </a:rPr>
            </a:br>
            <a:r>
              <a:rPr lang="cs-CZ" sz="1400" b="1" i="1" dirty="0" smtClean="0">
                <a:latin typeface="Courier New" pitchFamily="49" charset="0"/>
                <a:ea typeface="+mj-ea"/>
                <a:cs typeface="Courier New" pitchFamily="49" charset="0"/>
              </a:rPr>
              <a:t>email</a:t>
            </a:r>
            <a:r>
              <a:rPr lang="cs-CZ" sz="1400" i="1" dirty="0" smtClean="0">
                <a:latin typeface="Courier New" pitchFamily="49" charset="0"/>
                <a:ea typeface="+mj-ea"/>
                <a:cs typeface="Courier New" pitchFamily="49" charset="0"/>
              </a:rPr>
              <a:t>: </a:t>
            </a:r>
            <a:r>
              <a:rPr lang="cs-CZ" sz="1400" b="1" i="1" noProof="1" smtClean="0">
                <a:latin typeface="Courier New" pitchFamily="49" charset="0"/>
                <a:ea typeface="+mj-ea"/>
                <a:cs typeface="Courier New" pitchFamily="49" charset="0"/>
                <a:hlinkClick r:id="rId3"/>
              </a:rPr>
              <a:t>kundrum@centrum.cz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</a:rPr>
              <a:t>; </a:t>
            </a:r>
            <a:r>
              <a:rPr lang="cs-CZ" sz="1400" b="1" i="1" noProof="1">
                <a:latin typeface="Courier New" pitchFamily="49" charset="0"/>
                <a:ea typeface="+mj-ea"/>
                <a:cs typeface="Courier New" pitchFamily="49" charset="0"/>
                <a:hlinkClick r:id="rId4"/>
              </a:rPr>
              <a:t>www.zs-mozartova.cz</a:t>
            </a:r>
            <a:r>
              <a:rPr lang="cs-CZ" sz="1400" i="1" dirty="0">
                <a:latin typeface="Courier New" pitchFamily="49" charset="0"/>
                <a:ea typeface="+mj-ea"/>
                <a:cs typeface="Courier New" pitchFamily="49" charset="0"/>
              </a:rPr>
              <a:t> </a:t>
            </a:r>
            <a:endParaRPr lang="cs-CZ" sz="1400" i="1" noProof="1">
              <a:latin typeface="Courier New" pitchFamily="49" charset="0"/>
              <a:ea typeface="+mj-ea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3528" y="260648"/>
            <a:ext cx="8568952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b="1" i="1" dirty="0" smtClean="0">
              <a:solidFill>
                <a:srgbClr val="000000"/>
              </a:solidFill>
              <a:latin typeface="Courier New" pitchFamily="49" charset="0"/>
              <a:ea typeface="Calibri" pitchFamily="34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[OBR.4]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Dave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Bezaire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Susi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Havens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Bezaire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[cit.2013-03-14].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WWW:&lt;http://commons.wikimedia.org/wiki/File:Moose_in_Gros_Ventre_Campgroud_4.jpg&gt;.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OBR.5]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Schorle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&lt;http://commons.wikimedia.org/wiki/File:Wildkatze_MGH.jpg&gt;. 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OBR.6]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Harrison, JJ. [cit. 2012-09-25].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 &lt; http://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commons.wikimedia.org/wiki/File:Oryctolagus_cuniculus_Tasmania_2.jpg&gt;.</a:t>
            </a: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9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OBR.7]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McLean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Wayne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[cit.2012-09-24].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WWW:&lt;http://cs.wikipedia.org/wiki/Soubor:Tasdevil_large.jpg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OBR.8]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Diane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Krauss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. [cit. 2011-10-23]. Dostupný pod licencí </a:t>
            </a:r>
            <a:r>
              <a:rPr lang="cs-CZ" sz="1600" i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na WWW: &lt;http://commons.wikimedia.org/wiki/File:Schwarzb%C3%A4r-Omega_Park.jpg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OBR.9]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Robert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Lawton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.[cit.2013-01-25].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://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commons.wikimedia.org/wiki/File:Somali_Wild_Ass.JPG?uselang=cs&gt;.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323528" y="260648"/>
            <a:ext cx="856895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[OBR.10]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Lea</a:t>
            </a:r>
            <a:r>
              <a:rPr lang="cs-CZ" sz="1600" dirty="0" smtClean="0"/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Maimone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&lt;http://commons.wikimedia.org/wiki/File:Panthera_onca.jpg&gt;.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[OBR.11]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karelj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.[cit.2013-01-25]. Dostupný pod licencí Public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WWW:&lt;http://commons.wikimedia.org/wiki/File:Tap%C3%ADr_1.jpg&gt;.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[OBR.12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Ester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Inban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[cit.2012-09-24]. Dostupný jako volné dílo na 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WWW:&lt;http://commons.wikimedia.org/wiki/File:Echidna_ST_03.jpg&gt;.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OBR.13]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Tom</a:t>
            </a:r>
            <a:r>
              <a:rPr lang="cs-CZ" sz="1600" dirty="0" smtClean="0"/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Smylie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</a:t>
            </a:r>
          </a:p>
          <a:p>
            <a:pPr>
              <a:lnSpc>
                <a:spcPct val="80000"/>
              </a:lnSpc>
            </a:pP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&lt;http://commons.wikimedia.org/wiki/File:Ocelot.jpg&gt;.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[OBR.14]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: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Press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-office.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fc.de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. [cit.2012-09-30]. Dostupný pod licencí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Creative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600" i="1" dirty="0" err="1" smtClean="0">
                <a:latin typeface="Courier New" pitchFamily="49" charset="0"/>
                <a:cs typeface="Courier New" pitchFamily="49" charset="0"/>
              </a:rPr>
              <a:t>Commons</a:t>
            </a:r>
            <a:r>
              <a:rPr lang="cs-CZ" sz="1600" i="1" dirty="0" smtClean="0">
                <a:latin typeface="Courier New" pitchFamily="49" charset="0"/>
                <a:cs typeface="Courier New" pitchFamily="49" charset="0"/>
              </a:rPr>
              <a:t> na WWW:&lt;http://commons.wikimedia.org/wiki/File:Maehnenwolf.jpg&gt;.</a:t>
            </a: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ea typeface="Times New Roman" pitchFamily="18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Nečíslovaný obrazový materiál je použit z kolekce programu Microsoft Office</a:t>
            </a:r>
            <a:r>
              <a:rPr lang="cs-CZ" sz="1600" i="1" dirty="0" smtClean="0">
                <a:solidFill>
                  <a:srgbClr val="000000"/>
                </a:solidFill>
                <a:latin typeface="Courier New" pitchFamily="49" charset="0"/>
                <a:ea typeface="Times New Roman" pitchFamily="18" charset="0"/>
                <a:cs typeface="Courier New" pitchFamily="49" charset="0"/>
              </a:rPr>
              <a:t>.</a:t>
            </a:r>
          </a:p>
          <a:p>
            <a:pPr lvl="0">
              <a:lnSpc>
                <a:spcPct val="80000"/>
              </a:lnSpc>
            </a:pPr>
            <a:endParaRPr lang="cs-CZ" sz="1600" i="1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  <a:p>
            <a:pPr lvl="0"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80000"/>
              </a:lnSpc>
            </a:pPr>
            <a:endParaRPr lang="cs-CZ" sz="1600" i="1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4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dirty="0" smtClean="0">
                <a:solidFill>
                  <a:schemeClr val="tx1"/>
                </a:solidFill>
                <a:latin typeface="Comic Sans MS" pitchFamily="66" charset="0"/>
              </a:rPr>
              <a:t>MEDVĚDI</a:t>
            </a:r>
            <a:endParaRPr lang="cs-CZ" sz="4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Které šelmy nemá vyvinuté mimické svaly?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9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5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355976" y="1628800"/>
            <a:ext cx="4392488" cy="4968552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Comic Sans MS" pitchFamily="66" charset="0"/>
              </a:rPr>
              <a:t>ECHOLOKACE</a:t>
            </a:r>
            <a:endParaRPr lang="cs-CZ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381642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Jakým termínem označujeme způsob orientace netopýrů ve tmě  pomocí odražených  ultrazvukových vln?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Zaoblený obdélník 183"/>
          <p:cNvSpPr/>
          <p:nvPr/>
        </p:nvSpPr>
        <p:spPr>
          <a:xfrm>
            <a:off x="251520" y="332656"/>
            <a:ext cx="8640960" cy="1080120"/>
          </a:xfrm>
          <a:prstGeom prst="roundRect">
            <a:avLst/>
          </a:prstGeom>
          <a:solidFill>
            <a:srgbClr val="92D050"/>
          </a:solidFill>
          <a:ln>
            <a:solidFill>
              <a:srgbClr val="3399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OTÁZKA Č. 6</a:t>
            </a:r>
            <a:endParaRPr lang="cs-CZ" sz="4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7" name="Zaoblený obdélník 186"/>
          <p:cNvSpPr/>
          <p:nvPr/>
        </p:nvSpPr>
        <p:spPr>
          <a:xfrm>
            <a:off x="4716016" y="1628800"/>
            <a:ext cx="4032448" cy="4968552"/>
          </a:xfrm>
          <a:prstGeom prst="roundRect">
            <a:avLst/>
          </a:prstGeom>
          <a:solidFill>
            <a:srgbClr val="3399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Comic Sans MS" pitchFamily="66" charset="0"/>
              </a:rPr>
              <a:t>ZBAVUJÍ SE LÝČÍ O VĚTVIČKY DŘEVIN </a:t>
            </a:r>
            <a:endParaRPr lang="cs-CZ" sz="4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8" name="Zaoblený obdélník 187"/>
          <p:cNvSpPr/>
          <p:nvPr/>
        </p:nvSpPr>
        <p:spPr>
          <a:xfrm>
            <a:off x="323528" y="1628800"/>
            <a:ext cx="4176464" cy="4968552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/>
                </a:solidFill>
                <a:latin typeface="Comic Sans MS" pitchFamily="66" charset="0"/>
              </a:rPr>
              <a:t>Co to znamená, když se řekne, že srnci vytloukají?</a:t>
            </a:r>
            <a:endParaRPr lang="cs-CZ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 descr="C:\Users\PC2\AppData\Local\Microsoft\Windows\Temporary Internet Files\Content.IE5\6E5Z7R2H\MC90044213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475656" cy="1505978"/>
          </a:xfrm>
          <a:prstGeom prst="rect">
            <a:avLst/>
          </a:prstGeom>
          <a:noFill/>
        </p:spPr>
      </p:pic>
      <p:pic>
        <p:nvPicPr>
          <p:cNvPr id="8" name="Picture 10" descr="C:\Users\PC2\AppData\Local\Microsoft\Windows\Temporary Internet Files\Content.IE5\DA3ZBWG1\MC900442143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440160" cy="1498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1411</Words>
  <Application>Microsoft Office PowerPoint</Application>
  <PresentationFormat>Předvádění na obrazovce (4:3)</PresentationFormat>
  <Paragraphs>354</Paragraphs>
  <Slides>62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3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PC2</dc:creator>
  <cp:lastModifiedBy>PC2</cp:lastModifiedBy>
  <cp:revision>187</cp:revision>
  <dcterms:created xsi:type="dcterms:W3CDTF">2013-03-29T09:51:12Z</dcterms:created>
  <dcterms:modified xsi:type="dcterms:W3CDTF">2013-03-30T21:03:09Z</dcterms:modified>
</cp:coreProperties>
</file>