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4" r:id="rId2"/>
    <p:sldId id="264" r:id="rId3"/>
    <p:sldId id="257" r:id="rId4"/>
    <p:sldId id="263" r:id="rId5"/>
    <p:sldId id="270" r:id="rId6"/>
    <p:sldId id="262" r:id="rId7"/>
    <p:sldId id="269" r:id="rId8"/>
    <p:sldId id="266" r:id="rId9"/>
    <p:sldId id="272" r:id="rId10"/>
    <p:sldId id="267" r:id="rId11"/>
    <p:sldId id="271" r:id="rId12"/>
    <p:sldId id="260" r:id="rId13"/>
    <p:sldId id="268" r:id="rId14"/>
    <p:sldId id="258" r:id="rId15"/>
    <p:sldId id="259" r:id="rId16"/>
    <p:sldId id="261" r:id="rId17"/>
    <p:sldId id="273" r:id="rId18"/>
    <p:sldId id="26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6600"/>
    <a:srgbClr val="FF33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36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04C49-AF76-449D-987D-7BBCD3474FE5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38378-F4EB-4728-8CDC-FB7D3A3EA0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FA2B58-98F7-4237-A863-7E9E96CF3711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65CF-156E-42BC-B7F4-777C0D72ADDD}" type="datetimeFigureOut">
              <a:rPr lang="cs-CZ" smtClean="0"/>
              <a:pPr/>
              <a:t>25.4.2013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CF13D-A1CA-4188-AAAB-F40F4ACF12A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10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10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205038"/>
            <a:ext cx="6481762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Obdélník 5"/>
          <p:cNvSpPr>
            <a:spLocks noChangeArrowheads="1"/>
          </p:cNvSpPr>
          <p:nvPr/>
        </p:nvSpPr>
        <p:spPr bwMode="auto">
          <a:xfrm>
            <a:off x="0" y="4724400"/>
            <a:ext cx="9144000" cy="21558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00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i="1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i="1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>
                <a:latin typeface="Courier New" pitchFamily="49" charset="0"/>
                <a:cs typeface="Courier New" pitchFamily="49" charset="0"/>
              </a:rPr>
            </a:br>
            <a:endParaRPr lang="cs-CZ" sz="2000"/>
          </a:p>
        </p:txBody>
      </p:sp>
      <p:pic>
        <p:nvPicPr>
          <p:cNvPr id="4100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4213" y="3871913"/>
            <a:ext cx="7883525" cy="64611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cs-CZ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1560" y="548680"/>
            <a:ext cx="7920880" cy="56886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Zimu přespávají. Zimují v jeskyních, v dutých stromech a na půdách. Jsou zavěšeni drápky zadních končetin hlavou dolů. 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  <a:hlinkClick r:id="rId2" action="ppaction://hlinksldjump"/>
              </a:rPr>
              <a:t>Netopýři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 mají létací blánu přiloženou k tělu. </a:t>
            </a:r>
            <a:r>
              <a:rPr lang="cs-CZ" sz="4000" dirty="0" err="1" smtClean="0">
                <a:solidFill>
                  <a:schemeClr val="tx1"/>
                </a:solidFill>
                <a:latin typeface="Comic Sans MS" pitchFamily="66" charset="0"/>
                <a:hlinkClick r:id="rId3" action="ppaction://hlinksldjump"/>
              </a:rPr>
              <a:t>Vrápenci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 jsou do ní zabaleni. 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upload.wikimedia.org/wikipedia/commons/e/e0/Myotis_myotis%2C_nursery_roo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62289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51520" y="260648"/>
            <a:ext cx="723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obr. 2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8" name="Picture 6" descr="C:\Users\Administrator\AppData\Local\Microsoft\Windows\Temporary Internet Files\Content.IE5\XIYFW0XY\MC90044214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  <p:pic>
        <p:nvPicPr>
          <p:cNvPr id="9" name="Picture 3" descr="C:\Users\Administrator\AppData\Local\Microsoft\Windows\Temporary Internet Files\Content.IE5\8DP94XJC\MC900432672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260648"/>
            <a:ext cx="1414735" cy="14147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File:Rhinolophus hipposideros, S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4427984" y="5877272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260648"/>
            <a:ext cx="11456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obr. 3</a:t>
            </a:r>
            <a:endParaRPr lang="cs-CZ" sz="3200" dirty="0"/>
          </a:p>
        </p:txBody>
      </p:sp>
      <p:pic>
        <p:nvPicPr>
          <p:cNvPr id="6" name="Picture 6" descr="C:\Users\Administrator\AppData\Local\Microsoft\Windows\Temporary Internet Files\Content.IE5\XIYFW0XY\MC90044214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  <p:pic>
        <p:nvPicPr>
          <p:cNvPr id="7" name="Picture 3" descr="C:\Users\Administrator\AppData\Local\Microsoft\Windows\Temporary Internet Files\Content.IE5\8DP94XJC\MC900432672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260648"/>
            <a:ext cx="1414735" cy="14147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1560" y="548680"/>
            <a:ext cx="7920880" cy="56886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Loví noční létající hmyz. Spotřebují ho velké množství a tak udržují rovnováhu v přírodě. UŽITEČNÍ A </a:t>
            </a: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  <a:t>CHR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ÁNĚNÍ.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" name="Picture 6" descr="C:\Users\Administrator\AppData\Local\Microsoft\Windows\Temporary Internet Files\Content.IE5\XIYFW0XY\MC90044214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ile:Myot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4607496" y="260648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Comic Sans MS" pitchFamily="66" charset="0"/>
              </a:rPr>
              <a:t>NETOPÝR VELKÝ</a:t>
            </a:r>
            <a:endParaRPr lang="cs-CZ" sz="4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260648"/>
            <a:ext cx="670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obr.4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6" name="Picture 6" descr="C:\Users\Administrator\AppData\Local\Microsoft\Windows\Temporary Internet Files\Content.IE5\XIYFW0XY\MC90044214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oubor:Plecotus auritus 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251520" y="260648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Comic Sans MS" pitchFamily="66" charset="0"/>
              </a:rPr>
              <a:t>NETOPÝR UŠATÝ</a:t>
            </a:r>
            <a:endParaRPr lang="cs-CZ" sz="4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23528" y="980728"/>
            <a:ext cx="723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obr. 5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5" name="Picture 6" descr="C:\Users\Administrator\AppData\Local\Microsoft\Windows\Temporary Internet Files\Content.IE5\XIYFW0XY\MC90044214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  <p:sp>
        <p:nvSpPr>
          <p:cNvPr id="6" name="Prstenec 5"/>
          <p:cNvSpPr/>
          <p:nvPr/>
        </p:nvSpPr>
        <p:spPr>
          <a:xfrm>
            <a:off x="2699792" y="2708920"/>
            <a:ext cx="1800200" cy="1728192"/>
          </a:xfrm>
          <a:prstGeom prst="donut">
            <a:avLst>
              <a:gd name="adj" fmla="val 35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940152" y="404664"/>
            <a:ext cx="2871558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blanitý výrůstek u kořene ucha</a:t>
            </a: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2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ile:17.17a.JRA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658" cy="685800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23528" y="188640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Comic Sans MS" pitchFamily="66" charset="0"/>
              </a:rPr>
              <a:t>VRÁPENEC MALÝ</a:t>
            </a:r>
            <a:endParaRPr lang="cs-CZ" sz="4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908720"/>
            <a:ext cx="723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obr. 6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5" name="Picture 6" descr="C:\Users\Administrator\AppData\Local\Microsoft\Windows\Temporary Internet Files\Content.IE5\XIYFW0XY\MC90044214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  <p:sp>
        <p:nvSpPr>
          <p:cNvPr id="9" name="Prstenec 8"/>
          <p:cNvSpPr/>
          <p:nvPr/>
        </p:nvSpPr>
        <p:spPr>
          <a:xfrm>
            <a:off x="3347864" y="3717032"/>
            <a:ext cx="2448272" cy="2492896"/>
          </a:xfrm>
          <a:prstGeom prst="donut">
            <a:avLst>
              <a:gd name="adj" fmla="val 35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940152" y="5517232"/>
            <a:ext cx="288032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blanitý výrůstek v okolí nozder</a:t>
            </a: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23528" y="2132856"/>
            <a:ext cx="8568952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ČERNÍK, V. a kol. Přírodopis 2, Zoologie. Botanika. Praha : SPN, 1999, ISBN 80-7235-069-2. s. 59.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9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A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proietti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[cit.2013-03-28].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WWW:&lt;http://commons.wikimedia.org/wiki/File:Ecolocazione_pipistrelli.TIF?uselang=cs&gt;.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11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[OBR.2]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Mnolf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[cit.2013-03-28].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WWW:&lt;http://upload.wikimedia.org/wikipedia/commons/e/e0/Myotis_myotis%2C_nursery_roost.jpg&gt;.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23528" y="764704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12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[OBR.3]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Matthieu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Gauvain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[cit.2013-03-28].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WWW:&lt;http://upload.wikimedia.org/wikipedia/commons/8/8f/Rhinolophus_hipposideros%2C_SlS.jpg?uselang=cs&gt;.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14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[OBR.4]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Manuel Werner. [cit.2013-03-28].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WWW:&lt;http://commons.wikimedia.org/wiki/File:Myotis.jpg&gt;.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15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[OBR.5]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Mnolf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[cit.2013-03-28].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WWW:&lt;http://upload.wikimedia.org/wikipedia/commons/8/8b/Plecotus_auritus_01.jpg&gt;.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cs-CZ" sz="1600" i="1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16</a:t>
            </a: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[OBR.6]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Joxerra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aihartza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[cit.2013-03-28]. Dostupný pod licencí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Creative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Commons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WWW:&lt;http://commons.wikimedia.org/wiki/File:17.17a.JRA.tif?uselang=cs&gt;.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Miluše Zatloukalová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 a příroda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Přírodopis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Přírodopis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Biologie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živočichů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Letouni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VY_32_INOVACE_19.17.ZAT.PR.7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28. 03. 2013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691680" y="2636912"/>
            <a:ext cx="6048672" cy="2232248"/>
          </a:xfrm>
          <a:prstGeom prst="roundRect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  <a:latin typeface="Comic Sans MS" pitchFamily="66" charset="0"/>
              </a:rPr>
              <a:t>LETOUNI</a:t>
            </a:r>
            <a:endParaRPr lang="cs-CZ" sz="6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C2\AppData\Local\Microsoft\Windows\Temporary Internet Files\Content.IE5\GLUURXZ2\MC9003294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06231">
            <a:off x="2931152" y="1376222"/>
            <a:ext cx="3368390" cy="1909545"/>
          </a:xfrm>
          <a:prstGeom prst="rect">
            <a:avLst/>
          </a:prstGeom>
          <a:noFill/>
        </p:spPr>
      </p:pic>
      <p:pic>
        <p:nvPicPr>
          <p:cNvPr id="4" name="Picture 6" descr="C:\Users\Administrator\AppData\Local\Microsoft\Windows\Temporary Internet Files\Content.IE5\XIYFW0XY\MC90044214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2339752" y="980728"/>
            <a:ext cx="4104456" cy="864096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Letouni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899592" y="4005064"/>
            <a:ext cx="2952328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Vrápenci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5724128" y="2852936"/>
            <a:ext cx="2880320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Kaloni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31" name="Přímá spojovací šipka 30"/>
          <p:cNvCxnSpPr/>
          <p:nvPr/>
        </p:nvCxnSpPr>
        <p:spPr>
          <a:xfrm flipH="1">
            <a:off x="3635896" y="1844824"/>
            <a:ext cx="720080" cy="2160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>
            <a:off x="4355976" y="1844824"/>
            <a:ext cx="2592288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Zaoblený obdélník 20"/>
          <p:cNvSpPr/>
          <p:nvPr/>
        </p:nvSpPr>
        <p:spPr>
          <a:xfrm>
            <a:off x="539552" y="2924944"/>
            <a:ext cx="3024336" cy="7920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Netopýři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6" name="Přímá spojovací šipka 25"/>
          <p:cNvCxnSpPr>
            <a:stCxn id="5" idx="2"/>
            <a:endCxn id="21" idx="0"/>
          </p:cNvCxnSpPr>
          <p:nvPr/>
        </p:nvCxnSpPr>
        <p:spPr>
          <a:xfrm flipH="1">
            <a:off x="2051720" y="1844824"/>
            <a:ext cx="2340260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4932040" y="4077072"/>
            <a:ext cx="2952328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Vampýři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2987824" y="5301208"/>
            <a:ext cx="2880320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Upíři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18" name="Přímá spojovací šipka 17"/>
          <p:cNvCxnSpPr>
            <a:endCxn id="15" idx="0"/>
          </p:cNvCxnSpPr>
          <p:nvPr/>
        </p:nvCxnSpPr>
        <p:spPr>
          <a:xfrm>
            <a:off x="4355976" y="1916832"/>
            <a:ext cx="72008" cy="33843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>
            <a:off x="4355976" y="1916832"/>
            <a:ext cx="792088" cy="21602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28" name="Picture 6" descr="C:\Users\Administrator\AppData\Local\Microsoft\Windows\Temporary Internet Files\Content.IE5\XIYFW0XY\MC90044214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21" grpId="0" animBg="1"/>
      <p:bldP spid="1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43608" y="1700808"/>
            <a:ext cx="7056784" cy="3816424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V České republice se vyskytují</a:t>
            </a:r>
          </a:p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netopýři a </a:t>
            </a:r>
            <a:r>
              <a:rPr lang="cs-CZ" sz="4000" dirty="0" err="1" smtClean="0">
                <a:solidFill>
                  <a:schemeClr val="tx1"/>
                </a:solidFill>
                <a:latin typeface="Comic Sans MS" pitchFamily="66" charset="0"/>
              </a:rPr>
              <a:t>vrápenci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C2\AppData\Local\Microsoft\Windows\Temporary Internet Files\Content.IE5\GLUURXZ2\MC9003049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692696"/>
            <a:ext cx="2815770" cy="1584176"/>
          </a:xfrm>
          <a:prstGeom prst="rect">
            <a:avLst/>
          </a:prstGeom>
          <a:noFill/>
        </p:spPr>
      </p:pic>
      <p:pic>
        <p:nvPicPr>
          <p:cNvPr id="4" name="Picture 6" descr="C:\Users\Administrator\AppData\Local\Microsoft\Windows\Temporary Internet Files\Content.IE5\XIYFW0XY\MC90044214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a 4"/>
          <p:cNvSpPr/>
          <p:nvPr/>
        </p:nvSpPr>
        <p:spPr>
          <a:xfrm>
            <a:off x="4788024" y="332656"/>
            <a:ext cx="3240360" cy="299695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echolokace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Elipsa 8"/>
          <p:cNvSpPr/>
          <p:nvPr/>
        </p:nvSpPr>
        <p:spPr>
          <a:xfrm>
            <a:off x="4788024" y="3501008"/>
            <a:ext cx="3240360" cy="295232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zimu přespávají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1115616" y="332656"/>
            <a:ext cx="3240360" cy="2952328"/>
          </a:xfrm>
          <a:prstGeom prst="ellipse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uzpůsobeni letu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1115616" y="3501008"/>
            <a:ext cx="3168352" cy="302433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živí se hmyzem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8" name="Skupina 27"/>
          <p:cNvGrpSpPr/>
          <p:nvPr/>
        </p:nvGrpSpPr>
        <p:grpSpPr>
          <a:xfrm>
            <a:off x="3819973" y="2852936"/>
            <a:ext cx="1442591" cy="1090975"/>
            <a:chOff x="3819973" y="2852936"/>
            <a:chExt cx="1442591" cy="1090975"/>
          </a:xfrm>
        </p:grpSpPr>
        <p:cxnSp>
          <p:nvCxnSpPr>
            <p:cNvPr id="18" name="Přímá spojovací šipka 17"/>
            <p:cNvCxnSpPr>
              <a:endCxn id="11" idx="7"/>
            </p:cNvCxnSpPr>
            <p:nvPr/>
          </p:nvCxnSpPr>
          <p:spPr>
            <a:xfrm flipH="1">
              <a:off x="3819973" y="3428852"/>
              <a:ext cx="699654" cy="51505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Přímá spojovací šipka 13"/>
            <p:cNvCxnSpPr/>
            <p:nvPr/>
          </p:nvCxnSpPr>
          <p:spPr>
            <a:xfrm flipH="1" flipV="1">
              <a:off x="3851920" y="2852936"/>
              <a:ext cx="667706" cy="57591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6" name="Přímá spojovací šipka 15"/>
            <p:cNvCxnSpPr>
              <a:endCxn id="5" idx="3"/>
            </p:cNvCxnSpPr>
            <p:nvPr/>
          </p:nvCxnSpPr>
          <p:spPr>
            <a:xfrm flipV="1">
              <a:off x="4519626" y="2890715"/>
              <a:ext cx="742938" cy="5381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20" name="Přímá spojovací šipka 19"/>
          <p:cNvCxnSpPr/>
          <p:nvPr/>
        </p:nvCxnSpPr>
        <p:spPr>
          <a:xfrm>
            <a:off x="4519626" y="3428852"/>
            <a:ext cx="628438" cy="5762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29" name="Picture 6" descr="C:\Users\Administrator\AppData\Local\Microsoft\Windows\Temporary Internet Files\Content.IE5\XIYFW0XY\MC900442144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30759" y="549226"/>
            <a:ext cx="7920880" cy="5688632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dirty="0" smtClean="0"/>
              <a:t>				</a:t>
            </a:r>
          </a:p>
          <a:p>
            <a:pPr algn="r"/>
            <a:r>
              <a:rPr lang="cs-CZ" sz="4000" dirty="0" smtClean="0">
                <a:latin typeface="Comic Sans MS" pitchFamily="66" charset="0"/>
              </a:rPr>
              <a:t>			</a:t>
            </a:r>
          </a:p>
          <a:p>
            <a:pPr algn="ctr"/>
            <a:endParaRPr lang="cs-CZ" sz="4000" dirty="0" smtClean="0">
              <a:latin typeface="Comic Sans MS" pitchFamily="66" charset="0"/>
            </a:endParaRPr>
          </a:p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Mezi 2. a 5. protaženým</a:t>
            </a:r>
          </a:p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 prstem přední končetiny mají neosrstěnou kožovitou letovou blánou. 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073" name="Picture 1" descr="C:\Users\PC2\AppData\Local\Microsoft\Windows\Temporary Internet Files\Content.IE5\SZ3DRCJ6\MC9003294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980728"/>
            <a:ext cx="2880320" cy="1632857"/>
          </a:xfrm>
          <a:prstGeom prst="rect">
            <a:avLst/>
          </a:prstGeom>
          <a:noFill/>
        </p:spPr>
      </p:pic>
      <p:pic>
        <p:nvPicPr>
          <p:cNvPr id="5" name="Picture 6" descr="C:\Users\Administrator\AppData\Local\Microsoft\Windows\Temporary Internet Files\Content.IE5\XIYFW0XY\MC90044214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620688"/>
            <a:ext cx="7920880" cy="56886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  <a:hlinkClick r:id="rId2" action="ppaction://hlinksldjump"/>
              </a:rPr>
              <a:t>Echolokace</a:t>
            </a:r>
            <a:r>
              <a:rPr lang="cs-CZ" sz="4000" dirty="0" smtClean="0">
                <a:solidFill>
                  <a:schemeClr val="tx1"/>
                </a:solidFill>
                <a:latin typeface="Comic Sans MS" pitchFamily="66" charset="0"/>
              </a:rPr>
              <a:t> je způsob orientace pomocí odražených ultrazvukových vln. Tyto vlny tvoří v hrtanu a vysílají je otevřenou tlamičkou. Odraz těchto vln zachycují sluchem.</a:t>
            </a:r>
            <a:endParaRPr lang="cs-CZ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5" name="Picture 6" descr="C:\Users\Administrator\AppData\Local\Microsoft\Windows\Temporary Internet Files\Content.IE5\XIYFW0XY\MC90044214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26" y="620688"/>
            <a:ext cx="9123948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467544" y="476672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Comic Sans MS" pitchFamily="66" charset="0"/>
              </a:rPr>
              <a:t>obr. 1</a:t>
            </a:r>
            <a:endParaRPr lang="cs-CZ" b="1" dirty="0">
              <a:latin typeface="Comic Sans MS" pitchFamily="66" charset="0"/>
            </a:endParaRPr>
          </a:p>
        </p:txBody>
      </p:sp>
      <p:pic>
        <p:nvPicPr>
          <p:cNvPr id="5" name="Picture 6" descr="C:\Users\Administrator\AppData\Local\Microsoft\Windows\Temporary Internet Files\Content.IE5\XIYFW0XY\MC900442144[1].pn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373216"/>
            <a:ext cx="1224136" cy="1265214"/>
          </a:xfrm>
          <a:prstGeom prst="rect">
            <a:avLst/>
          </a:prstGeom>
          <a:noFill/>
        </p:spPr>
      </p:pic>
      <p:pic>
        <p:nvPicPr>
          <p:cNvPr id="6" name="Picture 3" descr="C:\Users\Administrator\AppData\Local\Microsoft\Windows\Temporary Internet Files\Content.IE5\8DP94XJC\MC900432672[1]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260648"/>
            <a:ext cx="1414735" cy="14147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391</Words>
  <Application>Microsoft Office PowerPoint</Application>
  <PresentationFormat>Předvádění na obrazovce (4:3)</PresentationFormat>
  <Paragraphs>92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PC2</dc:creator>
  <cp:lastModifiedBy>PC2</cp:lastModifiedBy>
  <cp:revision>41</cp:revision>
  <dcterms:created xsi:type="dcterms:W3CDTF">2013-03-28T18:05:47Z</dcterms:created>
  <dcterms:modified xsi:type="dcterms:W3CDTF">2013-04-25T21:55:02Z</dcterms:modified>
</cp:coreProperties>
</file>