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5" r:id="rId2"/>
    <p:sldId id="286" r:id="rId3"/>
    <p:sldId id="281" r:id="rId4"/>
    <p:sldId id="271" r:id="rId5"/>
    <p:sldId id="272" r:id="rId6"/>
    <p:sldId id="279" r:id="rId7"/>
    <p:sldId id="273" r:id="rId8"/>
    <p:sldId id="276" r:id="rId9"/>
    <p:sldId id="275" r:id="rId10"/>
    <p:sldId id="274" r:id="rId11"/>
    <p:sldId id="277" r:id="rId12"/>
    <p:sldId id="278" r:id="rId13"/>
    <p:sldId id="280" r:id="rId14"/>
    <p:sldId id="256" r:id="rId15"/>
    <p:sldId id="257" r:id="rId16"/>
    <p:sldId id="258" r:id="rId17"/>
    <p:sldId id="259" r:id="rId18"/>
    <p:sldId id="261" r:id="rId19"/>
    <p:sldId id="263" r:id="rId20"/>
    <p:sldId id="269" r:id="rId21"/>
    <p:sldId id="262" r:id="rId22"/>
    <p:sldId id="265" r:id="rId23"/>
    <p:sldId id="266" r:id="rId24"/>
    <p:sldId id="267" r:id="rId25"/>
    <p:sldId id="268" r:id="rId26"/>
    <p:sldId id="289" r:id="rId27"/>
    <p:sldId id="270" r:id="rId28"/>
    <p:sldId id="288" r:id="rId29"/>
    <p:sldId id="264" r:id="rId30"/>
    <p:sldId id="282" r:id="rId31"/>
    <p:sldId id="284" r:id="rId32"/>
    <p:sldId id="287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00"/>
    <a:srgbClr val="FFCC66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25" y="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9D12C-CEBC-4E44-9122-C5CF71136203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E03B9-0BBE-4425-985E-E6044A6DF47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BB70-633A-4CF8-ACB3-4F5D773EF1CA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CBB70-633A-4CF8-ACB3-4F5D773EF1CA}" type="datetimeFigureOut">
              <a:rPr lang="cs-CZ" smtClean="0"/>
              <a:pPr/>
              <a:t>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ACC3-404C-4277-B6F8-F94CBEA62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11" Type="http://schemas.openxmlformats.org/officeDocument/2006/relationships/image" Target="../media/image4.png"/><Relationship Id="rId5" Type="http://schemas.openxmlformats.org/officeDocument/2006/relationships/image" Target="../media/image14.wmf"/><Relationship Id="rId10" Type="http://schemas.openxmlformats.org/officeDocument/2006/relationships/slide" Target="slide32.xml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f/fb/Medved_hnedy_europsky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3.xml"/><Relationship Id="rId7" Type="http://schemas.openxmlformats.org/officeDocument/2006/relationships/image" Target="../media/image20.wmf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slide" Target="slide25.xml"/><Relationship Id="rId4" Type="http://schemas.openxmlformats.org/officeDocument/2006/relationships/slide" Target="slide24.xml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7/7e/Schwarzb%C3%A4r-Omega_Par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6/65/Sun_Bear,_Pengo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9/97/Tremarctos_ornatus_Zoo_Rio0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6/63/Lippenbaer-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088" y="476250"/>
            <a:ext cx="7489825" cy="1873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Kočkou s nejvýraznější pohlavní dvojtvárností je…….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3" name="Zaoblený obdélník 2">
            <a:hlinkClick r:id="rId2" action="ppaction://hlinksldjump"/>
          </p:cNvPr>
          <p:cNvSpPr/>
          <p:nvPr/>
        </p:nvSpPr>
        <p:spPr>
          <a:xfrm>
            <a:off x="3995936" y="2996952"/>
            <a:ext cx="4392612" cy="13684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LEV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aoblený obdélník 3">
            <a:hlinkClick r:id="rId3" action="ppaction://hlinksldjump"/>
          </p:cNvPr>
          <p:cNvSpPr/>
          <p:nvPr/>
        </p:nvSpPr>
        <p:spPr>
          <a:xfrm>
            <a:off x="3995936" y="4653136"/>
            <a:ext cx="4392612" cy="13684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JAGUÁR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3" descr="C:\Users\Administrator\AppData\Local\Microsoft\Windows\Temporary Internet Files\Content.IE5\8DP94XJC\MC900432672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96752"/>
            <a:ext cx="1414735" cy="1414735"/>
          </a:xfrm>
          <a:prstGeom prst="rect">
            <a:avLst/>
          </a:prstGeom>
          <a:noFill/>
        </p:spPr>
      </p:pic>
      <p:pic>
        <p:nvPicPr>
          <p:cNvPr id="9" name="Picture 2" descr="C:\Users\Administrator\AppData\Local\Microsoft\Windows\Temporary Internet Files\Content.IE5\0PDOSKXG\MC90040773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28498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088" y="476250"/>
            <a:ext cx="7489825" cy="1873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Kočkou, která nemá zatažitelné drápy, je …….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3" name="Zaoblený obdélník 2">
            <a:hlinkClick r:id="rId2" action="ppaction://hlinksldjump"/>
          </p:cNvPr>
          <p:cNvSpPr/>
          <p:nvPr/>
        </p:nvSpPr>
        <p:spPr>
          <a:xfrm>
            <a:off x="3995936" y="2996952"/>
            <a:ext cx="4392612" cy="13684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LEVHART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aoblený obdélník 3">
            <a:hlinkClick r:id="rId3" action="ppaction://hlinksldjump"/>
          </p:cNvPr>
          <p:cNvSpPr/>
          <p:nvPr/>
        </p:nvSpPr>
        <p:spPr>
          <a:xfrm>
            <a:off x="3995936" y="4653136"/>
            <a:ext cx="4392612" cy="13684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GEPARD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3" descr="C:\Users\Administrator\AppData\Local\Microsoft\Windows\Temporary Internet Files\Content.IE5\8DP94XJC\MC900432672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96752"/>
            <a:ext cx="1414735" cy="1414735"/>
          </a:xfrm>
          <a:prstGeom prst="rect">
            <a:avLst/>
          </a:prstGeom>
          <a:noFill/>
        </p:spPr>
      </p:pic>
      <p:pic>
        <p:nvPicPr>
          <p:cNvPr id="10" name="Picture 2" descr="C:\Users\Administrator\AppData\Local\Microsoft\Windows\Temporary Internet Files\Content.IE5\0PDOSKXG\MC90040773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28498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088" y="476250"/>
            <a:ext cx="7489825" cy="1873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Nejhojnější psovitou šelmou  v ČR je …….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3" name="Zaoblený obdélník 2">
            <a:hlinkClick r:id="rId2" action="ppaction://hlinksldjump"/>
          </p:cNvPr>
          <p:cNvSpPr/>
          <p:nvPr/>
        </p:nvSpPr>
        <p:spPr>
          <a:xfrm>
            <a:off x="3995936" y="2996952"/>
            <a:ext cx="4392612" cy="13684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LIŠKA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aoblený obdélník 3">
            <a:hlinkClick r:id="rId3" action="ppaction://hlinksldjump"/>
          </p:cNvPr>
          <p:cNvSpPr/>
          <p:nvPr/>
        </p:nvSpPr>
        <p:spPr>
          <a:xfrm>
            <a:off x="3995936" y="4653136"/>
            <a:ext cx="4392612" cy="13684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RYS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3" descr="C:\Users\Administrator\AppData\Local\Microsoft\Windows\Temporary Internet Files\Content.IE5\8DP94XJC\MC900432672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96752"/>
            <a:ext cx="1414735" cy="1414735"/>
          </a:xfrm>
          <a:prstGeom prst="rect">
            <a:avLst/>
          </a:prstGeom>
          <a:noFill/>
        </p:spPr>
      </p:pic>
      <p:pic>
        <p:nvPicPr>
          <p:cNvPr id="4098" name="Picture 2" descr="C:\Users\Administrator\AppData\Local\Microsoft\Windows\Temporary Internet Files\Content.IE5\0PDOSKXG\MC90040773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28498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088" y="476250"/>
            <a:ext cx="7489825" cy="1873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Nejdokonalejším smyslem psa je …….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3" name="Zaoblený obdélník 2">
            <a:hlinkClick r:id="rId2" action="ppaction://hlinksldjump"/>
          </p:cNvPr>
          <p:cNvSpPr/>
          <p:nvPr/>
        </p:nvSpPr>
        <p:spPr>
          <a:xfrm>
            <a:off x="3995936" y="2996952"/>
            <a:ext cx="4392612" cy="13684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SLUCH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aoblený obdélník 3">
            <a:hlinkClick r:id="rId3" action="ppaction://hlinksldjump"/>
          </p:cNvPr>
          <p:cNvSpPr/>
          <p:nvPr/>
        </p:nvSpPr>
        <p:spPr>
          <a:xfrm>
            <a:off x="3995936" y="4653136"/>
            <a:ext cx="4392612" cy="13684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ČICH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3" descr="C:\Users\Administrator\AppData\Local\Microsoft\Windows\Temporary Internet Files\Content.IE5\8DP94XJC\MC900432672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96752"/>
            <a:ext cx="1414735" cy="1414735"/>
          </a:xfrm>
          <a:prstGeom prst="rect">
            <a:avLst/>
          </a:prstGeom>
          <a:noFill/>
        </p:spPr>
      </p:pic>
      <p:pic>
        <p:nvPicPr>
          <p:cNvPr id="9" name="Picture 2" descr="C:\Users\Administrator\AppData\Local\Microsoft\Windows\Temporary Internet Files\Content.IE5\0PDOSKXG\MC90040773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28498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Šelmy medvědovité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5661248"/>
            <a:ext cx="734481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- největší žijící šelmy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1916832"/>
            <a:ext cx="216758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smtClean="0">
                <a:latin typeface="Comic Sans MS" pitchFamily="66" charset="0"/>
              </a:rPr>
              <a:t>- zavalité </a:t>
            </a:r>
            <a:r>
              <a:rPr lang="cs-CZ" sz="2400" dirty="0">
                <a:latin typeface="Comic Sans MS" pitchFamily="66" charset="0"/>
              </a:rPr>
              <a:t>tělo</a:t>
            </a:r>
          </a:p>
        </p:txBody>
      </p:sp>
      <p:sp>
        <p:nvSpPr>
          <p:cNvPr id="4" name="Obdélník 3"/>
          <p:cNvSpPr/>
          <p:nvPr/>
        </p:nvSpPr>
        <p:spPr>
          <a:xfrm>
            <a:off x="827584" y="2564904"/>
            <a:ext cx="73448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latin typeface="Comic Sans MS" pitchFamily="66" charset="0"/>
              </a:rPr>
              <a:t>- ploskochodci </a:t>
            </a:r>
            <a:r>
              <a:rPr lang="cs-CZ" sz="2400" dirty="0">
                <a:latin typeface="Comic Sans MS" pitchFamily="66" charset="0"/>
              </a:rPr>
              <a:t>(našlapují na celé chodidlo)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7584" y="3212976"/>
            <a:ext cx="7344816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latin typeface="Comic Sans MS" pitchFamily="66" charset="0"/>
              </a:rPr>
              <a:t>- chrup </a:t>
            </a:r>
            <a:r>
              <a:rPr lang="cs-CZ" sz="2400" dirty="0">
                <a:latin typeface="Comic Sans MS" pitchFamily="66" charset="0"/>
              </a:rPr>
              <a:t>málo přizpůsobený lovu živé kořisti (spíše všežravci – malé trháky a velké stoličky s hrbolatým povrchem)</a:t>
            </a:r>
          </a:p>
        </p:txBody>
      </p:sp>
      <p:sp>
        <p:nvSpPr>
          <p:cNvPr id="6" name="Obdélník 5"/>
          <p:cNvSpPr/>
          <p:nvPr/>
        </p:nvSpPr>
        <p:spPr>
          <a:xfrm>
            <a:off x="827584" y="4653136"/>
            <a:ext cx="734481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latin typeface="Comic Sans MS" pitchFamily="66" charset="0"/>
              </a:rPr>
              <a:t>- obličej </a:t>
            </a:r>
            <a:r>
              <a:rPr lang="cs-CZ" sz="2400" dirty="0">
                <a:latin typeface="Comic Sans MS" pitchFamily="66" charset="0"/>
              </a:rPr>
              <a:t>má jen malou mimiku (obličej se při různých duševních stavech moc nemění)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27584" y="620688"/>
            <a:ext cx="756084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Společná charakteristika 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medvědovitých šelem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1027" name="Picture 3" descr="C:\Users\Administrator\AppData\Local\Microsoft\Windows\Temporary Internet Files\Content.IE5\0PDOSKXG\MC9003294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96752"/>
            <a:ext cx="1224136" cy="1184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AppData\Local\Microsoft\Windows\Temporary Internet Files\Content.IE5\G4KJA3QH\MP9004033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280920" cy="547260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95536" y="260649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Medvěd lední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755576" y="1196752"/>
            <a:ext cx="7560840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Který živočich je největší medvědovitá šelma na světě?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6" y="980728"/>
            <a:ext cx="5832648" cy="7571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dirty="0">
                <a:latin typeface="Comic Sans MS" pitchFamily="66" charset="0"/>
              </a:rPr>
              <a:t>oblasti kolem severního pólu (Grónsko, Asie, Severní </a:t>
            </a:r>
            <a:r>
              <a:rPr lang="cs-CZ" sz="2400" dirty="0" smtClean="0">
                <a:latin typeface="Comic Sans MS" pitchFamily="66" charset="0"/>
              </a:rPr>
              <a:t> Amerika</a:t>
            </a:r>
            <a:r>
              <a:rPr lang="cs-CZ" sz="2400" dirty="0">
                <a:latin typeface="Comic Sans MS" pitchFamily="66" charset="0"/>
              </a:rPr>
              <a:t>)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5536" y="1916832"/>
            <a:ext cx="5832648" cy="4247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dirty="0">
                <a:latin typeface="Comic Sans MS" pitchFamily="66" charset="0"/>
              </a:rPr>
              <a:t>musí neustále putovat za potravou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2564904"/>
            <a:ext cx="5832648" cy="10895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dirty="0">
                <a:latin typeface="Comic Sans MS" pitchFamily="66" charset="0"/>
              </a:rPr>
              <a:t>pomalá chůze, houpavý krok, hlava se pohybuje ze strany na stranu, při běhu se rychle unaví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2411760" y="5445224"/>
            <a:ext cx="6264696" cy="1089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dirty="0">
                <a:latin typeface="Comic Sans MS" pitchFamily="66" charset="0"/>
              </a:rPr>
              <a:t>dokáže vyšplhat na kry, které jsou téměř kolmé, skáče i přes čtyřmetrové trhliny v ledu</a:t>
            </a:r>
          </a:p>
        </p:txBody>
      </p:sp>
      <p:sp>
        <p:nvSpPr>
          <p:cNvPr id="7" name="Obdélník 6"/>
          <p:cNvSpPr/>
          <p:nvPr/>
        </p:nvSpPr>
        <p:spPr>
          <a:xfrm>
            <a:off x="2411760" y="3861048"/>
            <a:ext cx="3807453" cy="424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dirty="0">
                <a:latin typeface="Comic Sans MS" pitchFamily="66" charset="0"/>
              </a:rPr>
              <a:t>plave vytrvale, ale pomalu</a:t>
            </a:r>
          </a:p>
        </p:txBody>
      </p:sp>
      <p:sp>
        <p:nvSpPr>
          <p:cNvPr id="8" name="Obdélník 7"/>
          <p:cNvSpPr/>
          <p:nvPr/>
        </p:nvSpPr>
        <p:spPr>
          <a:xfrm>
            <a:off x="2411760" y="4509120"/>
            <a:ext cx="6264696" cy="7571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dirty="0">
                <a:latin typeface="Comic Sans MS" pitchFamily="66" charset="0"/>
              </a:rPr>
              <a:t>potápí se do maximální hloubky 2m, pod vodou nevydrží déle než 2 minuty</a:t>
            </a:r>
          </a:p>
        </p:txBody>
      </p:sp>
      <p:pic>
        <p:nvPicPr>
          <p:cNvPr id="9" name="Picture 2" descr="C:\Users\Administrator\AppData\Local\Microsoft\Windows\Temporary Internet Files\Content.IE5\XIYFW0XY\MP9004033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1872208" cy="2808312"/>
          </a:xfrm>
          <a:prstGeom prst="rect">
            <a:avLst/>
          </a:prstGeom>
          <a:noFill/>
        </p:spPr>
      </p:pic>
      <p:pic>
        <p:nvPicPr>
          <p:cNvPr id="10" name="Picture 5" descr="C:\Users\Administrator\AppData\Local\Microsoft\Windows\Temporary Internet Files\Content.IE5\0PDOSKXG\MP90040690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980729"/>
            <a:ext cx="2304256" cy="331236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95536" y="260649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Medvěd lední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/>
          <p:cNvGrpSpPr/>
          <p:nvPr/>
        </p:nvGrpSpPr>
        <p:grpSpPr>
          <a:xfrm>
            <a:off x="3347864" y="2132856"/>
            <a:ext cx="2160240" cy="1800200"/>
            <a:chOff x="6588224" y="764704"/>
            <a:chExt cx="1800200" cy="1800200"/>
          </a:xfrm>
        </p:grpSpPr>
        <p:pic>
          <p:nvPicPr>
            <p:cNvPr id="1027" name="Picture 3" descr="C:\Users\Administrator\AppData\Local\Microsoft\Windows\Temporary Internet Files\Content.IE5\Q8MD639K\MC900441322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8224" y="764704"/>
              <a:ext cx="1800200" cy="1800200"/>
            </a:xfrm>
            <a:prstGeom prst="rect">
              <a:avLst/>
            </a:prstGeom>
            <a:noFill/>
          </p:spPr>
        </p:pic>
        <p:sp>
          <p:nvSpPr>
            <p:cNvPr id="5" name="Obdélník 4"/>
            <p:cNvSpPr/>
            <p:nvPr/>
          </p:nvSpPr>
          <p:spPr>
            <a:xfrm>
              <a:off x="7380312" y="1484784"/>
              <a:ext cx="8627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2400" dirty="0" smtClean="0">
                  <a:latin typeface="Comic Sans MS" pitchFamily="66" charset="0"/>
                </a:rPr>
                <a:t>čich</a:t>
              </a:r>
              <a:r>
                <a:rPr lang="cs-CZ" sz="2400" dirty="0" smtClean="0"/>
                <a:t> </a:t>
              </a:r>
              <a:endParaRPr lang="cs-CZ" sz="2400" dirty="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755576" y="836712"/>
            <a:ext cx="2376264" cy="741276"/>
            <a:chOff x="1187624" y="1124743"/>
            <a:chExt cx="1800200" cy="432049"/>
          </a:xfrm>
        </p:grpSpPr>
        <p:sp>
          <p:nvSpPr>
            <p:cNvPr id="2" name="Obdélník 1"/>
            <p:cNvSpPr/>
            <p:nvPr/>
          </p:nvSpPr>
          <p:spPr>
            <a:xfrm>
              <a:off x="1331640" y="1124743"/>
              <a:ext cx="1330007" cy="269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2400" dirty="0" smtClean="0">
                  <a:latin typeface="Comic Sans MS" pitchFamily="66" charset="0"/>
                </a:rPr>
                <a:t>   2,5 </a:t>
              </a:r>
              <a:r>
                <a:rPr lang="cs-CZ" sz="2400" dirty="0">
                  <a:latin typeface="Comic Sans MS" pitchFamily="66" charset="0"/>
                </a:rPr>
                <a:t>– 3 m</a:t>
              </a:r>
            </a:p>
          </p:txBody>
        </p:sp>
        <p:cxnSp>
          <p:nvCxnSpPr>
            <p:cNvPr id="13" name="Přímá spojovací šipka 12"/>
            <p:cNvCxnSpPr/>
            <p:nvPr/>
          </p:nvCxnSpPr>
          <p:spPr>
            <a:xfrm>
              <a:off x="1187624" y="1556792"/>
              <a:ext cx="18002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30" name="Picture 6" descr="C:\Users\Administrator\AppData\Local\Microsoft\Windows\Temporary Internet Files\Content.IE5\XIYFW0XY\MC9004078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25144"/>
            <a:ext cx="2808312" cy="1578466"/>
          </a:xfrm>
          <a:prstGeom prst="rect">
            <a:avLst/>
          </a:prstGeom>
          <a:noFill/>
        </p:spPr>
      </p:pic>
      <p:pic>
        <p:nvPicPr>
          <p:cNvPr id="1034" name="Picture 10" descr="C:\Users\Administrator\AppData\Local\Microsoft\Windows\Temporary Internet Files\Content.IE5\6MK2P2IF\MC9002129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37112"/>
            <a:ext cx="1728192" cy="1976292"/>
          </a:xfrm>
          <a:prstGeom prst="rect">
            <a:avLst/>
          </a:prstGeom>
          <a:noFill/>
        </p:spPr>
      </p:pic>
      <p:sp>
        <p:nvSpPr>
          <p:cNvPr id="26" name="Obdélník 25"/>
          <p:cNvSpPr/>
          <p:nvPr/>
        </p:nvSpPr>
        <p:spPr>
          <a:xfrm>
            <a:off x="6516216" y="764704"/>
            <a:ext cx="2088232" cy="1152128"/>
          </a:xfrm>
          <a:prstGeom prst="rect">
            <a:avLst/>
          </a:prstGeom>
          <a:solidFill>
            <a:srgbClr val="FFFFCC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99"/>
              </a:solidFill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3707904" y="4581128"/>
            <a:ext cx="2804303" cy="1729329"/>
            <a:chOff x="1187623" y="4725144"/>
            <a:chExt cx="2804303" cy="1729329"/>
          </a:xfrm>
        </p:grpSpPr>
        <p:grpSp>
          <p:nvGrpSpPr>
            <p:cNvPr id="29" name="Skupina 28"/>
            <p:cNvGrpSpPr/>
            <p:nvPr/>
          </p:nvGrpSpPr>
          <p:grpSpPr>
            <a:xfrm>
              <a:off x="1187623" y="4797152"/>
              <a:ext cx="2804303" cy="1657321"/>
              <a:chOff x="827584" y="2708920"/>
              <a:chExt cx="2701404" cy="1572567"/>
            </a:xfrm>
          </p:grpSpPr>
          <p:pic>
            <p:nvPicPr>
              <p:cNvPr id="1035" name="Picture 11" descr="C:\Users\Administrator\AppData\Local\Microsoft\Windows\Temporary Internet Files\Content.IE5\TTECEY8U\MC900111370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7584" y="2708920"/>
                <a:ext cx="1691680" cy="1084399"/>
              </a:xfrm>
              <a:prstGeom prst="rect">
                <a:avLst/>
              </a:prstGeom>
              <a:noFill/>
            </p:spPr>
          </p:pic>
          <p:pic>
            <p:nvPicPr>
              <p:cNvPr id="1036" name="Picture 12" descr="C:\Users\Administrator\AppData\Local\Microsoft\Windows\Temporary Internet Files\Content.IE5\POGCAP6B\MC900057221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63688" y="3429000"/>
                <a:ext cx="1765300" cy="852487"/>
              </a:xfrm>
              <a:prstGeom prst="rect">
                <a:avLst/>
              </a:prstGeom>
              <a:noFill/>
            </p:spPr>
          </p:pic>
        </p:grpSp>
        <p:pic>
          <p:nvPicPr>
            <p:cNvPr id="1032" name="Picture 8" descr="C:\Users\Administrator\AppData\Local\Microsoft\Windows\Temporary Internet Files\Content.IE5\OVTZZ4TB\MC900238957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7824" y="4725144"/>
              <a:ext cx="971695" cy="792088"/>
            </a:xfrm>
            <a:prstGeom prst="rect">
              <a:avLst/>
            </a:prstGeom>
            <a:noFill/>
          </p:spPr>
        </p:pic>
      </p:grp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916832"/>
            <a:ext cx="2088232" cy="22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C:\Users\Administrator\AppData\Local\Microsoft\Windows\Temporary Internet Files\Content.IE5\3LOZ72OZ\MC90040780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2132856"/>
            <a:ext cx="2520280" cy="1929318"/>
          </a:xfrm>
          <a:prstGeom prst="rect">
            <a:avLst/>
          </a:prstGeom>
          <a:noFill/>
        </p:spPr>
      </p:pic>
      <p:sp>
        <p:nvSpPr>
          <p:cNvPr id="33" name="TextovéPole 32"/>
          <p:cNvSpPr txBox="1"/>
          <p:nvPr/>
        </p:nvSpPr>
        <p:spPr>
          <a:xfrm>
            <a:off x="3707904" y="1052736"/>
            <a:ext cx="2367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400 – 700 kg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31032" y="33265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Sestav několik vět o ledním medvědovi. Využij obrázkové nápovědy!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21" name="Picture 6" descr="C:\Users\Administrator\AppData\Local\Microsoft\Windows\Temporary Internet Files\Content.IE5\XIYFW0XY\MC900442144[1]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5373216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Medved hnedy europsk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3853"/>
            <a:ext cx="6480720" cy="622149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7308304" y="332656"/>
            <a:ext cx="1368152" cy="6192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latin typeface="Comic Sans MS" pitchFamily="66" charset="0"/>
            </a:endParaRP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M</a:t>
            </a: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E</a:t>
            </a: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D</a:t>
            </a: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V</a:t>
            </a: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Ě</a:t>
            </a: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D</a:t>
            </a:r>
          </a:p>
          <a:p>
            <a:pPr algn="ctr"/>
            <a:endParaRPr lang="cs-CZ" sz="2800" b="1" dirty="0">
              <a:latin typeface="Comic Sans MS" pitchFamily="66" charset="0"/>
            </a:endParaRP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H</a:t>
            </a: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N</a:t>
            </a: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Ě</a:t>
            </a: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D</a:t>
            </a: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Ý</a:t>
            </a:r>
          </a:p>
          <a:p>
            <a:pPr algn="ctr"/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96336" y="6093296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živočichů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Šelmy medvědovité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VY_32_INOVACE_19.9.ZAT.PR.7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23. 10. 2012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340768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Medvěd hnědý je největší evropská šelma. 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Žije v hlubokých lesích. V ČR se ojediněle vyskytuje v Beskydech. 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V zimě upadá do nepravého zimního spánku, ze kterého se občas probouzí a před kterým musí dosáhnout hmotnosti i vyšší než 900 kg. 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I přes svůj mohutný vzhled je medvěd hnědý výborný běžec, který dokáže běžet i vyšší rychlostí než 45 km/</a:t>
            </a:r>
            <a:r>
              <a:rPr lang="cs-CZ" sz="2400" dirty="0" err="1" smtClean="0">
                <a:latin typeface="Comic Sans MS" pitchFamily="66" charset="0"/>
              </a:rPr>
              <a:t>h</a:t>
            </a:r>
            <a:r>
              <a:rPr lang="cs-CZ" sz="2400" dirty="0" smtClean="0">
                <a:latin typeface="Comic Sans MS" pitchFamily="66" charset="0"/>
              </a:rPr>
              <a:t>.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Silnými drápy strhává kůru stromů a označuje si tak území, které obývá. 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427984" y="2996952"/>
            <a:ext cx="216024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059832" y="1268760"/>
            <a:ext cx="122413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67544" y="2492896"/>
            <a:ext cx="172819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948264" y="4437112"/>
            <a:ext cx="12961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724128" y="5661248"/>
            <a:ext cx="136815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11560" y="476672"/>
            <a:ext cx="79928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Do následujícího textu se pokus doplnit vhodná slova!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484784"/>
            <a:ext cx="7920880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cs-CZ" sz="2400" dirty="0" smtClean="0">
              <a:latin typeface="Comic Sans MS" pitchFamily="66" charset="0"/>
            </a:endParaRPr>
          </a:p>
          <a:p>
            <a:pPr algn="ctr">
              <a:defRPr/>
            </a:pPr>
            <a:r>
              <a:rPr lang="cs-CZ" sz="3200" dirty="0" smtClean="0">
                <a:latin typeface="Comic Sans MS" pitchFamily="66" charset="0"/>
                <a:hlinkClick r:id="rId2" action="ppaction://hlinksldjump"/>
              </a:rPr>
              <a:t>Medvěd </a:t>
            </a:r>
            <a:r>
              <a:rPr lang="cs-CZ" sz="3200" dirty="0">
                <a:latin typeface="Comic Sans MS" pitchFamily="66" charset="0"/>
                <a:hlinkClick r:id="rId2" action="ppaction://hlinksldjump"/>
              </a:rPr>
              <a:t>baribal </a:t>
            </a:r>
            <a:r>
              <a:rPr lang="cs-CZ" sz="3200" dirty="0">
                <a:latin typeface="Comic Sans MS" pitchFamily="66" charset="0"/>
              </a:rPr>
              <a:t>– Severní </a:t>
            </a:r>
            <a:r>
              <a:rPr lang="cs-CZ" sz="3200" dirty="0" smtClean="0">
                <a:latin typeface="Comic Sans MS" pitchFamily="66" charset="0"/>
              </a:rPr>
              <a:t>Amerika</a:t>
            </a:r>
          </a:p>
          <a:p>
            <a:pPr algn="ctr">
              <a:defRPr/>
            </a:pPr>
            <a:endParaRPr lang="cs-CZ" sz="3200" dirty="0">
              <a:latin typeface="Comic Sans MS" pitchFamily="66" charset="0"/>
            </a:endParaRPr>
          </a:p>
          <a:p>
            <a:pPr algn="ctr">
              <a:defRPr/>
            </a:pPr>
            <a:r>
              <a:rPr lang="cs-CZ" sz="3200" dirty="0" smtClean="0">
                <a:latin typeface="Comic Sans MS" pitchFamily="66" charset="0"/>
                <a:hlinkClick r:id="rId3" action="ppaction://hlinksldjump"/>
              </a:rPr>
              <a:t>Medvěd </a:t>
            </a:r>
            <a:r>
              <a:rPr lang="cs-CZ" sz="3200" dirty="0">
                <a:latin typeface="Comic Sans MS" pitchFamily="66" charset="0"/>
                <a:hlinkClick r:id="rId3" action="ppaction://hlinksldjump"/>
              </a:rPr>
              <a:t>malajský</a:t>
            </a:r>
            <a:r>
              <a:rPr lang="cs-CZ" sz="3200" dirty="0">
                <a:latin typeface="Comic Sans MS" pitchFamily="66" charset="0"/>
              </a:rPr>
              <a:t> </a:t>
            </a:r>
            <a:r>
              <a:rPr lang="cs-CZ" sz="3200" dirty="0" smtClean="0">
                <a:latin typeface="Comic Sans MS" pitchFamily="66" charset="0"/>
              </a:rPr>
              <a:t>– Asie</a:t>
            </a:r>
          </a:p>
          <a:p>
            <a:pPr algn="ctr">
              <a:defRPr/>
            </a:pPr>
            <a:endParaRPr lang="cs-CZ" sz="3200" dirty="0">
              <a:latin typeface="Comic Sans MS" pitchFamily="66" charset="0"/>
            </a:endParaRPr>
          </a:p>
          <a:p>
            <a:pPr algn="ctr">
              <a:defRPr/>
            </a:pPr>
            <a:r>
              <a:rPr lang="cs-CZ" sz="3200" dirty="0">
                <a:latin typeface="Comic Sans MS" pitchFamily="66" charset="0"/>
                <a:hlinkClick r:id="rId4" action="ppaction://hlinksldjump"/>
              </a:rPr>
              <a:t>Medvěd brýlatý </a:t>
            </a:r>
            <a:r>
              <a:rPr lang="cs-CZ" sz="3200" dirty="0">
                <a:latin typeface="Comic Sans MS" pitchFamily="66" charset="0"/>
              </a:rPr>
              <a:t>– Jižní </a:t>
            </a:r>
            <a:r>
              <a:rPr lang="cs-CZ" sz="3200" dirty="0" smtClean="0">
                <a:latin typeface="Comic Sans MS" pitchFamily="66" charset="0"/>
              </a:rPr>
              <a:t>Amerika</a:t>
            </a:r>
          </a:p>
          <a:p>
            <a:pPr algn="ctr">
              <a:defRPr/>
            </a:pPr>
            <a:endParaRPr lang="cs-CZ" sz="3200" dirty="0">
              <a:latin typeface="Comic Sans MS" pitchFamily="66" charset="0"/>
            </a:endParaRPr>
          </a:p>
          <a:p>
            <a:pPr algn="ctr">
              <a:defRPr/>
            </a:pPr>
            <a:r>
              <a:rPr lang="cs-CZ" sz="3200" dirty="0">
                <a:latin typeface="Comic Sans MS" pitchFamily="66" charset="0"/>
                <a:hlinkClick r:id="rId5" action="ppaction://hlinksldjump"/>
              </a:rPr>
              <a:t>Medvěd pyskatý </a:t>
            </a:r>
            <a:r>
              <a:rPr lang="cs-CZ" sz="3200" dirty="0" smtClean="0">
                <a:latin typeface="Comic Sans MS" pitchFamily="66" charset="0"/>
              </a:rPr>
              <a:t>– Asie</a:t>
            </a:r>
          </a:p>
          <a:p>
            <a:pPr>
              <a:defRPr/>
            </a:pPr>
            <a:endParaRPr lang="cs-CZ" sz="3200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548680"/>
            <a:ext cx="792088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Ostatní medvědi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7169" name="Picture 1" descr="C:\Users\Administrator\AppData\Local\Microsoft\Windows\Temporary Internet Files\Content.IE5\0PDOSKXG\MC900329482[2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509120"/>
            <a:ext cx="1816100" cy="1757362"/>
          </a:xfrm>
          <a:prstGeom prst="rect">
            <a:avLst/>
          </a:prstGeom>
          <a:noFill/>
        </p:spPr>
      </p:pic>
      <p:pic>
        <p:nvPicPr>
          <p:cNvPr id="7170" name="Picture 2" descr="C:\Users\Administrator\AppData\Local\Microsoft\Windows\Temporary Internet Files\Content.IE5\TTECEY8U\MC90033024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229200"/>
            <a:ext cx="1804988" cy="1036638"/>
          </a:xfrm>
          <a:prstGeom prst="rect">
            <a:avLst/>
          </a:prstGeom>
          <a:noFill/>
        </p:spPr>
      </p:pic>
      <p:pic>
        <p:nvPicPr>
          <p:cNvPr id="6" name="Picture 6" descr="C:\Users\Administrator\AppData\Local\Microsoft\Windows\Temporary Internet Files\Content.IE5\XIYFW0XY\MC900442144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Schwarzbär-Omega P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50788" cy="633670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67544" y="476672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Medvěd baribal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6" name="Picture 3" descr="C:\Users\Administrator\AppData\Local\Microsoft\Windows\Temporary Internet Files\Content.IE5\8DP94XJC\MC900432672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085184"/>
            <a:ext cx="1414735" cy="1414735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956376" y="548680"/>
            <a:ext cx="743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Sun Bear, Pen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651"/>
            <a:ext cx="8640960" cy="631870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67544" y="476672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Medvěd malajský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5" name="Picture 3" descr="C:\Users\Administrator\AppData\Local\Microsoft\Windows\Temporary Internet Files\Content.IE5\8DP94XJC\MC900432672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085184"/>
            <a:ext cx="1414735" cy="141473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956376" y="548680"/>
            <a:ext cx="743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Tremarctos ornatus Zoo Rio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476672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Medvěd brýlatý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5" name="Picture 3" descr="C:\Users\Administrator\AppData\Local\Microsoft\Windows\Temporary Internet Files\Content.IE5\8DP94XJC\MC900432672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085184"/>
            <a:ext cx="1414735" cy="141473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812360" y="548680"/>
            <a:ext cx="743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Lippenbaer-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67544" y="476672"/>
            <a:ext cx="82809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Medvěd pyskatý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5" name="Picture 3" descr="C:\Users\Administrator\AppData\Local\Microsoft\Windows\Temporary Internet Files\Content.IE5\8DP94XJC\MC900432672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085184"/>
            <a:ext cx="1414735" cy="141473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884368" y="548680"/>
            <a:ext cx="743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484784"/>
            <a:ext cx="7920880" cy="29238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cs-CZ" sz="2400" dirty="0" smtClean="0">
              <a:latin typeface="Comic Sans MS" pitchFamily="66" charset="0"/>
            </a:endParaRPr>
          </a:p>
          <a:p>
            <a:pPr algn="ctr">
              <a:defRPr/>
            </a:pPr>
            <a:r>
              <a:rPr lang="cs-CZ" sz="3200" dirty="0" smtClean="0">
                <a:solidFill>
                  <a:srgbClr val="7030A0"/>
                </a:solidFill>
                <a:latin typeface="Comic Sans MS" pitchFamily="66" charset="0"/>
              </a:rPr>
              <a:t>Medvěd hnědý - grizzly </a:t>
            </a:r>
            <a:r>
              <a:rPr lang="cs-CZ" sz="3200" dirty="0">
                <a:latin typeface="Comic Sans MS" pitchFamily="66" charset="0"/>
              </a:rPr>
              <a:t>– Severní </a:t>
            </a:r>
            <a:r>
              <a:rPr lang="cs-CZ" sz="3200" dirty="0" smtClean="0">
                <a:latin typeface="Comic Sans MS" pitchFamily="66" charset="0"/>
              </a:rPr>
              <a:t>Amerika</a:t>
            </a:r>
          </a:p>
          <a:p>
            <a:pPr algn="ctr">
              <a:defRPr/>
            </a:pPr>
            <a:endParaRPr lang="cs-CZ" sz="3200" dirty="0">
              <a:latin typeface="Comic Sans MS" pitchFamily="66" charset="0"/>
            </a:endParaRPr>
          </a:p>
          <a:p>
            <a:pPr algn="ctr">
              <a:defRPr/>
            </a:pPr>
            <a:r>
              <a:rPr lang="cs-CZ" sz="3200" dirty="0" smtClean="0">
                <a:solidFill>
                  <a:srgbClr val="7030A0"/>
                </a:solidFill>
                <a:latin typeface="Comic Sans MS" pitchFamily="66" charset="0"/>
              </a:rPr>
              <a:t>Medvěd kodiak </a:t>
            </a:r>
            <a:r>
              <a:rPr lang="cs-CZ" sz="3200" dirty="0" smtClean="0">
                <a:latin typeface="Comic Sans MS" pitchFamily="66" charset="0"/>
              </a:rPr>
              <a:t>– Severní Amerika</a:t>
            </a:r>
          </a:p>
          <a:p>
            <a:pPr>
              <a:defRPr/>
            </a:pPr>
            <a:endParaRPr lang="cs-CZ" sz="3200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548680"/>
            <a:ext cx="792088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Ostatní medvědi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7169" name="Picture 1" descr="C:\Users\Administrator\AppData\Local\Microsoft\Windows\Temporary Internet Files\Content.IE5\0PDOSKXG\MC900329482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581128"/>
            <a:ext cx="1816100" cy="1757362"/>
          </a:xfrm>
          <a:prstGeom prst="rect">
            <a:avLst/>
          </a:prstGeom>
          <a:noFill/>
        </p:spPr>
      </p:pic>
      <p:pic>
        <p:nvPicPr>
          <p:cNvPr id="6" name="Picture 6" descr="C:\Users\Administrator\AppData\Local\Microsoft\Windows\Temporary Internet Files\Content.IE5\XIYFW0XY\MC900442144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a 16"/>
          <p:cNvSpPr/>
          <p:nvPr/>
        </p:nvSpPr>
        <p:spPr>
          <a:xfrm>
            <a:off x="1835696" y="5301208"/>
            <a:ext cx="360040" cy="43204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6948264" y="4293096"/>
            <a:ext cx="360040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6948264" y="3284984"/>
            <a:ext cx="360040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427984" y="3284984"/>
            <a:ext cx="360040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1835696" y="4293096"/>
            <a:ext cx="360040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1835696" y="3284984"/>
            <a:ext cx="360040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764704"/>
            <a:ext cx="18722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764704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55576" y="5805264"/>
            <a:ext cx="230425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Medvěd baribal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84168" y="4869160"/>
            <a:ext cx="230425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Medvěd pyskatý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19872" y="4869160"/>
            <a:ext cx="230425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Medvěd brýlatý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5576" y="4869160"/>
            <a:ext cx="230425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Medvěd malajský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84168" y="5805264"/>
            <a:ext cx="230425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Medvěd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kodiak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419872" y="5805264"/>
            <a:ext cx="230425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Medvěd hnědý - grizzly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483768" y="33265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Zařaď medvěda na kontinent!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0833E-6 L 0 -0.2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2.67345E-6 L 0.58281 -0.26226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71323E-7 L 2.5E-6 -0.12604 " pathEditMode="relative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71323E-7 L 0.00781 -0.12581 " pathEditMode="relative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71323E-7 L -0.28351 -0.26226 " pathEditMode="relative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54209E-6 L -0.57483 -0.396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2132856"/>
            <a:ext cx="8568952" cy="454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ČERNÍK, V. a kol. Přírodopis 2, Zoologie. Botanika. Praha : SPN, 1999, ISBN 80-7235-069-2. s. 45.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>
              <a:lnSpc>
                <a:spcPct val="9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19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Julo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sk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 2011-10-23].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 &lt;http://commons.wikimedia.org/wiki/File:Medved_hnedy_europsky.jpg?uselang=cs&gt;.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22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Diane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Krauss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. [cit. 2011-10-23]. Dostupný pod licencí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na WWW: &lt;http://commons.wikimedia.org/wiki/File:Schwarzb%C3%A4r-Omega_Park.jpg?uselang=cs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23528" y="836712"/>
            <a:ext cx="864096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23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Peter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Halasz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. [cit. 2011-10-23]. Dostupný pod licencí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na WWW: &lt;http://commons.wikimedia.org/wiki/File:Sun_Bear,_Pengo.jpg?uselang=cs&gt;.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24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Alberto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Apollaro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Teleuko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. [cit. 2011-10-23]. Dostupný pod licencí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na WWW: &lt;http://commons.wikimedia.org/wiki/File:Tremarctos_ornatus_Zoo_Rio04.jpg?uselang=cs&gt;.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25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Petra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Karstedt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. [cit. 2011-10-23]. Dostupný pod licencí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na WWW: &lt;http://commons.wikimedia.org/wiki/File:Lippenbaer-24.jpg?uselang=cs&gt;.</a:t>
            </a:r>
          </a:p>
          <a:p>
            <a:pPr>
              <a:lnSpc>
                <a:spcPct val="80000"/>
              </a:lnSpc>
            </a:pPr>
            <a:endParaRPr lang="cs-CZ" sz="1600" i="1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Nečíslovaný obrazový materiál je použit z galerie obrázků  a klipartů Microsoft Office.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204864"/>
            <a:ext cx="7772400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</a:rPr>
              <a:t>OPAKOVÁNÍ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PC2\AppData\Local\Microsoft\Windows\Temporary Internet Files\Content.IE5\6DFDONLF\MC90043798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844675"/>
            <a:ext cx="587057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ovéPole 5"/>
          <p:cNvSpPr txBox="1">
            <a:spLocks noChangeArrowheads="1"/>
          </p:cNvSpPr>
          <p:nvPr/>
        </p:nvSpPr>
        <p:spPr bwMode="auto">
          <a:xfrm>
            <a:off x="2843213" y="765175"/>
            <a:ext cx="3300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7200" dirty="0">
                <a:latin typeface="Comic Sans MS" pitchFamily="66" charset="0"/>
              </a:rPr>
              <a:t>Chyba!!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AppData\Local\Microsoft\Windows\Temporary Internet Files\Content.IE5\A320K3G3\MC90023218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88840"/>
            <a:ext cx="4464496" cy="4245242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555776" y="692696"/>
            <a:ext cx="4113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7200" dirty="0" smtClean="0">
                <a:latin typeface="Comic Sans MS" pitchFamily="66" charset="0"/>
              </a:rPr>
              <a:t>Správně!!</a:t>
            </a:r>
            <a:endParaRPr lang="cs-CZ" sz="72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548681"/>
            <a:ext cx="77203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Lední medvěd dosahuje délky 2,5 – 3 m.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400" b="1" dirty="0" smtClean="0">
                <a:solidFill>
                  <a:srgbClr val="00B050"/>
                </a:solidFill>
                <a:latin typeface="Comic Sans MS" pitchFamily="66" charset="0"/>
              </a:rPr>
              <a:t>Jeho hmotnost se pohybuje v rozmezí  400 – 700 kg.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Má nažloutlou srst a černý čenich.</a:t>
            </a:r>
          </a:p>
          <a:p>
            <a:endParaRPr lang="cs-CZ" sz="24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Jeho nejdokonalejším smyslem je čich</a:t>
            </a:r>
            <a:r>
              <a:rPr lang="cs-CZ" sz="2400" b="1" dirty="0" smtClean="0">
                <a:latin typeface="Comic Sans MS" pitchFamily="66" charset="0"/>
              </a:rPr>
              <a:t>.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Šplhá na ledové kry.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400" b="1" dirty="0" smtClean="0">
                <a:latin typeface="Comic Sans MS" pitchFamily="66" charset="0"/>
              </a:rPr>
              <a:t>Jeho nejoblíbenější potravou jsou tuleni.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400" b="1" dirty="0" smtClean="0">
                <a:solidFill>
                  <a:srgbClr val="FF6600"/>
                </a:solidFill>
                <a:latin typeface="Comic Sans MS" pitchFamily="66" charset="0"/>
              </a:rPr>
              <a:t>Jeho přirozenými nepřáteli jsou mroži a kosatky.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400" b="1" dirty="0" smtClean="0">
                <a:solidFill>
                  <a:srgbClr val="FF00FF"/>
                </a:solidFill>
                <a:latin typeface="Comic Sans MS" pitchFamily="66" charset="0"/>
              </a:rPr>
              <a:t>V minulosti byl loven i člověkem. </a:t>
            </a:r>
            <a:endParaRPr lang="cs-CZ" b="1" dirty="0">
              <a:solidFill>
                <a:srgbClr val="FF00FF"/>
              </a:solidFill>
            </a:endParaRPr>
          </a:p>
        </p:txBody>
      </p:sp>
      <p:pic>
        <p:nvPicPr>
          <p:cNvPr id="1034" name="Picture 10" descr="C:\Users\Administrator\AppData\Local\Microsoft\Windows\Temporary Internet Files\Content.IE5\0XZO7EE7\MC9002329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924944"/>
            <a:ext cx="2139950" cy="1665288"/>
          </a:xfrm>
          <a:prstGeom prst="rect">
            <a:avLst/>
          </a:prstGeom>
          <a:noFill/>
        </p:spPr>
      </p:pic>
      <p:pic>
        <p:nvPicPr>
          <p:cNvPr id="12" name="Picture 3" descr="C:\Users\Administrator\AppData\Local\Microsoft\Windows\Temporary Internet Files\Content.IE5\8DP94XJC\MC900432672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0"/>
            <a:ext cx="1414735" cy="1414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C:\Users\Administrator\AppData\Local\Microsoft\Windows\Temporary Internet Files\Content.IE5\6MK2P2IF\MP9004051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190910" cy="5184576"/>
          </a:xfrm>
          <a:prstGeom prst="rect">
            <a:avLst/>
          </a:prstGeom>
          <a:noFill/>
        </p:spPr>
      </p:pic>
      <p:sp>
        <p:nvSpPr>
          <p:cNvPr id="2" name="Obdélník 1">
            <a:hlinkClick r:id="rId3" action="ppaction://hlinksldjump"/>
          </p:cNvPr>
          <p:cNvSpPr/>
          <p:nvPr/>
        </p:nvSpPr>
        <p:spPr>
          <a:xfrm>
            <a:off x="467544" y="836712"/>
            <a:ext cx="2736304" cy="17281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 smtClean="0">
                <a:solidFill>
                  <a:schemeClr val="tx1"/>
                </a:solidFill>
                <a:latin typeface="Comic Sans MS" pitchFamily="66" charset="0"/>
              </a:rPr>
              <a:t>1.</a:t>
            </a:r>
            <a:endParaRPr lang="cs-CZ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Obdélník 2">
            <a:hlinkClick r:id="rId4" action="ppaction://hlinksldjump"/>
          </p:cNvPr>
          <p:cNvSpPr/>
          <p:nvPr/>
        </p:nvSpPr>
        <p:spPr>
          <a:xfrm>
            <a:off x="3203848" y="836712"/>
            <a:ext cx="2736304" cy="17281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 smtClean="0">
                <a:solidFill>
                  <a:schemeClr val="tx1"/>
                </a:solidFill>
                <a:latin typeface="Comic Sans MS" pitchFamily="66" charset="0"/>
              </a:rPr>
              <a:t>2.</a:t>
            </a:r>
            <a:endParaRPr lang="cs-CZ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Obdélník 3">
            <a:hlinkClick r:id="rId5" action="ppaction://hlinksldjump"/>
          </p:cNvPr>
          <p:cNvSpPr/>
          <p:nvPr/>
        </p:nvSpPr>
        <p:spPr>
          <a:xfrm>
            <a:off x="5940152" y="836712"/>
            <a:ext cx="273630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 smtClean="0">
                <a:solidFill>
                  <a:schemeClr val="tx1"/>
                </a:solidFill>
                <a:latin typeface="Comic Sans MS" pitchFamily="66" charset="0"/>
              </a:rPr>
              <a:t>4.</a:t>
            </a:r>
            <a:endParaRPr lang="cs-CZ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Obdélník 4">
            <a:hlinkClick r:id="rId6" action="ppaction://hlinksldjump"/>
          </p:cNvPr>
          <p:cNvSpPr/>
          <p:nvPr/>
        </p:nvSpPr>
        <p:spPr>
          <a:xfrm>
            <a:off x="467544" y="2564904"/>
            <a:ext cx="2736304" cy="17281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 smtClean="0">
                <a:solidFill>
                  <a:schemeClr val="tx1"/>
                </a:solidFill>
                <a:latin typeface="Comic Sans MS" pitchFamily="66" charset="0"/>
              </a:rPr>
              <a:t>8.</a:t>
            </a:r>
            <a:endParaRPr lang="cs-CZ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Obdélník 5">
            <a:hlinkClick r:id="rId7" action="ppaction://hlinksldjump"/>
          </p:cNvPr>
          <p:cNvSpPr/>
          <p:nvPr/>
        </p:nvSpPr>
        <p:spPr>
          <a:xfrm>
            <a:off x="3203848" y="2564904"/>
            <a:ext cx="273630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 smtClean="0">
                <a:solidFill>
                  <a:schemeClr val="tx1"/>
                </a:solidFill>
                <a:latin typeface="Comic Sans MS" pitchFamily="66" charset="0"/>
              </a:rPr>
              <a:t>9.</a:t>
            </a:r>
            <a:endParaRPr lang="cs-CZ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Obdélník 6">
            <a:hlinkClick r:id="rId8" action="ppaction://hlinksldjump"/>
          </p:cNvPr>
          <p:cNvSpPr/>
          <p:nvPr/>
        </p:nvSpPr>
        <p:spPr>
          <a:xfrm>
            <a:off x="5940152" y="2564904"/>
            <a:ext cx="2736304" cy="17281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 smtClean="0">
                <a:solidFill>
                  <a:schemeClr val="tx1"/>
                </a:solidFill>
                <a:latin typeface="Comic Sans MS" pitchFamily="66" charset="0"/>
              </a:rPr>
              <a:t>5.</a:t>
            </a:r>
            <a:endParaRPr lang="cs-CZ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Obdélník 7">
            <a:hlinkClick r:id="rId9" action="ppaction://hlinksldjump"/>
          </p:cNvPr>
          <p:cNvSpPr/>
          <p:nvPr/>
        </p:nvSpPr>
        <p:spPr>
          <a:xfrm>
            <a:off x="467544" y="4293096"/>
            <a:ext cx="273630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 smtClean="0">
                <a:solidFill>
                  <a:schemeClr val="tx1"/>
                </a:solidFill>
                <a:latin typeface="Comic Sans MS" pitchFamily="66" charset="0"/>
              </a:rPr>
              <a:t>3.</a:t>
            </a:r>
            <a:endParaRPr lang="cs-CZ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Obdélník 8">
            <a:hlinkClick r:id="rId10" action="ppaction://hlinksldjump"/>
          </p:cNvPr>
          <p:cNvSpPr/>
          <p:nvPr/>
        </p:nvSpPr>
        <p:spPr>
          <a:xfrm>
            <a:off x="3203848" y="4293096"/>
            <a:ext cx="2736304" cy="17281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smtClean="0">
                <a:solidFill>
                  <a:schemeClr val="tx1"/>
                </a:solidFill>
                <a:latin typeface="Comic Sans MS" pitchFamily="66" charset="0"/>
              </a:rPr>
              <a:t>7.</a:t>
            </a:r>
            <a:endParaRPr lang="cs-CZ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Obdélník 9">
            <a:hlinkClick r:id="rId11" action="ppaction://hlinksldjump"/>
          </p:cNvPr>
          <p:cNvSpPr/>
          <p:nvPr/>
        </p:nvSpPr>
        <p:spPr>
          <a:xfrm>
            <a:off x="5940152" y="4293096"/>
            <a:ext cx="273630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 smtClean="0">
                <a:solidFill>
                  <a:schemeClr val="tx1"/>
                </a:solidFill>
                <a:latin typeface="Comic Sans MS" pitchFamily="66" charset="0"/>
              </a:rPr>
              <a:t>6.</a:t>
            </a:r>
            <a:endParaRPr lang="cs-CZ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8" name="Picture 6" descr="C:\Users\Administrator\AppData\Local\Microsoft\Windows\Temporary Internet Files\Content.IE5\XIYFW0XY\MC900442144[1]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352" y="5592786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088" y="476250"/>
            <a:ext cx="7489825" cy="1873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Nejrychlejším savcem planety je …….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3" name="Zaoblený obdélník 2">
            <a:hlinkClick r:id="rId2" action="ppaction://hlinksldjump"/>
          </p:cNvPr>
          <p:cNvSpPr/>
          <p:nvPr/>
        </p:nvSpPr>
        <p:spPr>
          <a:xfrm>
            <a:off x="3995936" y="2996952"/>
            <a:ext cx="4392612" cy="13684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LEVHART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aoblený obdélník 3">
            <a:hlinkClick r:id="rId3" action="ppaction://hlinksldjump"/>
          </p:cNvPr>
          <p:cNvSpPr/>
          <p:nvPr/>
        </p:nvSpPr>
        <p:spPr>
          <a:xfrm>
            <a:off x="3995936" y="4653136"/>
            <a:ext cx="4392612" cy="13684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GEPARD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3" descr="C:\Users\Administrator\AppData\Local\Microsoft\Windows\Temporary Internet Files\Content.IE5\8DP94XJC\MC900432672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96752"/>
            <a:ext cx="1414735" cy="1414735"/>
          </a:xfrm>
          <a:prstGeom prst="rect">
            <a:avLst/>
          </a:prstGeom>
          <a:noFill/>
        </p:spPr>
      </p:pic>
      <p:pic>
        <p:nvPicPr>
          <p:cNvPr id="10" name="Picture 2" descr="C:\Users\Administrator\AppData\Local\Microsoft\Windows\Temporary Internet Files\Content.IE5\0PDOSKXG\MC90040773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28498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088" y="476250"/>
            <a:ext cx="7489825" cy="1873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Psovitá šelma, která se vyskytuje jen v Austrálii, </a:t>
            </a:r>
          </a:p>
          <a:p>
            <a:pPr algn="ctr">
              <a:defRPr/>
            </a:pPr>
            <a:r>
              <a:rPr lang="cs-CZ" sz="4000" dirty="0" smtClean="0">
                <a:latin typeface="Comic Sans MS" pitchFamily="66" charset="0"/>
              </a:rPr>
              <a:t>se jmenuje …….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3" name="Zaoblený obdélník 2">
            <a:hlinkClick r:id="rId2" action="ppaction://hlinksldjump"/>
          </p:cNvPr>
          <p:cNvSpPr/>
          <p:nvPr/>
        </p:nvSpPr>
        <p:spPr>
          <a:xfrm>
            <a:off x="3995936" y="2996952"/>
            <a:ext cx="4392612" cy="13684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PES DINGO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aoblený obdélník 3">
            <a:hlinkClick r:id="rId3" action="ppaction://hlinksldjump"/>
          </p:cNvPr>
          <p:cNvSpPr/>
          <p:nvPr/>
        </p:nvSpPr>
        <p:spPr>
          <a:xfrm>
            <a:off x="3995936" y="4653136"/>
            <a:ext cx="4392612" cy="13684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PES HŘIVNATÝ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3" descr="C:\Users\Administrator\AppData\Local\Microsoft\Windows\Temporary Internet Files\Content.IE5\8DP94XJC\MC900432672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96752"/>
            <a:ext cx="1414735" cy="1414735"/>
          </a:xfrm>
          <a:prstGeom prst="rect">
            <a:avLst/>
          </a:prstGeom>
          <a:noFill/>
        </p:spPr>
      </p:pic>
      <p:pic>
        <p:nvPicPr>
          <p:cNvPr id="11" name="Picture 2" descr="C:\Users\Administrator\AppData\Local\Microsoft\Windows\Temporary Internet Files\Content.IE5\0PDOSKXG\MC90040773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28498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088" y="476250"/>
            <a:ext cx="7489825" cy="1873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Největší kočkovitou šelmou  je …….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3" name="Zaoblený obdélník 2">
            <a:hlinkClick r:id="rId2" action="ppaction://hlinksldjump"/>
          </p:cNvPr>
          <p:cNvSpPr/>
          <p:nvPr/>
        </p:nvSpPr>
        <p:spPr>
          <a:xfrm>
            <a:off x="4010769" y="2972693"/>
            <a:ext cx="4392612" cy="13684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TYGR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aoblený obdélník 3">
            <a:hlinkClick r:id="rId3" action="ppaction://hlinksldjump"/>
          </p:cNvPr>
          <p:cNvSpPr/>
          <p:nvPr/>
        </p:nvSpPr>
        <p:spPr>
          <a:xfrm>
            <a:off x="3995936" y="4653136"/>
            <a:ext cx="4392612" cy="13684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LEV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3" descr="C:\Users\Administrator\AppData\Local\Microsoft\Windows\Temporary Internet Files\Content.IE5\8DP94XJC\MC900432672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96752"/>
            <a:ext cx="1414735" cy="1414735"/>
          </a:xfrm>
          <a:prstGeom prst="rect">
            <a:avLst/>
          </a:prstGeom>
          <a:noFill/>
        </p:spPr>
      </p:pic>
      <p:pic>
        <p:nvPicPr>
          <p:cNvPr id="10" name="Picture 2" descr="C:\Users\Administrator\AppData\Local\Microsoft\Windows\Temporary Internet Files\Content.IE5\0PDOSKXG\MC90040773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28498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088" y="476250"/>
            <a:ext cx="7489825" cy="1873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Nejdokonalejším smyslem kočky je …….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3" name="Zaoblený obdélník 2">
            <a:hlinkClick r:id="rId2" action="ppaction://hlinksldjump"/>
          </p:cNvPr>
          <p:cNvSpPr/>
          <p:nvPr/>
        </p:nvSpPr>
        <p:spPr>
          <a:xfrm>
            <a:off x="3995936" y="2996952"/>
            <a:ext cx="4392612" cy="13684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ZRAK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aoblený obdélník 3">
            <a:hlinkClick r:id="rId3" action="ppaction://hlinksldjump"/>
          </p:cNvPr>
          <p:cNvSpPr/>
          <p:nvPr/>
        </p:nvSpPr>
        <p:spPr>
          <a:xfrm>
            <a:off x="3995936" y="4653136"/>
            <a:ext cx="4392612" cy="13684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SLUCH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3" descr="C:\Users\Administrator\AppData\Local\Microsoft\Windows\Temporary Internet Files\Content.IE5\8DP94XJC\MC900432672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96752"/>
            <a:ext cx="1414735" cy="1414735"/>
          </a:xfrm>
          <a:prstGeom prst="rect">
            <a:avLst/>
          </a:prstGeom>
          <a:noFill/>
        </p:spPr>
      </p:pic>
      <p:pic>
        <p:nvPicPr>
          <p:cNvPr id="9" name="Picture 2" descr="C:\Users\Administrator\AppData\Local\Microsoft\Windows\Temporary Internet Files\Content.IE5\0PDOSKXG\MC90040773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28498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088" y="476250"/>
            <a:ext cx="7489825" cy="1873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latin typeface="Comic Sans MS" pitchFamily="66" charset="0"/>
              </a:rPr>
              <a:t>  </a:t>
            </a:r>
            <a:r>
              <a:rPr lang="cs-CZ" sz="4000" dirty="0" smtClean="0">
                <a:latin typeface="Comic Sans MS" pitchFamily="66" charset="0"/>
              </a:rPr>
              <a:t>Psovitou šelmou s nápadně velkýma ušima je  …….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3" name="Zaoblený obdélník 2">
            <a:hlinkClick r:id="rId2" action="ppaction://hlinksldjump"/>
          </p:cNvPr>
          <p:cNvSpPr/>
          <p:nvPr/>
        </p:nvSpPr>
        <p:spPr>
          <a:xfrm>
            <a:off x="3995936" y="2996952"/>
            <a:ext cx="4392612" cy="13684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  <a:latin typeface="Comic Sans MS" pitchFamily="66" charset="0"/>
              </a:rPr>
              <a:t>JAGUÁR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aoblený obdélník 3">
            <a:hlinkClick r:id="rId3" action="ppaction://hlinksldjump"/>
          </p:cNvPr>
          <p:cNvSpPr/>
          <p:nvPr/>
        </p:nvSpPr>
        <p:spPr>
          <a:xfrm>
            <a:off x="3995936" y="4653136"/>
            <a:ext cx="4392612" cy="13684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FENEK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3" descr="C:\Users\Administrator\AppData\Local\Microsoft\Windows\Temporary Internet Files\Content.IE5\8DP94XJC\MC900432672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96752"/>
            <a:ext cx="1414735" cy="1414735"/>
          </a:xfrm>
          <a:prstGeom prst="rect">
            <a:avLst/>
          </a:prstGeom>
          <a:noFill/>
        </p:spPr>
      </p:pic>
      <p:pic>
        <p:nvPicPr>
          <p:cNvPr id="9" name="Picture 2" descr="C:\Users\Administrator\AppData\Local\Microsoft\Windows\Temporary Internet Files\Content.IE5\0PDOSKXG\MC90040773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28498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776</Words>
  <Application>Microsoft Office PowerPoint</Application>
  <PresentationFormat>Předvádění na obrazovce (4:3)</PresentationFormat>
  <Paragraphs>185</Paragraphs>
  <Slides>32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Šelmy medvědovité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Šelmy medvědovité</dc:title>
  <dc:creator>Administrator</dc:creator>
  <cp:lastModifiedBy>PC2</cp:lastModifiedBy>
  <cp:revision>112</cp:revision>
  <dcterms:created xsi:type="dcterms:W3CDTF">2012-10-25T19:32:06Z</dcterms:created>
  <dcterms:modified xsi:type="dcterms:W3CDTF">2013-03-01T02:36:38Z</dcterms:modified>
</cp:coreProperties>
</file>