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72" r:id="rId3"/>
    <p:sldId id="256" r:id="rId4"/>
    <p:sldId id="268" r:id="rId5"/>
    <p:sldId id="270" r:id="rId6"/>
    <p:sldId id="275" r:id="rId7"/>
    <p:sldId id="276" r:id="rId8"/>
    <p:sldId id="277" r:id="rId9"/>
    <p:sldId id="265" r:id="rId10"/>
    <p:sldId id="262" r:id="rId11"/>
    <p:sldId id="257" r:id="rId12"/>
    <p:sldId id="264" r:id="rId13"/>
    <p:sldId id="258" r:id="rId14"/>
    <p:sldId id="259" r:id="rId15"/>
    <p:sldId id="260" r:id="rId16"/>
    <p:sldId id="263" r:id="rId17"/>
    <p:sldId id="261" r:id="rId18"/>
    <p:sldId id="267" r:id="rId19"/>
    <p:sldId id="266" r:id="rId20"/>
    <p:sldId id="278" r:id="rId21"/>
    <p:sldId id="273" r:id="rId22"/>
    <p:sldId id="274" r:id="rId23"/>
    <p:sldId id="280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FF66"/>
    <a:srgbClr val="00CC00"/>
    <a:srgbClr val="008000"/>
    <a:srgbClr val="00FFFF"/>
    <a:srgbClr val="00FF00"/>
    <a:srgbClr val="FF99CC"/>
    <a:srgbClr val="EAEAEA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>
        <p:scale>
          <a:sx n="90" d="100"/>
          <a:sy n="90" d="100"/>
        </p:scale>
        <p:origin x="-115" y="5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5BE5C-8291-42F8-9ADD-8FA15B420CD6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61B9-CE1F-4CB7-AE45-54C0096FFD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1CD32-9EC4-42DA-BC7E-205B811534C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A648-4356-4198-B525-A51B28302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0/Small_coat_of_arms_of_the_Czech_Republic.sv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//upload.wikimedia.org/wikipedia/commons/7/79/Male_and_female_pheasan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0/0b/Slepice_na_dvorku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4/4c/Blackcat-Lilith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slide" Target="slide17.xml"/><Relationship Id="rId4" Type="http://schemas.openxmlformats.org/officeDocument/2006/relationships/slide" Target="slide13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2/2a/Lynx.lynx-ZOO.Olomouc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800px-White_L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4534223" cy="3528392"/>
          </a:xfrm>
          <a:prstGeom prst="rect">
            <a:avLst/>
          </a:prstGeom>
        </p:spPr>
      </p:pic>
      <p:pic>
        <p:nvPicPr>
          <p:cNvPr id="7170" name="Picture 2" descr="Soubor:Small coat of arms of the Czech Republic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564904"/>
            <a:ext cx="3744416" cy="3985472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55576" y="4869160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solidFill>
                  <a:srgbClr val="C00000"/>
                </a:solidFill>
                <a:latin typeface="Comic Sans MS" pitchFamily="66" charset="0"/>
              </a:rPr>
              <a:t>Bílý lev je českým symbolem.</a:t>
            </a:r>
            <a:endParaRPr lang="cs-CZ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220072" y="47667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Comic Sans MS" pitchFamily="66" charset="0"/>
              </a:rPr>
              <a:t>Jsou vzácní, ale občas jsou hlášeni v jižní Africe. Jejich bílé zbarvení je dáno recesivním genem. Bílý lev je při lovu v nevýhodě, protože může být při lovu odhalen.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55776" y="4077072"/>
            <a:ext cx="631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obr.10</a:t>
            </a:r>
            <a:endParaRPr lang="cs-CZ" sz="1200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596336" y="6309320"/>
            <a:ext cx="606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obr.11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PC2\AppData\Local\Microsoft\Windows\Temporary Internet Files\Content.IE5\9SWIEF6U\MP9001804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672408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PC2\AppData\Local\Microsoft\Windows\Temporary Internet Files\Content.IE5\0RJJNRWC\MP9004033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888432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aoblený obdélník 10"/>
          <p:cNvSpPr/>
          <p:nvPr/>
        </p:nvSpPr>
        <p:spPr>
          <a:xfrm>
            <a:off x="683568" y="476250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</a:t>
            </a:r>
            <a:r>
              <a:rPr lang="cs-CZ" sz="3600" dirty="0" smtClean="0">
                <a:latin typeface="Comic Sans MS" pitchFamily="66" charset="0"/>
              </a:rPr>
              <a:t>Co je to pohlavní dvojtvárnost? 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203848" y="4365104"/>
            <a:ext cx="2952328" cy="1872208"/>
          </a:xfrm>
          <a:prstGeom prst="ellipse">
            <a:avLst/>
          </a:prstGeom>
          <a:solidFill>
            <a:srgbClr val="FF99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Znáš jiné živočichy s pohlavní dvojtvárností?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3707904" y="1772816"/>
            <a:ext cx="2016224" cy="1872208"/>
          </a:xfrm>
          <a:prstGeom prst="ellipse">
            <a:avLst/>
          </a:prstGeom>
          <a:solidFill>
            <a:srgbClr val="CCFF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Samice vypadá jinak než samec!!!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bor:Male and female pheas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Soubor:Slepice na dvork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20688"/>
            <a:ext cx="3744416" cy="507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764px-Lucanus-cervus-feminin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284984"/>
            <a:ext cx="302433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548px-Lucanus-cervus-maskulinu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645024"/>
            <a:ext cx="2316737" cy="253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ipsa 5"/>
          <p:cNvSpPr/>
          <p:nvPr/>
        </p:nvSpPr>
        <p:spPr>
          <a:xfrm>
            <a:off x="6372200" y="4365104"/>
            <a:ext cx="2232248" cy="2016224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Bažant obecný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Kur domácí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 Roháč obecný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300192" y="4293096"/>
            <a:ext cx="2304256" cy="2088232"/>
          </a:xfrm>
          <a:prstGeom prst="ellipse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3568" y="332656"/>
            <a:ext cx="631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obr.12</a:t>
            </a:r>
            <a:endParaRPr lang="cs-CZ" sz="1200" dirty="0"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716016" y="332656"/>
            <a:ext cx="631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obr.15</a:t>
            </a:r>
            <a:endParaRPr lang="cs-CZ" sz="1200" dirty="0"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3568" y="6237312"/>
            <a:ext cx="631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obr.13</a:t>
            </a:r>
            <a:endParaRPr lang="cs-CZ" sz="1200" dirty="0"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131840" y="6237312"/>
            <a:ext cx="631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obr.14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683568" y="404664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Gepard štíhlý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4" name="Obrázek 3" descr="800px-Two_cheetahs_tog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848872" cy="49685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ipsa 8"/>
          <p:cNvSpPr/>
          <p:nvPr/>
        </p:nvSpPr>
        <p:spPr>
          <a:xfrm>
            <a:off x="827584" y="1556792"/>
            <a:ext cx="2016224" cy="194421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endParaRPr lang="cs-CZ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černé proužky přes oči</a:t>
            </a:r>
          </a:p>
          <a:p>
            <a:pPr algn="ctr">
              <a:buClr>
                <a:schemeClr val="bg2"/>
              </a:buClr>
            </a:pPr>
            <a:endParaRPr lang="cs-CZ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012160" y="1412776"/>
            <a:ext cx="2520280" cy="2520280"/>
          </a:xfrm>
          <a:prstGeom prst="ellipse">
            <a:avLst/>
          </a:prstGeom>
          <a:solidFill>
            <a:srgbClr val="CC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nejrychlejší savec planety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nezatažitelné drápy</a:t>
            </a:r>
          </a:p>
        </p:txBody>
      </p:sp>
      <p:sp>
        <p:nvSpPr>
          <p:cNvPr id="14" name="Elipsa 13"/>
          <p:cNvSpPr/>
          <p:nvPr/>
        </p:nvSpPr>
        <p:spPr>
          <a:xfrm>
            <a:off x="6660232" y="4221088"/>
            <a:ext cx="1728192" cy="1656184"/>
          </a:xfrm>
          <a:prstGeom prst="ellipse">
            <a:avLst/>
          </a:prstGeom>
          <a:solidFill>
            <a:srgbClr val="FF99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Afrika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445202" y="3244334"/>
            <a:ext cx="253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bg2"/>
              </a:buClr>
            </a:pPr>
            <a:r>
              <a:rPr lang="cs-CZ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3568" y="6381328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obr.6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683568" y="404664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Jaguár americký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4" name="Obrázek 3" descr="800px-Panthera_on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704856" cy="504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aoblený obdélník 4"/>
          <p:cNvSpPr/>
          <p:nvPr/>
        </p:nvSpPr>
        <p:spPr>
          <a:xfrm>
            <a:off x="3707904" y="4725144"/>
            <a:ext cx="4536504" cy="1584176"/>
          </a:xfrm>
          <a:prstGeom prst="roundRect">
            <a:avLst/>
          </a:prstGeom>
          <a:solidFill>
            <a:srgbClr val="CCFF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tropické lesy Jižní Ameriky</a:t>
            </a:r>
          </a:p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skvrny se světlým středem a černými tečkami uprostřed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3568" y="6453336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obr.2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683568" y="404664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Levhart skvrnitý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3" name="Obrázek 2" descr="SriLankaLeopard-ZOO-Jihl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715696" cy="504056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1331640" y="5157192"/>
            <a:ext cx="3096344" cy="1152128"/>
          </a:xfrm>
          <a:prstGeom prst="roundRect">
            <a:avLst/>
          </a:prstGeom>
          <a:solidFill>
            <a:srgbClr val="FF99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- Asie, Afrika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644008" y="5157192"/>
            <a:ext cx="3096344" cy="1152128"/>
          </a:xfrm>
          <a:prstGeom prst="roundRect">
            <a:avLst/>
          </a:prstGeom>
          <a:solidFill>
            <a:srgbClr val="CC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- tmavé skvrny bez černých  teček uprostřed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683568" y="404664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Tygr ussurijský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4" name="Obrázek 3" descr="800px-Panthera_tigris_altaica_13_-_Buffalo_Z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848872" cy="511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ipsa 4"/>
          <p:cNvSpPr/>
          <p:nvPr/>
        </p:nvSpPr>
        <p:spPr>
          <a:xfrm>
            <a:off x="755576" y="4437112"/>
            <a:ext cx="1944216" cy="1872208"/>
          </a:xfrm>
          <a:prstGeom prst="ellipse">
            <a:avLst/>
          </a:prstGeom>
          <a:solidFill>
            <a:srgbClr val="CC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husté porosty Asie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6516216" y="4437112"/>
            <a:ext cx="1944216" cy="1872208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dobrý plavec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6516216" y="1340768"/>
            <a:ext cx="1944216" cy="1872208"/>
          </a:xfrm>
          <a:prstGeom prst="ellipse">
            <a:avLst/>
          </a:prstGeom>
          <a:solidFill>
            <a:srgbClr val="FF99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největší kočkovitá šelma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83568" y="6453336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obr.4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722438" y="435124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Puma americká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3" name="Obrázek 2" descr="480px-CMM_MountainL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032448" cy="486054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4860032" y="1556792"/>
            <a:ext cx="3600400" cy="489654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- vyskytuje se na obou amerických kontinentech</a:t>
            </a:r>
          </a:p>
          <a:p>
            <a:pPr>
              <a:buClr>
                <a:schemeClr val="bg2"/>
              </a:buClr>
              <a:buFontTx/>
              <a:buChar char="-"/>
            </a:pPr>
            <a:endParaRPr lang="cs-CZ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- kočkovitá šelma s největším areálem výskytu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6381328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obr.3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3568" y="404664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</a:t>
            </a:r>
            <a:r>
              <a:rPr lang="cs-CZ" sz="4000" dirty="0" smtClean="0">
                <a:latin typeface="Comic Sans MS" pitchFamily="66" charset="0"/>
              </a:rPr>
              <a:t>Ocelot velký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3" name="Obrázek 2" descr="800px-Oce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7"/>
            <a:ext cx="7848872" cy="4961801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3851920" y="4941168"/>
            <a:ext cx="4536504" cy="1224136"/>
          </a:xfrm>
          <a:prstGeom prst="roundRect">
            <a:avLst/>
          </a:prstGeom>
          <a:solidFill>
            <a:srgbClr val="CCFF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tropická a subtropická Amerika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3568" y="6309320"/>
            <a:ext cx="631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obr.16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404664"/>
            <a:ext cx="74888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 err="1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Čtyřsměrka</a:t>
            </a:r>
            <a:r>
              <a:rPr lang="cs-CZ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ukrývá</a:t>
            </a:r>
            <a:r>
              <a:rPr lang="cs-CZ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názvy</a:t>
            </a:r>
            <a:r>
              <a:rPr lang="cs-CZ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9-ti</a:t>
            </a:r>
            <a:r>
              <a:rPr lang="cs-CZ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kočkovitých</a:t>
            </a:r>
            <a:r>
              <a:rPr lang="cs-CZ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šelem.</a:t>
            </a:r>
            <a:r>
              <a:rPr lang="cs-CZ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Najdi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je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cs-CZ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vypiš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do</a:t>
            </a:r>
            <a:r>
              <a:rPr lang="cs-CZ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66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sloupeč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ku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pod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sebe!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vyškrtání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všech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písmen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ti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zůstane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10 písmen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která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čtená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řádku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ti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dají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tajenku.  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547664" y="1484784"/>
          <a:ext cx="5832645" cy="4416552"/>
        </p:xfrm>
        <a:graphic>
          <a:graphicData uri="http://schemas.openxmlformats.org/drawingml/2006/table">
            <a:tbl>
              <a:tblPr/>
              <a:tblGrid>
                <a:gridCol w="833235"/>
                <a:gridCol w="833235"/>
                <a:gridCol w="833235"/>
                <a:gridCol w="833235"/>
                <a:gridCol w="833235"/>
                <a:gridCol w="833235"/>
                <a:gridCol w="833235"/>
              </a:tblGrid>
              <a:tr h="554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V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 smtClean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O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C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L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O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T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G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Y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T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G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T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A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H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V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L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L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K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A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M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U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É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K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Á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U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G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A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J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K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O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Č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K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A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O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Č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K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Y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D</a:t>
                      </a:r>
                      <a:endParaRPr lang="cs-CZ" sz="360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dirty="0">
                          <a:solidFill>
                            <a:srgbClr val="008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Y</a:t>
                      </a:r>
                      <a:endParaRPr lang="cs-CZ" sz="36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43608" y="5949280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Tajenka: 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411760" y="5949280"/>
            <a:ext cx="4968552" cy="504056"/>
          </a:xfrm>
          <a:prstGeom prst="round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  <a:hlinkClick r:id="rId2" action="ppaction://hlinksldjump"/>
              </a:rPr>
              <a:t>VELKÉ KOČKY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živočichů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Šelmy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kočkovité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VY_32_INOVACE_19.08.ZAT.PR.7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02. 10. 2012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2420888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Jedna</a:t>
            </a:r>
            <a:r>
              <a:rPr lang="cs-CZ" sz="2800" dirty="0" smtClean="0"/>
              <a:t> z 9-ti vyškrtaných koček </a:t>
            </a:r>
            <a:r>
              <a:rPr lang="cs-CZ" sz="2800" dirty="0" smtClean="0">
                <a:solidFill>
                  <a:srgbClr val="7030A0"/>
                </a:solidFill>
              </a:rPr>
              <a:t>není velká</a:t>
            </a:r>
            <a:r>
              <a:rPr lang="cs-CZ" sz="2800" dirty="0" smtClean="0"/>
              <a:t>. </a:t>
            </a:r>
          </a:p>
          <a:p>
            <a:pPr algn="ctr"/>
            <a:r>
              <a:rPr lang="cs-CZ" sz="2800" dirty="0" smtClean="0"/>
              <a:t>Patří spíše k malým druhům. </a:t>
            </a:r>
          </a:p>
          <a:p>
            <a:pPr algn="ctr"/>
            <a:r>
              <a:rPr lang="cs-CZ" sz="2800" dirty="0" smtClean="0">
                <a:solidFill>
                  <a:srgbClr val="7030A0"/>
                </a:solidFill>
              </a:rPr>
              <a:t>Víš, o kterou kočku se jedná?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15816" y="4221088"/>
            <a:ext cx="3257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</a:rPr>
              <a:t>Ocelot velký</a:t>
            </a:r>
            <a:endParaRPr lang="cs-CZ" sz="40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PC2\AppData\Local\Microsoft\Windows\Temporary Internet Files\Content.IE5\6IUBC28R\MC90043640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92696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683568" y="548680"/>
            <a:ext cx="7920880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Kočičí </a:t>
            </a:r>
            <a:r>
              <a:rPr lang="cs-CZ" sz="4000" dirty="0" err="1" smtClean="0">
                <a:latin typeface="Comic Sans MS" pitchFamily="66" charset="0"/>
              </a:rPr>
              <a:t>nej</a:t>
            </a:r>
            <a:r>
              <a:rPr lang="cs-CZ" sz="4000" dirty="0" smtClean="0">
                <a:latin typeface="Comic Sans MS" pitchFamily="66" charset="0"/>
              </a:rPr>
              <a:t> . . . 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27584" y="2132856"/>
            <a:ext cx="2376264" cy="20882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největší kočkovitá šelma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6084168" y="2204864"/>
            <a:ext cx="2304256" cy="20162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nejrychlejší  savec planety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899592" y="4437112"/>
            <a:ext cx="2304256" cy="20162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král zvířat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6084168" y="4437112"/>
            <a:ext cx="2376264" cy="2016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kočka s největší areálem výskytu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27784" y="1700808"/>
            <a:ext cx="395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Zkompletuj dvojice!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635896" y="2348880"/>
            <a:ext cx="201622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PUMA</a:t>
            </a:r>
            <a:endParaRPr lang="cs-CZ" sz="4000" dirty="0"/>
          </a:p>
        </p:txBody>
      </p:sp>
      <p:sp>
        <p:nvSpPr>
          <p:cNvPr id="18" name="Obdélník 17"/>
          <p:cNvSpPr/>
          <p:nvPr/>
        </p:nvSpPr>
        <p:spPr>
          <a:xfrm>
            <a:off x="3635896" y="3356992"/>
            <a:ext cx="201622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GEPARD</a:t>
            </a:r>
            <a:endParaRPr lang="cs-CZ" sz="4000" dirty="0"/>
          </a:p>
        </p:txBody>
      </p:sp>
      <p:sp>
        <p:nvSpPr>
          <p:cNvPr id="19" name="Obdélník 18"/>
          <p:cNvSpPr/>
          <p:nvPr/>
        </p:nvSpPr>
        <p:spPr>
          <a:xfrm>
            <a:off x="3635896" y="4293096"/>
            <a:ext cx="201622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LEV</a:t>
            </a:r>
            <a:endParaRPr lang="cs-CZ" sz="4000" dirty="0"/>
          </a:p>
        </p:txBody>
      </p:sp>
      <p:sp>
        <p:nvSpPr>
          <p:cNvPr id="20" name="Obdélník 19"/>
          <p:cNvSpPr/>
          <p:nvPr/>
        </p:nvSpPr>
        <p:spPr>
          <a:xfrm>
            <a:off x="3635896" y="5301208"/>
            <a:ext cx="201622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TYGR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683568" y="548680"/>
            <a:ext cx="7920880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Kočičí </a:t>
            </a:r>
            <a:r>
              <a:rPr lang="cs-CZ" sz="4000" dirty="0" err="1" smtClean="0">
                <a:latin typeface="Comic Sans MS" pitchFamily="66" charset="0"/>
              </a:rPr>
              <a:t>nej</a:t>
            </a:r>
            <a:r>
              <a:rPr lang="cs-CZ" sz="4000" dirty="0" smtClean="0">
                <a:latin typeface="Comic Sans MS" pitchFamily="66" charset="0"/>
              </a:rPr>
              <a:t> . . . 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827584" y="2132856"/>
            <a:ext cx="2376264" cy="20882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největší kočkovitá šelma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6084168" y="2204864"/>
            <a:ext cx="2304256" cy="20162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nejrychlejší  savec planety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899592" y="4437112"/>
            <a:ext cx="2304256" cy="20162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král zvířat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6084168" y="4437112"/>
            <a:ext cx="2376264" cy="2016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kočka s největší areálem výskytu</a:t>
            </a:r>
            <a:endParaRPr lang="cs-CZ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27784" y="1700808"/>
            <a:ext cx="395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Zkompletuj dvojice!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635896" y="2348880"/>
            <a:ext cx="201622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PUMA</a:t>
            </a:r>
            <a:endParaRPr lang="cs-CZ" sz="4000" dirty="0"/>
          </a:p>
        </p:txBody>
      </p:sp>
      <p:sp>
        <p:nvSpPr>
          <p:cNvPr id="18" name="Obdélník 17"/>
          <p:cNvSpPr/>
          <p:nvPr/>
        </p:nvSpPr>
        <p:spPr>
          <a:xfrm>
            <a:off x="3635896" y="3356992"/>
            <a:ext cx="201622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GEPARD</a:t>
            </a:r>
            <a:endParaRPr lang="cs-CZ" sz="4000" dirty="0"/>
          </a:p>
        </p:txBody>
      </p:sp>
      <p:sp>
        <p:nvSpPr>
          <p:cNvPr id="19" name="Obdélník 18"/>
          <p:cNvSpPr/>
          <p:nvPr/>
        </p:nvSpPr>
        <p:spPr>
          <a:xfrm>
            <a:off x="3635896" y="4293096"/>
            <a:ext cx="201622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LEV</a:t>
            </a:r>
            <a:endParaRPr lang="cs-CZ" sz="4000" dirty="0"/>
          </a:p>
        </p:txBody>
      </p:sp>
      <p:sp>
        <p:nvSpPr>
          <p:cNvPr id="20" name="Obdélník 19"/>
          <p:cNvSpPr/>
          <p:nvPr/>
        </p:nvSpPr>
        <p:spPr>
          <a:xfrm>
            <a:off x="3635896" y="5301208"/>
            <a:ext cx="201622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TYGR</a:t>
            </a:r>
            <a:endParaRPr lang="cs-CZ" sz="4000" dirty="0"/>
          </a:p>
        </p:txBody>
      </p:sp>
      <p:cxnSp>
        <p:nvCxnSpPr>
          <p:cNvPr id="21" name="Přímá spojovací šipka 20"/>
          <p:cNvCxnSpPr>
            <a:stCxn id="10" idx="6"/>
            <a:endCxn id="20" idx="1"/>
          </p:cNvCxnSpPr>
          <p:nvPr/>
        </p:nvCxnSpPr>
        <p:spPr>
          <a:xfrm>
            <a:off x="3203848" y="3176972"/>
            <a:ext cx="43204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13" idx="6"/>
            <a:endCxn id="19" idx="1"/>
          </p:cNvCxnSpPr>
          <p:nvPr/>
        </p:nvCxnSpPr>
        <p:spPr>
          <a:xfrm flipV="1">
            <a:off x="3203848" y="4617132"/>
            <a:ext cx="432048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14" idx="2"/>
            <a:endCxn id="17" idx="3"/>
          </p:cNvCxnSpPr>
          <p:nvPr/>
        </p:nvCxnSpPr>
        <p:spPr>
          <a:xfrm flipH="1" flipV="1">
            <a:off x="5652120" y="2672916"/>
            <a:ext cx="432048" cy="2772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12" idx="2"/>
            <a:endCxn id="18" idx="3"/>
          </p:cNvCxnSpPr>
          <p:nvPr/>
        </p:nvCxnSpPr>
        <p:spPr>
          <a:xfrm flipH="1">
            <a:off x="5652120" y="3212976"/>
            <a:ext cx="432048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132856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Botanika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. Praha : SPN, 1999, ISBN 80-7235-069-2. s.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40-43.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4</a:t>
            </a: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DrL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&lt;http://commons.wikimedia.org/wiki/File:Blackcat-Lilith.jpg?uselang=cs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5, 14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Lea</a:t>
            </a:r>
            <a:r>
              <a:rPr lang="cs-CZ" sz="1600" dirty="0" smtClean="0"/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Maimone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commons.wikimedia.org/wiki/File:Panthera_onca.jpg&gt;.</a:t>
            </a: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23528" y="548680"/>
            <a:ext cx="8208912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5, 17</a:t>
            </a: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Cm0rris0n.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&lt;http://cs.wikipedia.org/wiki/Soubor:CMM_MountainLion.jpg&gt;.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5, 16</a:t>
            </a: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Dave</a:t>
            </a:r>
            <a:r>
              <a:rPr lang="cs-CZ" sz="1600" dirty="0" smtClean="0"/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Pape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jako volné dílo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&lt;http://commons.wikimedia.org/wiki/File:Panthera_tigris_altaica_13_-_Buffalo_Zoo.jpg?uselang=cs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5, 15</a:t>
            </a: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Mistvan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[cit.2012-09-30]. Dostupný jako volné dílo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&lt;http://cs.wikipedia.org/wiki/Soubor:SriLankaLeopard-ZOO-Jihlava.jpg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5, 13</a:t>
            </a: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Stolz</a:t>
            </a:r>
            <a:r>
              <a:rPr lang="cs-CZ" sz="1600" dirty="0" smtClean="0"/>
              <a:t>,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Gary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M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[cit.2012-09-30].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&lt;http://commons.wikimedia.org/wiki/File:Two_cheetahs_together.jpg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6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Jens</a:t>
            </a:r>
            <a:r>
              <a:rPr lang="cs-CZ" sz="1600" dirty="0" smtClean="0"/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Nietschmann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commons.wikimedia.org/wiki/File:Jammlich_crop.jpg?uselang=cs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23528" y="548680"/>
            <a:ext cx="842493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Schorle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commons.wikimedia.org/wiki/File:Wildkatze_MGH.jpg&gt;.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Mistvan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&lt;http://commons.wikimedia.org/wiki/File:Lynx.lynx-ZOO.Olomouc1.jpg&gt;.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10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OBR.10]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Stano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Novak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&lt;http://commons.wikimedia.org/wiki/File:White_Lion.jpg&gt;.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Louda, J.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[cit.2012-09-30]. 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jako volné dílo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&lt;http://commons.wikimedia.org/wiki/File:Small_coat_of_arms_of_the_Czech_Republic.svg?uselang=cs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12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ChrisO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&lt;http://commons.wikimedia.org/wiki/File:Male_and_female_pheasant.</a:t>
            </a:r>
          </a:p>
          <a:p>
            <a:pPr>
              <a:lnSpc>
                <a:spcPct val="80000"/>
              </a:lnSpc>
            </a:pP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23528" y="548680"/>
            <a:ext cx="8424936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Sven</a:t>
            </a:r>
            <a:r>
              <a:rPr lang="cs-CZ" sz="1600" dirty="0" smtClean="0"/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Teschke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&lt;http://commons.wikimedia.org/wiki/File:Lucanus-cervus-maskulinum.jpg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Sven</a:t>
            </a:r>
            <a:r>
              <a:rPr lang="cs-CZ" sz="1600" dirty="0" smtClean="0"/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Teschke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&lt;http://commons.wikimedia.org/wiki/File:Lucanus-cervus-femininum.jpg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Timichal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&lt;http://commons.wikimedia.org/wiki/File:Slepice_na_dvorku.jpg&gt;.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18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Tom</a:t>
            </a:r>
            <a:r>
              <a:rPr lang="cs-CZ" sz="1600" dirty="0" smtClean="0"/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Smylie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&lt;http://commons.wikimedia.org/wiki/File:Ocelot.jpg&gt;.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 galerie obrázků  a klipartů Microsoft Office.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ŠELMY KOČKOVITÉ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971600" y="1916832"/>
            <a:ext cx="2016224" cy="187220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kulatá hlava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300192" y="4221088"/>
            <a:ext cx="2016224" cy="194421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ostré zatažitelné drápy 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(kromě geparda)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300192" y="1916832"/>
            <a:ext cx="2016224" cy="194421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mimořádně vyvinutý sluch  a zrak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899592" y="4293096"/>
            <a:ext cx="2088232" cy="187220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- loví plížením a krátkým útokem ze zálohy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83568" y="404664"/>
            <a:ext cx="7848872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Společné znaky </a:t>
            </a:r>
          </a:p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kočkovitých šelem!!!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971600" y="1916832"/>
            <a:ext cx="2016224" cy="187220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TVAR </a:t>
            </a:r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HLAVY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300192" y="1916832"/>
            <a:ext cx="2016224" cy="194421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SMYSLY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899592" y="4293096"/>
            <a:ext cx="2088232" cy="187220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LOV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300192" y="4221088"/>
            <a:ext cx="2016224" cy="194421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itchFamily="66" charset="0"/>
              </a:rPr>
              <a:t>DRÁPY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3560" name="Picture 8" descr="File:Blackcat-Lili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3024336" cy="4248472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283968" y="6237312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obr.1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467544" y="476672"/>
            <a:ext cx="8136904" cy="59046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827584" y="3068960"/>
            <a:ext cx="7489825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Zástupci šelem kočkovitých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12" name="Obrázek 11" descr="800px-Panthera_tigris_altaica_13_-_Buffalo_Zo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618" y="4077073"/>
            <a:ext cx="224922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 descr="800px-Two_cheetahs_together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077072"/>
            <a:ext cx="2180605" cy="195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 descr="800px-Panthera_onc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764703"/>
            <a:ext cx="3456384" cy="216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C:\Users\PC2\AppData\Local\Microsoft\Windows\Temporary Internet Files\Content.IE5\0RJJNRWC\MP900403330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764705"/>
            <a:ext cx="1512168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480px-CMM_MountainLion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2200" y="764704"/>
            <a:ext cx="1792199" cy="2160240"/>
          </a:xfrm>
          <a:prstGeom prst="rect">
            <a:avLst/>
          </a:prstGeom>
        </p:spPr>
      </p:pic>
      <p:pic>
        <p:nvPicPr>
          <p:cNvPr id="9" name="Obrázek 8" descr="SriLankaLeopard-ZOO-Jihlava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91880" y="4077072"/>
            <a:ext cx="2352926" cy="195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bdélník 15"/>
          <p:cNvSpPr/>
          <p:nvPr/>
        </p:nvSpPr>
        <p:spPr>
          <a:xfrm>
            <a:off x="1835696" y="6093296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obr.4</a:t>
            </a:r>
            <a:endParaRPr lang="cs-CZ" sz="1200" dirty="0">
              <a:latin typeface="Comic Sans MS" pitchFamily="66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067944" y="476672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obr.2</a:t>
            </a:r>
            <a:endParaRPr lang="cs-CZ" sz="1200" dirty="0">
              <a:latin typeface="Comic Sans MS" pitchFamily="66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499992" y="6093296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obr.5</a:t>
            </a:r>
            <a:endParaRPr lang="cs-CZ" sz="1200" dirty="0">
              <a:latin typeface="Comic Sans MS" pitchFamily="66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020272" y="6093296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obr.6</a:t>
            </a:r>
            <a:endParaRPr lang="cs-CZ" sz="1200" dirty="0">
              <a:latin typeface="Comic Sans MS" pitchFamily="66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020272" y="476672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obr.3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e/e7/Jammlich_crop.jpg?uselang=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48872" cy="5040560"/>
          </a:xfrm>
          <a:prstGeom prst="rect">
            <a:avLst/>
          </a:prstGeom>
          <a:noFill/>
        </p:spPr>
      </p:pic>
      <p:sp>
        <p:nvSpPr>
          <p:cNvPr id="2" name="Zaoblený obdélník 1"/>
          <p:cNvSpPr/>
          <p:nvPr/>
        </p:nvSpPr>
        <p:spPr>
          <a:xfrm>
            <a:off x="683568" y="404664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Kočka domácí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436096" y="1556792"/>
            <a:ext cx="939681" cy="588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FF6600"/>
                </a:solidFill>
                <a:latin typeface="Comic Sans MS"/>
                <a:ea typeface="Calibri"/>
                <a:cs typeface="Times New Roman"/>
              </a:rPr>
              <a:t>hlava</a:t>
            </a:r>
            <a:endParaRPr lang="cs-CZ" sz="2400" b="1" dirty="0">
              <a:solidFill>
                <a:srgbClr val="FF6600"/>
              </a:solidFill>
              <a:ea typeface="Calibri"/>
              <a:cs typeface="Times New Roman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11960" y="2348880"/>
            <a:ext cx="1919115" cy="588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FF6600"/>
                </a:solidFill>
                <a:latin typeface="Comic Sans MS"/>
                <a:ea typeface="Calibri"/>
                <a:cs typeface="Times New Roman"/>
              </a:rPr>
              <a:t>ušní boltce </a:t>
            </a:r>
            <a:endParaRPr lang="cs-CZ" sz="2400" b="1" dirty="0">
              <a:solidFill>
                <a:srgbClr val="FF6600"/>
              </a:solidFill>
              <a:ea typeface="Calibri"/>
              <a:cs typeface="Times New Roman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44008" y="3140968"/>
            <a:ext cx="1099981" cy="588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FF6600"/>
                </a:solidFill>
                <a:latin typeface="Comic Sans MS"/>
                <a:ea typeface="Calibri"/>
                <a:cs typeface="Times New Roman"/>
              </a:rPr>
              <a:t>čenich</a:t>
            </a:r>
            <a:endParaRPr lang="cs-CZ" sz="2400" b="1" dirty="0">
              <a:solidFill>
                <a:srgbClr val="FF6600"/>
              </a:solidFill>
              <a:ea typeface="Calibri"/>
              <a:cs typeface="Times New Roman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580112" y="3933056"/>
            <a:ext cx="591829" cy="588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FF6600"/>
                </a:solidFill>
                <a:latin typeface="Comic Sans MS"/>
                <a:ea typeface="Calibri"/>
                <a:cs typeface="Times New Roman"/>
              </a:rPr>
              <a:t>oči</a:t>
            </a:r>
            <a:endParaRPr lang="cs-CZ" sz="2400" b="1" dirty="0">
              <a:solidFill>
                <a:srgbClr val="FF6600"/>
              </a:solidFill>
              <a:ea typeface="Calibri"/>
              <a:cs typeface="Times New Roman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23928" y="4725144"/>
            <a:ext cx="1568058" cy="588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FF6600"/>
                </a:solidFill>
                <a:latin typeface="Comic Sans MS"/>
                <a:ea typeface="Calibri"/>
                <a:cs typeface="Times New Roman"/>
              </a:rPr>
              <a:t>končetiny</a:t>
            </a:r>
            <a:endParaRPr lang="cs-CZ" sz="2400" b="1" dirty="0">
              <a:solidFill>
                <a:srgbClr val="FF6600"/>
              </a:solidFill>
              <a:ea typeface="Calibri"/>
              <a:cs typeface="Times New Roman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88024" y="5517232"/>
            <a:ext cx="747320" cy="588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b="1" dirty="0" smtClean="0">
                <a:solidFill>
                  <a:srgbClr val="FF6600"/>
                </a:solidFill>
                <a:latin typeface="Comic Sans MS"/>
                <a:ea typeface="Calibri"/>
                <a:cs typeface="Times New Roman"/>
              </a:rPr>
              <a:t>tělo</a:t>
            </a:r>
            <a:endParaRPr lang="cs-CZ" sz="2400" b="1" dirty="0">
              <a:solidFill>
                <a:srgbClr val="FF6600"/>
              </a:solidFill>
              <a:ea typeface="Calibri"/>
              <a:cs typeface="Times New Roman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44208" y="1556792"/>
            <a:ext cx="1083951" cy="585097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kulatá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228184" y="2348880"/>
            <a:ext cx="1476686" cy="588238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vztyčené</a:t>
            </a:r>
            <a:endParaRPr lang="cs-CZ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00192" y="3933056"/>
            <a:ext cx="1353256" cy="588238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dopředu</a:t>
            </a:r>
            <a:endParaRPr lang="cs-CZ" sz="2400" dirty="0" smtClean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796136" y="3140968"/>
            <a:ext cx="2323072" cy="588238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hmatové vousy</a:t>
            </a:r>
            <a:endParaRPr lang="cs-CZ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580112" y="4725144"/>
            <a:ext cx="2791149" cy="588238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zatažitelné drápy</a:t>
            </a:r>
            <a:endParaRPr lang="cs-CZ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652120" y="5517232"/>
            <a:ext cx="2513830" cy="588238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ohebné a pružné</a:t>
            </a:r>
            <a:endParaRPr lang="cs-CZ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139952" y="6453336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obr.7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3568" y="404664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Kočka divoká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2050" name="Picture 2" descr="File:Wildkatze M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64016" cy="4932810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148064" y="1556792"/>
            <a:ext cx="2952328" cy="18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ocas kratší než polovina     </a:t>
            </a:r>
          </a:p>
          <a:p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 těla, po celé délce  </a:t>
            </a:r>
          </a:p>
          <a:p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 huňatý, černá špička, </a:t>
            </a:r>
          </a:p>
          <a:p>
            <a:pPr>
              <a:buClr>
                <a:schemeClr val="bg2"/>
              </a:buClr>
            </a:pPr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 3-4 černé kroužky  </a:t>
            </a:r>
          </a:p>
          <a:p>
            <a:pPr>
              <a:buClr>
                <a:schemeClr val="bg2"/>
              </a:buClr>
            </a:pPr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 před koncem ocasu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83968" y="6381328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obr.8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3568" y="404664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Rys ostrovid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1026" name="Picture 2" descr="File:Lynx.lynx-ZOO.Olomouc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4896544" cy="4896544"/>
          </a:xfrm>
          <a:prstGeom prst="rect">
            <a:avLst/>
          </a:prstGeom>
          <a:noFill/>
        </p:spPr>
      </p:pic>
      <p:sp>
        <p:nvSpPr>
          <p:cNvPr id="6" name="ucho - tlačítko"/>
          <p:cNvSpPr/>
          <p:nvPr/>
        </p:nvSpPr>
        <p:spPr>
          <a:xfrm>
            <a:off x="1835696" y="1988840"/>
            <a:ext cx="1440160" cy="648072"/>
          </a:xfrm>
          <a:prstGeom prst="ellipse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ucho"/>
          <p:cNvSpPr/>
          <p:nvPr/>
        </p:nvSpPr>
        <p:spPr>
          <a:xfrm>
            <a:off x="6084168" y="1556792"/>
            <a:ext cx="2376264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štětičky černých chlupů na uších - CHVOSTKY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oko"/>
          <p:cNvSpPr/>
          <p:nvPr/>
        </p:nvSpPr>
        <p:spPr>
          <a:xfrm>
            <a:off x="6084168" y="2996952"/>
            <a:ext cx="2376264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mohutné tlapy se zatažitelnými drápy slouží v zimě jako sněžnice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čumáček"/>
          <p:cNvSpPr/>
          <p:nvPr/>
        </p:nvSpPr>
        <p:spPr>
          <a:xfrm>
            <a:off x="6084168" y="5085184"/>
            <a:ext cx="2376264" cy="1368152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prodloužené chlupy na bradě, tzv. licousy patrné zejména v zimě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87824" y="6488668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obr.9</a:t>
            </a: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683568" y="1556792"/>
            <a:ext cx="7920880" cy="4968552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cs-CZ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- druhá největší kočkovitá  šelma</a:t>
            </a:r>
          </a:p>
          <a:p>
            <a:pPr marL="360000">
              <a:buFontTx/>
              <a:buChar char="-"/>
            </a:pPr>
            <a:r>
              <a:rPr lang="cs-CZ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 společenská zvířata, loví ve smečkách</a:t>
            </a:r>
          </a:p>
          <a:p>
            <a:pPr marL="360000">
              <a:buFontTx/>
              <a:buChar char="-"/>
            </a:pPr>
            <a:r>
              <a:rPr lang="cs-CZ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 loví samice; samci se zapojují, když smečka loví </a:t>
            </a:r>
          </a:p>
          <a:p>
            <a:pPr marL="360000"/>
            <a:r>
              <a:rPr lang="cs-CZ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  nějaká velká zvířata</a:t>
            </a:r>
          </a:p>
          <a:p>
            <a:pPr marL="360000">
              <a:buFontTx/>
              <a:buChar char="-"/>
            </a:pPr>
            <a:r>
              <a:rPr lang="cs-CZ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 většinu času tráví odpočinkem, a to až 20 hodin </a:t>
            </a:r>
          </a:p>
          <a:p>
            <a:pPr marL="360000"/>
            <a:r>
              <a:rPr lang="cs-CZ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  denně</a:t>
            </a:r>
          </a:p>
          <a:p>
            <a:pPr marL="360000">
              <a:buFontTx/>
              <a:buChar char="-"/>
            </a:pPr>
            <a:r>
              <a:rPr lang="cs-CZ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 obě pohlaví mohou vykazovat znaky homosexuality</a:t>
            </a:r>
          </a:p>
          <a:p>
            <a:pPr marL="360000"/>
            <a:r>
              <a:rPr lang="cs-CZ" sz="2400" dirty="0" smtClean="0">
                <a:solidFill>
                  <a:sysClr val="windowText" lastClr="000000"/>
                </a:solidFill>
                <a:latin typeface="Comic Sans MS" pitchFamily="66" charset="0"/>
              </a:rPr>
              <a:t>- výskyt v Africe a Indii</a:t>
            </a:r>
            <a:endParaRPr lang="cs-CZ" sz="24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683568" y="404664"/>
            <a:ext cx="7848872" cy="7921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Lev pustinný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1026" name="Picture 2" descr="C:\Users\PC2\AppData\Local\Microsoft\Windows\Temporary Internet Files\Content.IE5\SULE2U9H\MC9003302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916832"/>
            <a:ext cx="936104" cy="1244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1024</Words>
  <Application>Microsoft Office PowerPoint</Application>
  <PresentationFormat>Předvádění na obrazovce (4:3)</PresentationFormat>
  <Paragraphs>275</Paragraphs>
  <Slides>26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Snímek 1</vt:lpstr>
      <vt:lpstr>Snímek 2</vt:lpstr>
      <vt:lpstr>ŠELMY KOČKOVITÉ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 KOČKOVITÉ</dc:title>
  <dc:creator>PC2</dc:creator>
  <cp:lastModifiedBy>PC2</cp:lastModifiedBy>
  <cp:revision>89</cp:revision>
  <dcterms:created xsi:type="dcterms:W3CDTF">2012-09-25T19:34:38Z</dcterms:created>
  <dcterms:modified xsi:type="dcterms:W3CDTF">2013-01-29T23:58:48Z</dcterms:modified>
</cp:coreProperties>
</file>