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60" r:id="rId4"/>
    <p:sldId id="261" r:id="rId5"/>
    <p:sldId id="265" r:id="rId6"/>
    <p:sldId id="258" r:id="rId7"/>
    <p:sldId id="263" r:id="rId8"/>
    <p:sldId id="262" r:id="rId9"/>
    <p:sldId id="271" r:id="rId10"/>
    <p:sldId id="269" r:id="rId11"/>
    <p:sldId id="270" r:id="rId12"/>
    <p:sldId id="268" r:id="rId13"/>
    <p:sldId id="273" r:id="rId14"/>
    <p:sldId id="266" r:id="rId15"/>
    <p:sldId id="272" r:id="rId16"/>
    <p:sldId id="274" r:id="rId17"/>
    <p:sldId id="281" r:id="rId18"/>
    <p:sldId id="278" r:id="rId19"/>
    <p:sldId id="282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FF"/>
    <a:srgbClr val="6699FF"/>
    <a:srgbClr val="FF99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>
        <p:scale>
          <a:sx n="91" d="100"/>
          <a:sy n="91" d="100"/>
        </p:scale>
        <p:origin x="-91" y="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41CE6-4DDF-43CE-B524-3BA36D07BB47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6008-923E-412A-A756-9E3971825A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FE2E-E879-4339-9A56-C47A48656E29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1FDD-9FBE-4816-AD9E-DE6E8FB23E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7/7e/California_Death_Valley_Coyot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Scandinavian grey wolf Canis lupu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06364" cy="5688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Zaoblený obdélník 2"/>
          <p:cNvSpPr/>
          <p:nvPr/>
        </p:nvSpPr>
        <p:spPr>
          <a:xfrm>
            <a:off x="323528" y="404664"/>
            <a:ext cx="84969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800" dirty="0" smtClean="0">
                <a:latin typeface="Comic Sans MS" pitchFamily="66" charset="0"/>
              </a:rPr>
              <a:t>Vlk obecný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076056" y="1412776"/>
            <a:ext cx="36004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- </a:t>
            </a:r>
            <a:r>
              <a:rPr lang="cs-CZ" sz="2400" dirty="0" smtClean="0">
                <a:latin typeface="Comic Sans MS" pitchFamily="66" charset="0"/>
              </a:rPr>
              <a:t>huňatý ocas (v zimě jako přikrývka)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7544" y="5157192"/>
            <a:ext cx="360040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- </a:t>
            </a:r>
            <a:r>
              <a:rPr lang="cs-CZ" sz="2400" dirty="0" smtClean="0">
                <a:latin typeface="Comic Sans MS" pitchFamily="66" charset="0"/>
              </a:rPr>
              <a:t>srst  má izolační vlastnosti (v zimě  na ni netaje sníh)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7544" y="1412776"/>
            <a:ext cx="2304256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- </a:t>
            </a:r>
            <a:r>
              <a:rPr lang="cs-CZ" sz="2400" dirty="0" smtClean="0">
                <a:latin typeface="Comic Sans MS" pitchFamily="66" charset="0"/>
              </a:rPr>
              <a:t>tmavší hřbet a světlejší břicho, často tmavší maska okolo očí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076056" y="5301208"/>
            <a:ext cx="36004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- </a:t>
            </a:r>
            <a:r>
              <a:rPr lang="cs-CZ" sz="2400" dirty="0" smtClean="0">
                <a:latin typeface="Comic Sans MS" pitchFamily="66" charset="0"/>
              </a:rPr>
              <a:t>kontinenty severní polokoule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1520" y="6488668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467544" y="1412776"/>
            <a:ext cx="2304256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Jakou barvu má srst?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076056" y="5301208"/>
            <a:ext cx="36004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 Které kontinenty vlk obývá?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67544" y="5157192"/>
            <a:ext cx="360040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Jakou funkci má srst?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076056" y="1412776"/>
            <a:ext cx="36004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Jakou funkci má v zimě ocas?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Stary 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File:Canis lupus lycaon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332656"/>
            <a:ext cx="540060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aoblený obdélník 4"/>
          <p:cNvSpPr/>
          <p:nvPr/>
        </p:nvSpPr>
        <p:spPr>
          <a:xfrm>
            <a:off x="467544" y="5085184"/>
            <a:ext cx="820891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latin typeface="Comic Sans MS" pitchFamily="66" charset="0"/>
              </a:rPr>
              <a:t>Vlk je mohutnější než německý ovčák, má širší </a:t>
            </a:r>
            <a:r>
              <a:rPr lang="cs-CZ" sz="2800" dirty="0" err="1" smtClean="0">
                <a:latin typeface="Comic Sans MS" pitchFamily="66" charset="0"/>
              </a:rPr>
              <a:t>zašpičatělejší</a:t>
            </a:r>
            <a:r>
              <a:rPr lang="cs-CZ" sz="2800" dirty="0" smtClean="0">
                <a:latin typeface="Comic Sans MS" pitchFamily="66" charset="0"/>
              </a:rPr>
              <a:t> hlavu a šikmo postavené oči.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716016" y="404664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Je mezi nimi rozdíl?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45091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419872" y="450912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Лис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" name="Zaoblený obdélník 2"/>
          <p:cNvSpPr/>
          <p:nvPr/>
        </p:nvSpPr>
        <p:spPr>
          <a:xfrm>
            <a:off x="323528" y="260648"/>
            <a:ext cx="84249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800" dirty="0" smtClean="0">
                <a:latin typeface="Comic Sans MS" pitchFamily="66" charset="0"/>
              </a:rPr>
              <a:t>Liška obecná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436096" y="5661248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/>
              </a:buClr>
            </a:pPr>
            <a:endParaRPr lang="cs-CZ" b="1" dirty="0" smtClean="0">
              <a:solidFill>
                <a:schemeClr val="bg2"/>
              </a:solidFill>
            </a:endParaRPr>
          </a:p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- naše nejhojnější psovitá šelma</a:t>
            </a:r>
          </a:p>
          <a:p>
            <a:pPr>
              <a:buClr>
                <a:schemeClr val="bg2"/>
              </a:buClr>
            </a:pPr>
            <a:endParaRPr lang="cs-CZ" b="1" dirty="0" smtClean="0">
              <a:solidFill>
                <a:schemeClr val="bg2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5013176"/>
            <a:ext cx="3240360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- hygienická role v krajině – konzumace mršin</a:t>
            </a:r>
          </a:p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potrava – hlodavci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95536" y="1196752"/>
            <a:ext cx="324036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- rezavě hnědá, šedobílé břicho</a:t>
            </a:r>
          </a:p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hustě osrstěný ocas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436096" y="1196752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- přenašeč vztekliny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6488668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95536" y="1196752"/>
            <a:ext cx="324036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 Popiš srst!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436096" y="1196752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Kterou nemoc přenáší?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95536" y="5013176"/>
            <a:ext cx="3240360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Jaký je význam lišek v krajině?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5436096" y="5661248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/>
              </a:buClr>
            </a:pPr>
            <a:endParaRPr lang="cs-CZ" b="1" dirty="0" smtClean="0">
              <a:solidFill>
                <a:schemeClr val="bg2"/>
              </a:solidFill>
            </a:endParaRPr>
          </a:p>
          <a:p>
            <a:pPr algn="ctr">
              <a:buClr>
                <a:schemeClr val="bg2"/>
              </a:buClr>
            </a:pPr>
            <a:r>
              <a:rPr lang="cs-CZ" sz="2400" dirty="0" smtClean="0">
                <a:solidFill>
                  <a:schemeClr val="bg2"/>
                </a:solidFill>
                <a:latin typeface="Comic Sans MS" pitchFamily="66" charset="0"/>
              </a:rPr>
              <a:t>Je v Česku běžná?</a:t>
            </a:r>
          </a:p>
          <a:p>
            <a:pPr>
              <a:buClr>
                <a:schemeClr val="bg2"/>
              </a:buClr>
            </a:pPr>
            <a:endParaRPr lang="cs-CZ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File:Dingo 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032448" cy="310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File:Maehnenw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24569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File:Fennec 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40324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660232" y="404664"/>
            <a:ext cx="201048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Comic Sans MS" pitchFamily="66" charset="0"/>
              </a:rPr>
              <a:t>Pes hřivnatý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68313" y="476250"/>
            <a:ext cx="266611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Fenek berberský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67544" y="3645024"/>
            <a:ext cx="155683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Pes dingo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644008" y="3573016"/>
            <a:ext cx="4104456" cy="3096344"/>
          </a:xfrm>
          <a:prstGeom prst="round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připomíná lišku s dlouhýma 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nohama a hřívou přes ramena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křovinaté lesy a savany s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bažinatým povrchem a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bujnou vysokou vegetací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JIŽNÍ AMERIKA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44008" y="3573016"/>
            <a:ext cx="4104456" cy="3096344"/>
          </a:xfrm>
          <a:prstGeom prst="roundRect">
            <a:avLst/>
          </a:prstGeom>
          <a:solidFill>
            <a:srgbClr val="66FF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rezavá barva, vztyčené uši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dospělí jedinci obvykle tvoří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ustálené smečky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AUSTRÁLIE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499992" y="3573016"/>
            <a:ext cx="4248472" cy="3096344"/>
          </a:xfrm>
          <a:prstGeom prst="round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velké ušní boltce (délka až 15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cm)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velmi jemný sluch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ušní boltce mu pomáhají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ochladit se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důležitým smyslem je zrak,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fenci vidí velmi dobře i v šeru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AFRIKA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923928" y="2996952"/>
            <a:ext cx="11521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KLIK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5536" y="306896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148064" y="3068960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obr.13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395536" y="6237312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File:Dingo 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032448" cy="310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File:Maehnenw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24569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File:Fennec 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40324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660232" y="404664"/>
            <a:ext cx="201048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Comic Sans MS" pitchFamily="66" charset="0"/>
              </a:rPr>
              <a:t>Pes hřivnatý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68313" y="476250"/>
            <a:ext cx="266611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Fenek berberský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67544" y="3645024"/>
            <a:ext cx="155683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Pes dingo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44008" y="3501008"/>
            <a:ext cx="4104456" cy="3096344"/>
          </a:xfrm>
          <a:prstGeom prst="round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velké ušní boltce (délka až 15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cm)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velmi jemný sluch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ušní boltce mu pomáhají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ochladit se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důležitým smyslem je zrak,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fenci vidí velmi dobře i v šeru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AFRIKA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644008" y="3501008"/>
            <a:ext cx="4104456" cy="3096344"/>
          </a:xfrm>
          <a:prstGeom prst="round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připomíná lišku s dlouhýma 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nohama a hřívou přes ramena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křovinaté lesy a savany s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bažinatým povrchem a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bujnou vysokou vegetací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JIŽNÍ AMERIKA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44008" y="3501008"/>
            <a:ext cx="4104456" cy="3096344"/>
          </a:xfrm>
          <a:prstGeom prst="roundRect">
            <a:avLst/>
          </a:prstGeom>
          <a:solidFill>
            <a:srgbClr val="66FF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rezavá barva, vztyčené uši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dospělí jedinci obvykle tvoří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ustálené smečky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AUSTRÁLIE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California Death Valley Coyo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17422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upload.wikimedia.org/wikipedia/commons/3/3c/Golden_Jackal_s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2484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6444208" y="3645024"/>
            <a:ext cx="21590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Šakal obecný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15816" y="620688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Kojot prériový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5508104" y="404664"/>
            <a:ext cx="3240360" cy="280831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SEVERNÍ AMERIKA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323528" y="3717032"/>
            <a:ext cx="4176464" cy="27363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EVROPA, AFRIKA, ASIE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8" y="3645024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499992" y="6488668"/>
            <a:ext cx="77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élník 31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2555776" y="5445224"/>
            <a:ext cx="1728192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11560" y="3140968"/>
            <a:ext cx="180020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EVROPA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2132856"/>
            <a:ext cx="180020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ASIE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1124744"/>
            <a:ext cx="180020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JIŽNÍ AMERIKA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88024" y="1124744"/>
            <a:ext cx="180020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SEVERNÍ AMERIKA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788024" y="2132856"/>
            <a:ext cx="180020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AUSTRÁLIE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88024" y="3140968"/>
            <a:ext cx="180020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AFRIKA</a:t>
            </a:r>
            <a:endParaRPr lang="cs-CZ" sz="2000" dirty="0">
              <a:latin typeface="Comic Sans MS" pitchFamily="66" charset="0"/>
            </a:endParaRPr>
          </a:p>
        </p:txBody>
      </p:sp>
      <p:cxnSp>
        <p:nvCxnSpPr>
          <p:cNvPr id="17" name="Tvar 16"/>
          <p:cNvCxnSpPr>
            <a:stCxn id="4" idx="3"/>
          </p:cNvCxnSpPr>
          <p:nvPr/>
        </p:nvCxnSpPr>
        <p:spPr>
          <a:xfrm>
            <a:off x="2411760" y="2528900"/>
            <a:ext cx="1008112" cy="27723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Tvar 18"/>
          <p:cNvCxnSpPr>
            <a:stCxn id="3" idx="3"/>
          </p:cNvCxnSpPr>
          <p:nvPr/>
        </p:nvCxnSpPr>
        <p:spPr>
          <a:xfrm>
            <a:off x="2411760" y="3537012"/>
            <a:ext cx="1008112" cy="16201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Tvar 20"/>
          <p:cNvCxnSpPr>
            <a:stCxn id="8" idx="1"/>
          </p:cNvCxnSpPr>
          <p:nvPr/>
        </p:nvCxnSpPr>
        <p:spPr>
          <a:xfrm rot="10800000" flipV="1">
            <a:off x="3419872" y="3537012"/>
            <a:ext cx="1368152" cy="19082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475656" y="47667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  Zařaď  psovité šelmy na kontinent!</a:t>
            </a:r>
            <a:endParaRPr lang="cs-CZ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55776" y="4365104"/>
            <a:ext cx="180020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DINGO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004048" y="4365104"/>
            <a:ext cx="180020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PES HŘIVNATÝ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851920" y="5301208"/>
            <a:ext cx="180020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ŠAKAL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372200" y="5301208"/>
            <a:ext cx="180020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FENEK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259632" y="5301208"/>
            <a:ext cx="180020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KOJOT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46858 -0.33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26371 -0.4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7.40741E-6 L 0.05522 -0.31505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55556E-6 L 0.61423 -0.60904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551 L -0.14566 0.0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36-40.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Finch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Ellen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Levy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&lt;http://commons.wikimedia.org/wiki/File:GermanShep1_wb.jpg&gt;.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&lt;http://commons.wikimedia.org/wiki/File:PolishSighthound-001.jpg&gt;.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659380"/>
            <a:ext cx="8568952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&lt;http://commons.wikimedia.org/wiki/File:Dobermann.jpg&gt;.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Olsson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Martin.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&lt;http://commons.wikimedia.org/wiki/File:Stravharig_tax.jpg&gt;.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Dobler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Andreas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&lt;http://commons.wikimedia.org/wiki/File:Golden_retriever.jpg&gt;.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Sánchez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Luis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Miguel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Bugallo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&lt;http://commons.wikimedia.org/wiki/File:Can047eue.jpg&gt;.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Sánchez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Luis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Miguel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Bugallo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&lt;http://commons.wikimedia.org/wiki/File:Can_Setter_dog_GFDL.jpg&gt;.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Thyssen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Malene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&lt;http://commons.wikimedia.org/wiki/File:Scandinavian_grey_wolf_Canis_lupus_.jpg&gt;.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11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Aksel07. [cit.2012-09-30].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&lt;http://commons.wikimedia.org/wiki/File:Stary_pies.jpg&gt;.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404664"/>
            <a:ext cx="8568952" cy="65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Jansky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Christian.[cit.2012-09-30]. 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&lt;http://commons.wikimedia.org/wiki/File:Canis_lupus_lycaon_01.jpg&gt;.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12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&lt;http://commons.wikimedia.org/wiki/File:%D0%9B%D0%B8%D1%81%D0%B8%D1%86%D0%B0.JPG 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13, 14</a:t>
            </a:r>
          </a:p>
          <a:p>
            <a:pPr lvl="0"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yvonne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n. [cit.2012-09-30].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WWW:&lt;http://commons.wikimedia.org/wiki/File:Fennec_Fox.jpg&gt;.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Press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-office.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fc.de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WWW:&lt;http://commons.wikimedia.org/wiki/File:Maehnenwolf.jpg&gt;.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Quartl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&lt;http://commons.wikimedia.org/wiki/File:Dingo_Side.JPG&gt;.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Werner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Manfred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&lt;http://commons.wikimedia.org/wiki/File:California_Death_Valley_Coyote.jpg&gt;.</a:t>
            </a:r>
          </a:p>
          <a:p>
            <a:pPr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Šelmy psovité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VY_32_INOVACE_19.05.ZAT.PR.7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30. 09. 2012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548680"/>
            <a:ext cx="820891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Tbjornstad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&lt;http://commons.wikimedia.org/wiki/File:Golden_Jackal_sa02.jpg&gt;.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ŠELMY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339752" y="980728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bg1"/>
                </a:solidFill>
                <a:latin typeface="Comic Sans MS" pitchFamily="66" charset="0"/>
              </a:rPr>
              <a:t>ŠELMY</a:t>
            </a:r>
            <a:endParaRPr lang="cs-CZ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inice"/>
          <p:cNvSpPr/>
          <p:nvPr/>
        </p:nvSpPr>
        <p:spPr>
          <a:xfrm>
            <a:off x="1331640" y="4941168"/>
            <a:ext cx="2952328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Šelmy kočkovité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64088" y="4941168"/>
            <a:ext cx="2952328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Šelmy lasicovité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24128" y="2996952"/>
            <a:ext cx="2880320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Šelmy medvědovité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9" name="Přímá spojovací šipka 28"/>
          <p:cNvCxnSpPr>
            <a:stCxn id="5" idx="2"/>
            <a:endCxn id="8" idx="0"/>
          </p:cNvCxnSpPr>
          <p:nvPr/>
        </p:nvCxnSpPr>
        <p:spPr>
          <a:xfrm flipH="1">
            <a:off x="2807804" y="1844824"/>
            <a:ext cx="1584176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4355976" y="1844824"/>
            <a:ext cx="2016224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55976" y="1844824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9552" y="2924944"/>
            <a:ext cx="266429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Šelmy psovité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6" name="Přímá spojovací šipka 25"/>
          <p:cNvCxnSpPr>
            <a:stCxn id="5" idx="2"/>
            <a:endCxn id="21" idx="0"/>
          </p:cNvCxnSpPr>
          <p:nvPr/>
        </p:nvCxnSpPr>
        <p:spPr>
          <a:xfrm flipH="1">
            <a:off x="1871700" y="1844824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PC2\AppData\Local\Microsoft\Windows\Temporary Internet Files\Content.IE5\3JVGMV6S\MC9003985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45024"/>
            <a:ext cx="962203" cy="1316700"/>
          </a:xfrm>
          <a:prstGeom prst="rect">
            <a:avLst/>
          </a:prstGeom>
          <a:noFill/>
        </p:spPr>
      </p:pic>
      <p:pic>
        <p:nvPicPr>
          <p:cNvPr id="1031" name="Picture 7" descr="C:\Users\PC2\AppData\Local\Microsoft\Windows\Temporary Internet Files\Content.IE5\0RJJNRWC\MC9003294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44824"/>
            <a:ext cx="1189434" cy="1150965"/>
          </a:xfrm>
          <a:prstGeom prst="rect">
            <a:avLst/>
          </a:prstGeom>
          <a:noFill/>
        </p:spPr>
      </p:pic>
      <p:pic>
        <p:nvPicPr>
          <p:cNvPr id="1032" name="Picture 8" descr="C:\Users\PC2\AppData\Local\Microsoft\Windows\Temporary Internet Files\Content.IE5\3JVGMV6S\MC9003302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1191741" cy="1067580"/>
          </a:xfrm>
          <a:prstGeom prst="rect">
            <a:avLst/>
          </a:prstGeom>
          <a:noFill/>
        </p:spPr>
      </p:pic>
      <p:pic>
        <p:nvPicPr>
          <p:cNvPr id="1033" name="Picture 9" descr="C:\Users\PC2\AppData\Local\Microsoft\Windows\Temporary Internet Files\Content.IE5\9SWIEF6U\MC9003295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149080"/>
            <a:ext cx="1008112" cy="99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7584" y="980728"/>
            <a:ext cx="7776864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800" dirty="0" smtClean="0">
                <a:latin typeface="Comic Sans MS" pitchFamily="66" charset="0"/>
              </a:rPr>
              <a:t>Společné znaky šelem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8" name="sinice"/>
          <p:cNvSpPr/>
          <p:nvPr/>
        </p:nvSpPr>
        <p:spPr>
          <a:xfrm>
            <a:off x="1331640" y="4941168"/>
            <a:ext cx="2952328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mohutný dravý chrup (trháky)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364088" y="4941168"/>
            <a:ext cx="2952328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nemají klíční kost a slepé střevo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24128" y="2996952"/>
            <a:ext cx="2880320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bystré smysly</a:t>
            </a:r>
          </a:p>
        </p:txBody>
      </p:sp>
      <p:cxnSp>
        <p:nvCxnSpPr>
          <p:cNvPr id="29" name="Přímá spojovací šipka 28"/>
          <p:cNvCxnSpPr>
            <a:stCxn id="5" idx="2"/>
            <a:endCxn id="8" idx="0"/>
          </p:cNvCxnSpPr>
          <p:nvPr/>
        </p:nvCxnSpPr>
        <p:spPr>
          <a:xfrm flipH="1">
            <a:off x="2807804" y="1844824"/>
            <a:ext cx="1908212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4716016" y="1844824"/>
            <a:ext cx="1368152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716016" y="1844824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9552" y="2924944"/>
            <a:ext cx="2808312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lovci - masitá potrava</a:t>
            </a:r>
          </a:p>
        </p:txBody>
      </p:sp>
      <p:cxnSp>
        <p:nvCxnSpPr>
          <p:cNvPr id="26" name="Přímá spojovací šipka 25"/>
          <p:cNvCxnSpPr>
            <a:stCxn id="5" idx="2"/>
            <a:endCxn id="21" idx="0"/>
          </p:cNvCxnSpPr>
          <p:nvPr/>
        </p:nvCxnSpPr>
        <p:spPr>
          <a:xfrm flipH="1">
            <a:off x="1943708" y="1844824"/>
            <a:ext cx="277230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ŠELMY PSOVITÉ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683568" y="404664"/>
            <a:ext cx="784887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Společné znaky </a:t>
            </a:r>
          </a:p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psovitých šelem!!!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4" name="Picture 8" descr="C:\Users\PC2\AppData\Local\Microsoft\Windows\Temporary Internet Files\Content.IE5\3JVGMV6S\MC9003302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096344" cy="3168352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83568" y="2564904"/>
            <a:ext cx="417646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prstochodci, dlouhé nohy, nezatažitelné drápy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83568" y="3429000"/>
            <a:ext cx="417646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nejbystřejší smysly</a:t>
            </a:r>
          </a:p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– čich a sluch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83568" y="4293096"/>
            <a:ext cx="4176464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cs-CZ" sz="2400" dirty="0" smtClean="0">
                <a:latin typeface="Comic Sans MS" pitchFamily="66" charset="0"/>
              </a:rPr>
              <a:t>silný chrup s mohutnými špičáky a trháky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83568" y="5157192"/>
            <a:ext cx="4176464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protažený čenich</a:t>
            </a:r>
          </a:p>
        </p:txBody>
      </p:sp>
      <p:sp>
        <p:nvSpPr>
          <p:cNvPr id="11" name="Elipsa 10"/>
          <p:cNvSpPr/>
          <p:nvPr/>
        </p:nvSpPr>
        <p:spPr>
          <a:xfrm>
            <a:off x="6588224" y="2564904"/>
            <a:ext cx="1800200" cy="1944216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kořist loví štvaním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d/d6/GermanShep1_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24936" cy="54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 flipH="1">
            <a:off x="467544" y="4293096"/>
            <a:ext cx="2304256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cs-CZ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PŘÍTEL</a:t>
            </a: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ČLOVĚKA</a:t>
            </a:r>
          </a:p>
          <a:p>
            <a:pPr algn="ctr">
              <a:spcBef>
                <a:spcPct val="50000"/>
              </a:spcBef>
            </a:pPr>
            <a:endParaRPr lang="cs-CZ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404664"/>
            <a:ext cx="84249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800" dirty="0" smtClean="0">
                <a:latin typeface="Comic Sans MS" pitchFamily="66" charset="0"/>
              </a:rPr>
              <a:t>Pes domácí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956376" y="6165304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Soubor:Can Setter dog GF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3024336" cy="238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upload.wikimedia.org/wikipedia/commons/7/7c/Can047e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208114" cy="238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upload.wikimedia.org/wikipedia/commons/thumb/4/47/Golden_retriever.jpg/250px-Golden_retrie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93" y="3717032"/>
            <a:ext cx="2725608" cy="238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Soubor:Stravharig t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96752"/>
            <a:ext cx="296432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Soubor:Doberman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7" y="1196752"/>
            <a:ext cx="217538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http://upload.wikimedia.org/wikipedia/commons/thumb/5/56/PolishSighthound-001.jpg/250px-PolishSighthound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196752"/>
            <a:ext cx="2592288" cy="1774059"/>
          </a:xfrm>
          <a:prstGeom prst="rect">
            <a:avLst/>
          </a:prstGeom>
          <a:noFill/>
        </p:spPr>
      </p:pic>
      <p:sp>
        <p:nvSpPr>
          <p:cNvPr id="14" name="Zaoblený obdélník 13"/>
          <p:cNvSpPr/>
          <p:nvPr/>
        </p:nvSpPr>
        <p:spPr>
          <a:xfrm>
            <a:off x="323528" y="2996952"/>
            <a:ext cx="84249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800" dirty="0" smtClean="0">
                <a:latin typeface="Comic Sans MS" pitchFamily="66" charset="0"/>
              </a:rPr>
              <a:t>Mnoho plemen, které se liší vzhledem, </a:t>
            </a:r>
          </a:p>
          <a:p>
            <a:pPr algn="ctr">
              <a:defRPr/>
            </a:pPr>
            <a:r>
              <a:rPr lang="cs-CZ" sz="2800" dirty="0" smtClean="0">
                <a:latin typeface="Comic Sans MS" pitchFamily="66" charset="0"/>
              </a:rPr>
              <a:t>ale i povahou!!!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39552" y="476672"/>
            <a:ext cx="129614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Čivava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644008" y="476672"/>
            <a:ext cx="129614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Dobrman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275856" y="476672"/>
            <a:ext cx="129614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Polský chrt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907704" y="476672"/>
            <a:ext cx="129614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Jezevčík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012160" y="476672"/>
            <a:ext cx="129614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Zlatý </a:t>
            </a:r>
            <a:r>
              <a:rPr lang="cs-CZ" dirty="0" err="1" smtClean="0">
                <a:latin typeface="Comic Sans MS" pitchFamily="66" charset="0"/>
              </a:rPr>
              <a:t>retrívr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380312" y="476672"/>
            <a:ext cx="129614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Irský setr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55576" y="2564904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347864" y="2564904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2564904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3568" y="5733256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419872" y="5733256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580112" y="5733256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6 L -0.16528 0.25185 " pathEditMode="relative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5503 0.51458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1736 0.23102 " pathEditMode="relative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6 L -0.51181 0.6824 " pathEditMode="relative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40741E-6 L -0.07084 0.1155 " pathEditMode="relative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37014 0.64051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942</Words>
  <Application>Microsoft Office PowerPoint</Application>
  <PresentationFormat>Předvádění na obrazovce (4:3)</PresentationFormat>
  <Paragraphs>210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ŠELMY</vt:lpstr>
      <vt:lpstr>Snímek 4</vt:lpstr>
      <vt:lpstr>Snímek 5</vt:lpstr>
      <vt:lpstr>ŠELMY PSOVITÉ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</dc:title>
  <dc:creator>PC2</dc:creator>
  <cp:lastModifiedBy>PC2</cp:lastModifiedBy>
  <cp:revision>72</cp:revision>
  <dcterms:created xsi:type="dcterms:W3CDTF">2012-09-30T10:21:30Z</dcterms:created>
  <dcterms:modified xsi:type="dcterms:W3CDTF">2013-02-04T06:00:22Z</dcterms:modified>
</cp:coreProperties>
</file>