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2" r:id="rId2"/>
    <p:sldId id="273" r:id="rId3"/>
    <p:sldId id="278" r:id="rId4"/>
    <p:sldId id="274" r:id="rId5"/>
    <p:sldId id="275" r:id="rId6"/>
    <p:sldId id="276" r:id="rId7"/>
    <p:sldId id="277" r:id="rId8"/>
    <p:sldId id="284" r:id="rId9"/>
    <p:sldId id="256" r:id="rId10"/>
    <p:sldId id="257" r:id="rId11"/>
    <p:sldId id="262" r:id="rId12"/>
    <p:sldId id="258" r:id="rId13"/>
    <p:sldId id="263" r:id="rId14"/>
    <p:sldId id="259" r:id="rId15"/>
    <p:sldId id="264" r:id="rId16"/>
    <p:sldId id="265" r:id="rId17"/>
    <p:sldId id="270" r:id="rId18"/>
    <p:sldId id="266" r:id="rId19"/>
    <p:sldId id="260" r:id="rId20"/>
    <p:sldId id="26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F34FA-C09D-4665-AA12-F67630B75059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E0367-F1B1-426D-A1D9-30BBA285EC0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0EB-3F7E-42CC-B029-1CA015FC251D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A079-E956-432E-9A07-A69D6FF84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0EB-3F7E-42CC-B029-1CA015FC251D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A079-E956-432E-9A07-A69D6FF84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0EB-3F7E-42CC-B029-1CA015FC251D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A079-E956-432E-9A07-A69D6FF84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0EB-3F7E-42CC-B029-1CA015FC251D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A079-E956-432E-9A07-A69D6FF84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0EB-3F7E-42CC-B029-1CA015FC251D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A079-E956-432E-9A07-A69D6FF84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0EB-3F7E-42CC-B029-1CA015FC251D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A079-E956-432E-9A07-A69D6FF84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0EB-3F7E-42CC-B029-1CA015FC251D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A079-E956-432E-9A07-A69D6FF84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0EB-3F7E-42CC-B029-1CA015FC251D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A079-E956-432E-9A07-A69D6FF84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0EB-3F7E-42CC-B029-1CA015FC251D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A079-E956-432E-9A07-A69D6FF84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0EB-3F7E-42CC-B029-1CA015FC251D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A079-E956-432E-9A07-A69D6FF84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6F0EB-3F7E-42CC-B029-1CA015FC251D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A079-E956-432E-9A07-A69D6FF84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6F0EB-3F7E-42CC-B029-1CA015FC251D}" type="datetimeFigureOut">
              <a:rPr lang="cs-CZ" smtClean="0"/>
              <a:pPr/>
              <a:t>28.1.2013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6A079-E956-432E-9A07-A69D6FF843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9.jpeg"/><Relationship Id="rId4" Type="http://schemas.openxmlformats.org/officeDocument/2006/relationships/slide" Target="slide15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088" y="476250"/>
            <a:ext cx="7489825" cy="792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b="1" dirty="0">
                <a:latin typeface="Comic Sans MS" pitchFamily="66" charset="0"/>
              </a:rPr>
              <a:t>  Společné znaky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827584" y="1772816"/>
            <a:ext cx="7489825" cy="7921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cs-CZ" sz="2400" b="1" dirty="0" smtClean="0">
                <a:latin typeface="Comic Sans MS" pitchFamily="66" charset="0"/>
              </a:rPr>
              <a:t>rodí nedokonalá mláďata (nejsou po porodu schopná samostatného života)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827584" y="2996952"/>
            <a:ext cx="7489825" cy="7921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cs-CZ" sz="2400" b="1" dirty="0" smtClean="0">
                <a:latin typeface="Comic Sans MS" pitchFamily="66" charset="0"/>
              </a:rPr>
              <a:t>mládě se musí po porodu dostat do vaku, kde se dále vyvíjí (vak nahrazuje dělohu)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27584" y="4221088"/>
            <a:ext cx="7489825" cy="7921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cs-CZ" sz="2400" b="1" dirty="0" smtClean="0">
                <a:latin typeface="Comic Sans MS" pitchFamily="66" charset="0"/>
              </a:rPr>
              <a:t>Austrálie, Tasmánie, Nová </a:t>
            </a:r>
            <a:r>
              <a:rPr lang="cs-CZ" sz="2400" b="1" dirty="0" err="1" smtClean="0">
                <a:latin typeface="Comic Sans MS" pitchFamily="66" charset="0"/>
              </a:rPr>
              <a:t>Guineja</a:t>
            </a:r>
            <a:r>
              <a:rPr lang="cs-CZ" sz="2400" b="1" dirty="0" smtClean="0">
                <a:latin typeface="Comic Sans MS" pitchFamily="66" charset="0"/>
              </a:rPr>
              <a:t>, Severní a Jižní Amerika</a:t>
            </a:r>
          </a:p>
        </p:txBody>
      </p:sp>
      <p:pic>
        <p:nvPicPr>
          <p:cNvPr id="15" name="Picture 18" descr="C:\Users\PC2\AppData\Local\Microsoft\Windows\Temporary Internet Files\Content.IE5\HWFOA5G4\MC9000528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229200"/>
            <a:ext cx="18176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PC2\AppData\Local\Microsoft\Windows\Temporary Internet Files\Content.IE5\HWFOA5G4\MC9000528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980728"/>
            <a:ext cx="1514475" cy="18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s odříznutým jedním rohem 7"/>
          <p:cNvSpPr/>
          <p:nvPr/>
        </p:nvSpPr>
        <p:spPr>
          <a:xfrm>
            <a:off x="539552" y="476672"/>
            <a:ext cx="8064896" cy="5976664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dirty="0"/>
          </a:p>
        </p:txBody>
      </p:sp>
      <p:sp>
        <p:nvSpPr>
          <p:cNvPr id="2" name="Zaoblený obdélník 1"/>
          <p:cNvSpPr/>
          <p:nvPr/>
        </p:nvSpPr>
        <p:spPr>
          <a:xfrm>
            <a:off x="827584" y="2780928"/>
            <a:ext cx="7489825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smtClean="0">
                <a:latin typeface="Comic Sans MS" pitchFamily="66" charset="0"/>
              </a:rPr>
              <a:t>Zástupci vačnatců:</a:t>
            </a:r>
            <a:endParaRPr lang="cs-CZ" sz="4000" dirty="0">
              <a:latin typeface="Comic Sans MS" pitchFamily="66" charset="0"/>
            </a:endParaRPr>
          </a:p>
        </p:txBody>
      </p:sp>
      <p:pic>
        <p:nvPicPr>
          <p:cNvPr id="3" name="Picture 9" descr="C:\Users\PC2\AppData\Local\Microsoft\Windows\Temporary Internet Files\Content.IE5\0F1R3OO7\MP900180659[1]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89040"/>
            <a:ext cx="288032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C:\Users\PC2\AppData\Local\Microsoft\Windows\Temporary Internet Files\Content.IE5\0F1R3OO7\MP900406586[1]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789040"/>
            <a:ext cx="1800200" cy="2438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Soubor:Tasdevil larg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620688"/>
            <a:ext cx="2232248" cy="2048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PC2\AppData\Local\Microsoft\Windows\Temporary Internet Files\Content.IE5\HWFOA5G4\MP900401543[1]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3789040"/>
            <a:ext cx="1800200" cy="244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1" name="TextovéPole 10"/>
          <p:cNvSpPr txBox="1"/>
          <p:nvPr/>
        </p:nvSpPr>
        <p:spPr>
          <a:xfrm>
            <a:off x="5868144" y="22768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827584" y="1844824"/>
            <a:ext cx="7489825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cs-CZ" sz="2400" b="1" dirty="0" smtClean="0">
                <a:latin typeface="Comic Sans MS" pitchFamily="66" charset="0"/>
              </a:rPr>
              <a:t>přední končetiny slabší a kratší 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27584" y="2636911"/>
            <a:ext cx="7489825" cy="7921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cs-CZ" sz="2400" b="1" dirty="0" smtClean="0">
                <a:latin typeface="Comic Sans MS" pitchFamily="66" charset="0"/>
              </a:rPr>
              <a:t>silné zadní končetiny (pohyb – skoky), silný ocas (odraz) 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827584" y="3645024"/>
            <a:ext cx="7489825" cy="5760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tx1"/>
              </a:buClr>
            </a:pPr>
            <a:endParaRPr lang="cs-CZ" sz="2400" b="1" dirty="0" smtClean="0">
              <a:latin typeface="Comic Sans MS" pitchFamily="66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cs-CZ" sz="2400" b="1" dirty="0" smtClean="0">
                <a:latin typeface="Comic Sans MS" pitchFamily="66" charset="0"/>
              </a:rPr>
              <a:t>dlouhé vztyčené boltce (dobrý sluch)</a:t>
            </a:r>
          </a:p>
          <a:p>
            <a:pPr>
              <a:buClr>
                <a:schemeClr val="tx1"/>
              </a:buClr>
            </a:pPr>
            <a:endParaRPr lang="cs-CZ" sz="2400" b="1" dirty="0" smtClean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27584" y="4437112"/>
            <a:ext cx="7489825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cs-CZ" sz="2400" b="1" dirty="0" smtClean="0">
                <a:latin typeface="Comic Sans MS" pitchFamily="66" charset="0"/>
              </a:rPr>
              <a:t>krátká srst bez podsady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827088" y="476250"/>
            <a:ext cx="7489825" cy="792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b="1" dirty="0">
                <a:latin typeface="Comic Sans MS" pitchFamily="66" charset="0"/>
              </a:rPr>
              <a:t>  </a:t>
            </a:r>
            <a:r>
              <a:rPr lang="cs-CZ" sz="4000" b="1" dirty="0" smtClean="0">
                <a:latin typeface="Comic Sans MS" pitchFamily="66" charset="0"/>
              </a:rPr>
              <a:t>Klokani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827584" y="5229200"/>
            <a:ext cx="7489825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cs-CZ" sz="2400" b="1" dirty="0" smtClean="0">
                <a:latin typeface="Comic Sans MS" pitchFamily="66" charset="0"/>
              </a:rPr>
              <a:t>býložravci</a:t>
            </a:r>
          </a:p>
        </p:txBody>
      </p:sp>
      <p:sp>
        <p:nvSpPr>
          <p:cNvPr id="10" name="Šipka doprava 9">
            <a:hlinkClick r:id="rId2" action="ppaction://hlinksldjump"/>
          </p:cNvPr>
          <p:cNvSpPr/>
          <p:nvPr/>
        </p:nvSpPr>
        <p:spPr>
          <a:xfrm>
            <a:off x="4139952" y="5949280"/>
            <a:ext cx="1440160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827584" y="5229200"/>
            <a:ext cx="7489825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tx1"/>
              </a:buClr>
            </a:pPr>
            <a:endParaRPr lang="cs-CZ" sz="2400" b="1" dirty="0" smtClean="0"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827584" y="4437112"/>
            <a:ext cx="7489825" cy="5760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tx1"/>
              </a:buClr>
            </a:pPr>
            <a:endParaRPr lang="cs-CZ" sz="2400" b="1" dirty="0" smtClean="0">
              <a:latin typeface="Comic Sans MS" pitchFamily="66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827584" y="3645024"/>
            <a:ext cx="7489825" cy="5760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tx1"/>
              </a:buClr>
            </a:pPr>
            <a:endParaRPr lang="cs-CZ" sz="2400" b="1" dirty="0" smtClean="0">
              <a:latin typeface="Comic Sans MS" pitchFamily="66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827584" y="2636912"/>
            <a:ext cx="7489825" cy="7921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tx1"/>
              </a:buClr>
            </a:pPr>
            <a:endParaRPr lang="cs-CZ" sz="2400" b="1" dirty="0" smtClean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827584" y="1844824"/>
            <a:ext cx="7489825" cy="5760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Clr>
                <a:schemeClr val="tx1"/>
              </a:buClr>
            </a:pPr>
            <a:endParaRPr lang="cs-CZ" sz="24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848872" cy="406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oubor:Australia (orthographic projection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1944216" cy="194421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" name="Zaoblený obdélník 3"/>
          <p:cNvSpPr/>
          <p:nvPr/>
        </p:nvSpPr>
        <p:spPr>
          <a:xfrm>
            <a:off x="755576" y="5589240"/>
            <a:ext cx="7489825" cy="792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b="1" dirty="0">
                <a:latin typeface="Comic Sans MS" pitchFamily="66" charset="0"/>
              </a:rPr>
              <a:t>  </a:t>
            </a:r>
            <a:r>
              <a:rPr lang="cs-CZ" sz="4000" b="1" dirty="0" smtClean="0">
                <a:latin typeface="Comic Sans MS" pitchFamily="66" charset="0"/>
              </a:rPr>
              <a:t>Klokan obrovský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11560" y="620688"/>
            <a:ext cx="7848872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400" dirty="0" smtClean="0">
                <a:latin typeface="Comic Sans MS" pitchFamily="66" charset="0"/>
              </a:rPr>
              <a:t>největší vačnatec,  délka i s ocasem až 3m, hmotnost 100 kg, rychlost pohybu až 60 km/hod 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Šipka doprava 9">
            <a:hlinkClick r:id="rId4" action="ppaction://hlinksldjump"/>
          </p:cNvPr>
          <p:cNvSpPr/>
          <p:nvPr/>
        </p:nvSpPr>
        <p:spPr>
          <a:xfrm>
            <a:off x="6876256" y="2060848"/>
            <a:ext cx="1440160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331640" y="3573016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088" y="476250"/>
            <a:ext cx="7489825" cy="792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b="1" dirty="0">
                <a:latin typeface="Comic Sans MS" pitchFamily="66" charset="0"/>
              </a:rPr>
              <a:t>  </a:t>
            </a:r>
            <a:r>
              <a:rPr lang="cs-CZ" sz="4000" b="1" dirty="0" smtClean="0">
                <a:latin typeface="Comic Sans MS" pitchFamily="66" charset="0"/>
              </a:rPr>
              <a:t>      Rozmnožování </a:t>
            </a:r>
            <a:r>
              <a:rPr lang="cs-CZ" sz="4000" b="1" dirty="0">
                <a:latin typeface="Comic Sans MS" pitchFamily="66" charset="0"/>
              </a:rPr>
              <a:t>klokanů</a:t>
            </a:r>
          </a:p>
        </p:txBody>
      </p:sp>
      <p:sp>
        <p:nvSpPr>
          <p:cNvPr id="3" name="Obdélník 2"/>
          <p:cNvSpPr/>
          <p:nvPr/>
        </p:nvSpPr>
        <p:spPr>
          <a:xfrm>
            <a:off x="5220072" y="1484784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cs-CZ" sz="2800" dirty="0" smtClean="0">
                <a:latin typeface="Comic Sans MS" pitchFamily="66" charset="0"/>
              </a:rPr>
              <a:t>nedokonalá mláďata se po  porodu musí po srsti vyšplhat do břišního </a:t>
            </a:r>
            <a:r>
              <a:rPr lang="cs-CZ" sz="2800" b="1" dirty="0" smtClean="0">
                <a:latin typeface="Comic Sans MS" pitchFamily="66" charset="0"/>
              </a:rPr>
              <a:t>vaku</a:t>
            </a:r>
          </a:p>
        </p:txBody>
      </p:sp>
      <p:sp>
        <p:nvSpPr>
          <p:cNvPr id="4" name="Obdélník 3"/>
          <p:cNvSpPr/>
          <p:nvPr/>
        </p:nvSpPr>
        <p:spPr>
          <a:xfrm>
            <a:off x="1115616" y="1628800"/>
            <a:ext cx="2448272" cy="150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cs-CZ" sz="2800" dirty="0" smtClean="0">
                <a:latin typeface="Comic Sans MS" pitchFamily="66" charset="0"/>
              </a:rPr>
              <a:t>samice mají 2 dělohy a pochvy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cs-CZ" b="1" dirty="0" smtClean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15616" y="4581128"/>
            <a:ext cx="201622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cs-CZ" sz="2800" dirty="0" smtClean="0">
                <a:latin typeface="Comic Sans MS" pitchFamily="66" charset="0"/>
              </a:rPr>
              <a:t>mláďata přirůstají k mléčným bradavkám</a:t>
            </a:r>
          </a:p>
        </p:txBody>
      </p:sp>
      <p:sp>
        <p:nvSpPr>
          <p:cNvPr id="6" name="Obdélník 5"/>
          <p:cNvSpPr/>
          <p:nvPr/>
        </p:nvSpPr>
        <p:spPr>
          <a:xfrm>
            <a:off x="5508104" y="4365104"/>
            <a:ext cx="266429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chemeClr val="tx1"/>
              </a:buClr>
            </a:pPr>
            <a:r>
              <a:rPr lang="cs-CZ" sz="2800" dirty="0" smtClean="0">
                <a:latin typeface="Comic Sans MS" pitchFamily="66" charset="0"/>
              </a:rPr>
              <a:t>samice mláděti vstřikuje mléko do úst stahem svalů</a:t>
            </a:r>
          </a:p>
        </p:txBody>
      </p:sp>
      <p:sp>
        <p:nvSpPr>
          <p:cNvPr id="7" name="Elipsa 6"/>
          <p:cNvSpPr/>
          <p:nvPr/>
        </p:nvSpPr>
        <p:spPr>
          <a:xfrm>
            <a:off x="3635896" y="2924944"/>
            <a:ext cx="1872208" cy="20162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C:\Users\PC2\AppData\Local\Microsoft\Windows\Temporary Internet Files\Content.IE5\0F1R3OO7\MC900329525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140968"/>
            <a:ext cx="1403648" cy="1542920"/>
          </a:xfrm>
          <a:prstGeom prst="rect">
            <a:avLst/>
          </a:prstGeom>
          <a:noFill/>
        </p:spPr>
      </p:pic>
      <p:sp>
        <p:nvSpPr>
          <p:cNvPr id="12" name="Zaoblený obdélník 11"/>
          <p:cNvSpPr/>
          <p:nvPr/>
        </p:nvSpPr>
        <p:spPr>
          <a:xfrm>
            <a:off x="5292080" y="1484784"/>
            <a:ext cx="331236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2"/>
          <p:cNvSpPr/>
          <p:nvPr/>
        </p:nvSpPr>
        <p:spPr>
          <a:xfrm>
            <a:off x="611560" y="1412776"/>
            <a:ext cx="331236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4400" dirty="0">
              <a:latin typeface="Comic Sans MS" pitchFamily="66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5292080" y="4365104"/>
            <a:ext cx="331236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14"/>
          <p:cNvSpPr/>
          <p:nvPr/>
        </p:nvSpPr>
        <p:spPr>
          <a:xfrm>
            <a:off x="539552" y="4293096"/>
            <a:ext cx="3312368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Zaoblený obdélník 15">
            <a:hlinkClick r:id="rId3" action="ppaction://hlinksldjump"/>
          </p:cNvPr>
          <p:cNvSpPr/>
          <p:nvPr/>
        </p:nvSpPr>
        <p:spPr>
          <a:xfrm>
            <a:off x="899592" y="548680"/>
            <a:ext cx="1656184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971600" y="350100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A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884368" y="3573016"/>
            <a:ext cx="378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B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971600" y="3933056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C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884368" y="400506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D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4788024" y="620688"/>
            <a:ext cx="3672408" cy="5040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Picture 5" descr="C:\Users\PC2\AppData\Local\Microsoft\Windows\Temporary Internet Files\Content.IE5\0F1R3OO7\MP9004065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888432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Soubor:Australia (orthographic projection)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645024"/>
            <a:ext cx="1872208" cy="187220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" name="Zaoblený obdélník 3"/>
          <p:cNvSpPr/>
          <p:nvPr/>
        </p:nvSpPr>
        <p:spPr>
          <a:xfrm>
            <a:off x="827584" y="5517232"/>
            <a:ext cx="7489825" cy="792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b="1" dirty="0">
                <a:latin typeface="Comic Sans MS" pitchFamily="66" charset="0"/>
              </a:rPr>
              <a:t> </a:t>
            </a:r>
            <a:r>
              <a:rPr lang="cs-CZ" sz="4000" b="1" dirty="0" smtClean="0">
                <a:latin typeface="Comic Sans MS" pitchFamily="66" charset="0"/>
              </a:rPr>
              <a:t>       </a:t>
            </a:r>
            <a:r>
              <a:rPr lang="cs-CZ" sz="4000" b="1" dirty="0">
                <a:latin typeface="Comic Sans MS" pitchFamily="66" charset="0"/>
              </a:rPr>
              <a:t>Koala medvídkovitý </a:t>
            </a:r>
          </a:p>
        </p:txBody>
      </p:sp>
      <p:sp>
        <p:nvSpPr>
          <p:cNvPr id="6" name="Obdélník 5"/>
          <p:cNvSpPr/>
          <p:nvPr/>
        </p:nvSpPr>
        <p:spPr>
          <a:xfrm>
            <a:off x="5148064" y="4293096"/>
            <a:ext cx="3384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přes</a:t>
            </a:r>
            <a:r>
              <a:rPr lang="cs-CZ" sz="24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den spí </a:t>
            </a:r>
          </a:p>
          <a:p>
            <a:pPr lvl="0" algn="ctr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v koruně stromů</a:t>
            </a:r>
            <a:endParaRPr lang="cs-CZ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885006" y="2060848"/>
            <a:ext cx="3345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Font typeface="Wingdings" pitchFamily="2" charset="2"/>
              <a:buChar char="ü"/>
            </a:pPr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nepijí, voda v listech</a:t>
            </a:r>
          </a:p>
          <a:p>
            <a:pPr lvl="0" algn="ctr"/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 jim stačí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4572000" y="3284984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black"/>
              </a:buClr>
              <a:buFont typeface="Wingdings" pitchFamily="2" charset="2"/>
              <a:buChar char="ü"/>
            </a:pPr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samice nosí větší </a:t>
            </a:r>
          </a:p>
          <a:p>
            <a:pPr lvl="0" algn="ctr">
              <a:buClr>
                <a:prstClr val="black"/>
              </a:buClr>
            </a:pPr>
            <a:r>
              <a:rPr lang="cs-CZ" sz="2400" dirty="0" smtClean="0">
                <a:solidFill>
                  <a:prstClr val="black"/>
                </a:solidFill>
                <a:latin typeface="Comic Sans MS" pitchFamily="66" charset="0"/>
              </a:rPr>
              <a:t>mláďata na zádech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572000" y="764704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black"/>
              </a:buClr>
              <a:buFont typeface="Wingdings" pitchFamily="2" charset="2"/>
              <a:buChar char="ü"/>
            </a:pPr>
            <a:r>
              <a:rPr lang="cs-CZ" sz="2400" smtClean="0">
                <a:solidFill>
                  <a:prstClr val="black"/>
                </a:solidFill>
                <a:latin typeface="Comic Sans MS" pitchFamily="66" charset="0"/>
              </a:rPr>
              <a:t>potravní specialista </a:t>
            </a:r>
          </a:p>
          <a:p>
            <a:pPr lvl="0" algn="ctr">
              <a:buClr>
                <a:prstClr val="black"/>
              </a:buClr>
            </a:pPr>
            <a:r>
              <a:rPr lang="cs-CZ" sz="2400" smtClean="0">
                <a:solidFill>
                  <a:prstClr val="black"/>
                </a:solidFill>
                <a:latin typeface="Comic Sans MS" pitchFamily="66" charset="0"/>
              </a:rPr>
              <a:t>(potrava = listy blahovičníku)</a:t>
            </a:r>
            <a:endParaRPr lang="cs-CZ" sz="24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3" name="Zaoblený obdélník 12">
            <a:hlinkClick r:id="rId4" action="ppaction://hlinksldjump"/>
          </p:cNvPr>
          <p:cNvSpPr/>
          <p:nvPr/>
        </p:nvSpPr>
        <p:spPr>
          <a:xfrm>
            <a:off x="899592" y="5589240"/>
            <a:ext cx="1656184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860032" y="836712"/>
            <a:ext cx="338437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Čím se živí?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004048" y="2060848"/>
            <a:ext cx="338437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Pije?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5148064" y="3284984"/>
            <a:ext cx="324036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Jak samice větší přenáší mláďata?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5148064" y="4293096"/>
            <a:ext cx="324036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Jak spí?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851920" y="5157192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ubor:Tasdevil 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6120680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Soubor:Tasmania locator-MJ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1"/>
            <a:ext cx="3528000" cy="298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6" name="Obdélník 5"/>
          <p:cNvSpPr/>
          <p:nvPr/>
        </p:nvSpPr>
        <p:spPr>
          <a:xfrm>
            <a:off x="611560" y="3501008"/>
            <a:ext cx="3528392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755576" y="5589240"/>
            <a:ext cx="7489825" cy="792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b="1" dirty="0">
                <a:latin typeface="Comic Sans MS" pitchFamily="66" charset="0"/>
              </a:rPr>
              <a:t> </a:t>
            </a:r>
            <a:r>
              <a:rPr lang="cs-CZ" sz="4000" b="1" dirty="0" smtClean="0">
                <a:latin typeface="Comic Sans MS" pitchFamily="66" charset="0"/>
              </a:rPr>
              <a:t>Ďábel medvědovitý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11560" y="3501008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obr.6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1560" y="386104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omic Sans MS" pitchFamily="66" charset="0"/>
              </a:rPr>
              <a:t> jinak také tasmánský  </a:t>
            </a:r>
          </a:p>
          <a:p>
            <a:r>
              <a:rPr lang="cs-CZ" sz="2400" dirty="0" smtClean="0">
                <a:latin typeface="Comic Sans MS" pitchFamily="66" charset="0"/>
              </a:rPr>
              <a:t>    čert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1560" y="501317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400" dirty="0" smtClean="0">
                <a:latin typeface="Comic Sans MS" pitchFamily="66" charset="0"/>
              </a:rPr>
              <a:t> dravec a mrchožrout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83568" y="3861048"/>
            <a:ext cx="3384376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Říká se mu i jinak?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683568" y="4869160"/>
            <a:ext cx="3384376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Jak získává potravu?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3" name="Šipka doprava 12">
            <a:hlinkClick r:id="rId4" action="ppaction://hlinksldjump"/>
          </p:cNvPr>
          <p:cNvSpPr/>
          <p:nvPr/>
        </p:nvSpPr>
        <p:spPr>
          <a:xfrm>
            <a:off x="6228184" y="620688"/>
            <a:ext cx="1440160" cy="43204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 12"/>
          <p:cNvSpPr/>
          <p:nvPr/>
        </p:nvSpPr>
        <p:spPr>
          <a:xfrm>
            <a:off x="4788024" y="1772816"/>
            <a:ext cx="381642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 vylučuje silný zápach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755576" y="2996952"/>
            <a:ext cx="2016224" cy="26642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 je ohrožený nemocí  - rakovinou tváře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83568" y="548680"/>
            <a:ext cx="381642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 je aktivní v noci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788024" y="548680"/>
            <a:ext cx="381642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 má výborný sluch, ale i čich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83568" y="1772816"/>
            <a:ext cx="381642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 vidí jen černobíle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Zaoblený obdélník 1">
            <a:hlinkClick r:id="rId2" action="ppaction://hlinksldjump"/>
          </p:cNvPr>
          <p:cNvSpPr/>
          <p:nvPr/>
        </p:nvSpPr>
        <p:spPr>
          <a:xfrm>
            <a:off x="971600" y="5877272"/>
            <a:ext cx="1656184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Soubor:Tasmanian Devil Facial Tumour Dise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96952"/>
            <a:ext cx="5560463" cy="3312368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683568" y="548680"/>
            <a:ext cx="381642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Ve které části dne je aktivní?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788024" y="548680"/>
            <a:ext cx="381642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Které smysly má dobře vyvinuté?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83568" y="1772816"/>
            <a:ext cx="381642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Vidí barevně?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755576" y="2996952"/>
            <a:ext cx="2016224" cy="26642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Je ohrožený?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4788024" y="1772816"/>
            <a:ext cx="3816424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Comic Sans MS" pitchFamily="66" charset="0"/>
              </a:rPr>
              <a:t>Jak se chová při rozrušení?</a:t>
            </a:r>
            <a:endParaRPr lang="cs-CZ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987824" y="6309320"/>
            <a:ext cx="6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C2\AppData\Local\Microsoft\Windows\Temporary Internet Files\Content.IE5\HWFOA5G4\MP9004015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92696"/>
            <a:ext cx="3672408" cy="550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9460" name="Picture 4" descr="Soubor:LocationAmeric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4104456" cy="20162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" name="Zaoblený obdélník 3"/>
          <p:cNvSpPr/>
          <p:nvPr/>
        </p:nvSpPr>
        <p:spPr>
          <a:xfrm>
            <a:off x="755576" y="5517232"/>
            <a:ext cx="7489825" cy="792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b="1" dirty="0">
                <a:latin typeface="Comic Sans MS" pitchFamily="66" charset="0"/>
              </a:rPr>
              <a:t>  </a:t>
            </a:r>
            <a:r>
              <a:rPr lang="cs-CZ" sz="4000" b="1" dirty="0" smtClean="0">
                <a:latin typeface="Comic Sans MS" pitchFamily="66" charset="0"/>
              </a:rPr>
              <a:t>Vačice </a:t>
            </a:r>
            <a:r>
              <a:rPr lang="cs-CZ" sz="4000" b="1" dirty="0" err="1" smtClean="0">
                <a:latin typeface="Comic Sans MS" pitchFamily="66" charset="0"/>
              </a:rPr>
              <a:t>opossum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6" name="Zaoblený obdélník 5">
            <a:hlinkClick r:id="rId4" action="ppaction://hlinksldjump"/>
          </p:cNvPr>
          <p:cNvSpPr/>
          <p:nvPr/>
        </p:nvSpPr>
        <p:spPr>
          <a:xfrm>
            <a:off x="827584" y="5589240"/>
            <a:ext cx="1656184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83568" y="2204864"/>
            <a:ext cx="670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 smtClean="0">
                <a:solidFill>
                  <a:prstClr val="black"/>
                </a:solidFill>
              </a:rPr>
              <a:t>obr.8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55576" y="3140968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2000" dirty="0" smtClean="0">
                <a:latin typeface="Comic Sans MS" pitchFamily="66" charset="0"/>
              </a:rPr>
              <a:t> jediný savec, u kterého je známá </a:t>
            </a:r>
            <a:r>
              <a:rPr lang="cs-CZ" sz="2000" dirty="0" smtClean="0">
                <a:solidFill>
                  <a:srgbClr val="FF0000"/>
                </a:solidFill>
                <a:latin typeface="Comic Sans MS" pitchFamily="66" charset="0"/>
              </a:rPr>
              <a:t>akineze</a:t>
            </a:r>
            <a:r>
              <a:rPr lang="cs-CZ" sz="2000" dirty="0" smtClean="0">
                <a:latin typeface="Comic Sans MS" pitchFamily="66" charset="0"/>
              </a:rPr>
              <a:t> (V nebezpečí si lehne na bok nebo záda, zavře oči a vyplázne jazyk.  Když nebezpečí pomine, prchá do úkrytu.)</a:t>
            </a:r>
            <a:endParaRPr lang="cs-CZ" sz="20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83568" y="2780928"/>
            <a:ext cx="4032448" cy="2592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Jak se vačice chová v nebezpečí?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088" y="476250"/>
            <a:ext cx="7489825" cy="792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b="1" dirty="0">
                <a:latin typeface="Comic Sans MS" pitchFamily="66" charset="0"/>
              </a:rPr>
              <a:t>  Koala medvídkovitý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347864" y="3861048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cs-CZ" sz="2400" b="1" dirty="0" smtClean="0">
                <a:solidFill>
                  <a:prstClr val="black"/>
                </a:solidFill>
                <a:latin typeface="Comic Sans MS" pitchFamily="66" charset="0"/>
              </a:rPr>
              <a:t>Voda v listech jim stačí, nepijí.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75856" y="2492896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cs-CZ" sz="2400" b="1" dirty="0" smtClean="0">
                <a:solidFill>
                  <a:prstClr val="black"/>
                </a:solidFill>
                <a:latin typeface="Comic Sans MS" pitchFamily="66" charset="0"/>
              </a:rPr>
              <a:t>Přes den spí </a:t>
            </a:r>
          </a:p>
          <a:p>
            <a:pPr lvl="0" algn="ctr"/>
            <a:r>
              <a:rPr lang="cs-CZ" sz="2400" b="1" dirty="0" smtClean="0">
                <a:solidFill>
                  <a:prstClr val="black"/>
                </a:solidFill>
                <a:latin typeface="Comic Sans MS" pitchFamily="66" charset="0"/>
              </a:rPr>
              <a:t>v koruně stromů.</a:t>
            </a:r>
            <a:endParaRPr lang="cs-CZ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053" name="Picture 5" descr="C:\Users\PC2\AppData\Local\Microsoft\Windows\Temporary Internet Files\Content.IE5\HWFOA5G4\MC90043806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232248" cy="2232248"/>
          </a:xfrm>
          <a:prstGeom prst="rect">
            <a:avLst/>
          </a:prstGeom>
          <a:noFill/>
        </p:spPr>
      </p:pic>
      <p:pic>
        <p:nvPicPr>
          <p:cNvPr id="2055" name="Picture 7" descr="C:\Users\PC2\AppData\Local\Microsoft\Windows\Temporary Internet Files\Content.IE5\P765CGUF\MC90044175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581128"/>
            <a:ext cx="1690738" cy="1690738"/>
          </a:xfrm>
          <a:prstGeom prst="rect">
            <a:avLst/>
          </a:prstGeom>
          <a:noFill/>
        </p:spPr>
      </p:pic>
      <p:pic>
        <p:nvPicPr>
          <p:cNvPr id="2056" name="Picture 8" descr="C:\Users\PC2\AppData\Local\Microsoft\Windows\Temporary Internet Files\Content.IE5\2I1NJDLV\MC90044179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700808"/>
            <a:ext cx="3096344" cy="2743200"/>
          </a:xfrm>
          <a:prstGeom prst="rect">
            <a:avLst/>
          </a:prstGeom>
          <a:noFill/>
        </p:spPr>
      </p:pic>
      <p:pic>
        <p:nvPicPr>
          <p:cNvPr id="2057" name="Picture 9" descr="C:\Users\PC2\AppData\Local\Microsoft\Windows\Temporary Internet Files\Content.IE5\2I1NJDLV\MC90044040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412776"/>
            <a:ext cx="1368152" cy="1368152"/>
          </a:xfrm>
          <a:prstGeom prst="rect">
            <a:avLst/>
          </a:prstGeom>
          <a:noFill/>
        </p:spPr>
      </p:pic>
      <p:sp>
        <p:nvSpPr>
          <p:cNvPr id="24" name="TextovéPole 23"/>
          <p:cNvSpPr txBox="1"/>
          <p:nvPr/>
        </p:nvSpPr>
        <p:spPr>
          <a:xfrm>
            <a:off x="6948264" y="1844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omic Sans MS" pitchFamily="66" charset="0"/>
              </a:rPr>
              <a:t>CHRR! CHRR!</a:t>
            </a:r>
            <a:endParaRPr lang="cs-CZ" b="1" dirty="0">
              <a:latin typeface="Comic Sans MS" pitchFamily="66" charset="0"/>
            </a:endParaRPr>
          </a:p>
        </p:txBody>
      </p:sp>
      <p:sp>
        <p:nvSpPr>
          <p:cNvPr id="25" name="Násobení 24"/>
          <p:cNvSpPr/>
          <p:nvPr/>
        </p:nvSpPr>
        <p:spPr>
          <a:xfrm>
            <a:off x="6012160" y="4725144"/>
            <a:ext cx="2016224" cy="194421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9" name="Picture 11" descr="C:\Users\PC2\AppData\Local\Microsoft\Windows\Temporary Internet Files\Content.IE5\P765CGUF\MC90007903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437112"/>
            <a:ext cx="2049462" cy="1830387"/>
          </a:xfrm>
          <a:prstGeom prst="rect">
            <a:avLst/>
          </a:prstGeom>
          <a:noFill/>
        </p:spPr>
      </p:pic>
      <p:sp>
        <p:nvSpPr>
          <p:cNvPr id="17" name="Obdélník 16"/>
          <p:cNvSpPr/>
          <p:nvPr/>
        </p:nvSpPr>
        <p:spPr>
          <a:xfrm>
            <a:off x="3059832" y="1484784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prstClr val="black"/>
              </a:buClr>
            </a:pPr>
            <a:r>
              <a:rPr lang="cs-CZ" sz="2400" b="1" dirty="0" smtClean="0">
                <a:solidFill>
                  <a:prstClr val="black"/>
                </a:solidFill>
                <a:latin typeface="Comic Sans MS" pitchFamily="66" charset="0"/>
              </a:rPr>
              <a:t>Vyskytuje se v Austrálii.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419872" y="5229200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prstClr val="black"/>
              </a:buClr>
            </a:pPr>
            <a:r>
              <a:rPr lang="cs-CZ" sz="2400" b="1" dirty="0" smtClean="0">
                <a:solidFill>
                  <a:prstClr val="black"/>
                </a:solidFill>
                <a:latin typeface="Comic Sans MS" pitchFamily="66" charset="0"/>
              </a:rPr>
              <a:t>Samice nosí větší mláďata na zádech.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907704" y="1268760"/>
            <a:ext cx="570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Comic Sans MS" pitchFamily="66" charset="0"/>
              </a:rPr>
              <a:t>S pomocí obrázkové nápovědy, charakterizuj koalu. </a:t>
            </a:r>
            <a:endParaRPr lang="cs-CZ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živočichů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Vejcorodí, vačnatci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VY_32_INOVACE_19.03.ZAT.PR.7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24.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09. 2012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99592" y="620688"/>
            <a:ext cx="7489825" cy="792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3200" b="1" dirty="0" smtClean="0">
                <a:latin typeface="Comic Sans MS" pitchFamily="66" charset="0"/>
              </a:rPr>
              <a:t>Spoj co patří k sobě !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899592" y="1844824"/>
            <a:ext cx="2232248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Klokan obrovský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99592" y="2996952"/>
            <a:ext cx="2232248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Vačice </a:t>
            </a:r>
            <a:r>
              <a:rPr lang="cs-CZ" sz="2400" dirty="0" err="1" smtClean="0">
                <a:latin typeface="Comic Sans MS" pitchFamily="66" charset="0"/>
              </a:rPr>
              <a:t>opossum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899592" y="4149080"/>
            <a:ext cx="2232248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Ďábel medvědovitý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932040" y="1772816"/>
            <a:ext cx="3240360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v rozrušení  vylučuje silný zápach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932040" y="2636912"/>
            <a:ext cx="324036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největší vačnatec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932040" y="3429000"/>
            <a:ext cx="324036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rakovina tváře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932040" y="4221088"/>
            <a:ext cx="324036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akineze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932040" y="5013176"/>
            <a:ext cx="324036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eukalyptus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932040" y="5805264"/>
            <a:ext cx="3240360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rovnováha pomocí ocasu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899592" y="5301208"/>
            <a:ext cx="2232248" cy="108012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Koala medvídkovitý</a:t>
            </a:r>
            <a:endParaRPr lang="cs-CZ" sz="2400" dirty="0">
              <a:latin typeface="Comic Sans MS" pitchFamily="66" charset="0"/>
            </a:endParaRPr>
          </a:p>
        </p:txBody>
      </p:sp>
      <p:cxnSp>
        <p:nvCxnSpPr>
          <p:cNvPr id="27" name="Přímá spojovací šipka 26"/>
          <p:cNvCxnSpPr>
            <a:stCxn id="5" idx="3"/>
            <a:endCxn id="9" idx="1"/>
          </p:cNvCxnSpPr>
          <p:nvPr/>
        </p:nvCxnSpPr>
        <p:spPr>
          <a:xfrm>
            <a:off x="3131840" y="2384884"/>
            <a:ext cx="180020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>
            <a:endCxn id="15" idx="1"/>
          </p:cNvCxnSpPr>
          <p:nvPr/>
        </p:nvCxnSpPr>
        <p:spPr>
          <a:xfrm>
            <a:off x="3131840" y="2564904"/>
            <a:ext cx="1800200" cy="35643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stCxn id="6" idx="3"/>
            <a:endCxn id="11" idx="1"/>
          </p:cNvCxnSpPr>
          <p:nvPr/>
        </p:nvCxnSpPr>
        <p:spPr>
          <a:xfrm>
            <a:off x="3131840" y="3537012"/>
            <a:ext cx="180020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>
            <a:stCxn id="25" idx="3"/>
            <a:endCxn id="14" idx="1"/>
          </p:cNvCxnSpPr>
          <p:nvPr/>
        </p:nvCxnSpPr>
        <p:spPr>
          <a:xfrm flipV="1">
            <a:off x="3131840" y="5337212"/>
            <a:ext cx="180020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7" idx="3"/>
            <a:endCxn id="10" idx="1"/>
          </p:cNvCxnSpPr>
          <p:nvPr/>
        </p:nvCxnSpPr>
        <p:spPr>
          <a:xfrm flipV="1">
            <a:off x="3131840" y="3753036"/>
            <a:ext cx="180020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>
            <a:endCxn id="8" idx="1"/>
          </p:cNvCxnSpPr>
          <p:nvPr/>
        </p:nvCxnSpPr>
        <p:spPr>
          <a:xfrm flipV="1">
            <a:off x="3131840" y="2132856"/>
            <a:ext cx="1800200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251520" y="1988840"/>
            <a:ext cx="8568952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ČERNÍK, V. a kol. Přírodopis 2, Zoologie. botanika. Praha : SPN, 1999, ISBN 80-7235-069-2. s. 35-36.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Urville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Djasim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cit.2012-09-24].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WWW:&lt;http://commons.wikimedia.org/wiki/File:WLANL_-_Urville_Djasim_-_Vogelbekdier_-_Duck-billed_platypus.jpg?uselang=cs&gt;.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5, 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Ester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Inban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cit.2012-09-24]. Dostupný jako volné dílo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WWW:&lt;http://commons.wikimedia.org/wiki/File:Echidna_ST_03.jpg&gt;.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6,7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:[cit.2012-09-24].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WWW:http://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commons.wikimedia.org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wiki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File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Platypus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_by_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Lewin.jpg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?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uselang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=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 </a:t>
            </a: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3528" y="260648"/>
            <a:ext cx="8568952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10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McLean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Wayne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cit.2012-09-24].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WWW:&lt;http://cs.wikipedia.org/wiki/Soubor:Tasdevil_large.jpg&gt;.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13, 15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Ssolbergj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cit.2012-09-24].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WWW:&lt;http://cs.wikipedia.org/wiki/Soubor:Australia_(orthographic_projection).svg&gt;.</a:t>
            </a:r>
          </a:p>
          <a:p>
            <a:pPr lvl="0">
              <a:lnSpc>
                <a:spcPct val="9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9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[OBR.6]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[cit.2012-09-24].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WWW:&lt;http://upload.wikimedia.org/wikipedia/commons/c/cd/Tasmania_locator-MJC.png&gt;.</a:t>
            </a:r>
          </a:p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[cit.2012-09-24].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WWW:&lt;http://cs.wikipedia.org/wiki/Soubor:Tasmanian_Devil_Facial_Tumour_Disease.png&gt;.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18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[OBR.8]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Jones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Menna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. [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cit.2012-09-24].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WWW:&lt;http://upload.wikimedia.org/wikipedia/commons/8/82/LocationAmericas.png&gt;.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69269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latin typeface="Courier New" pitchFamily="49" charset="0"/>
                <a:cs typeface="Courier New" pitchFamily="49" charset="0"/>
              </a:rPr>
              <a:t>Nečíslovaný obrazový materiál je použit z galerie obrázků a klipartů Microsoft Office.</a:t>
            </a:r>
            <a:endParaRPr lang="cs-CZ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83568" y="1052736"/>
            <a:ext cx="7772400" cy="4824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 b="1" dirty="0"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 b="1" dirty="0"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Vejcorodí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088" y="476250"/>
            <a:ext cx="7489825" cy="7921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b="1" dirty="0">
                <a:latin typeface="Comic Sans MS" pitchFamily="66" charset="0"/>
              </a:rPr>
              <a:t>  Společné znaky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827584" y="1772816"/>
            <a:ext cx="7489825" cy="7921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cs-CZ" sz="2400" b="1" dirty="0" smtClean="0">
                <a:latin typeface="Comic Sans MS" pitchFamily="66" charset="0"/>
              </a:rPr>
              <a:t>nejprimitivnější savci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827584" y="2708920"/>
            <a:ext cx="7489825" cy="7921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cs-CZ" sz="2400" b="1" dirty="0" smtClean="0">
                <a:latin typeface="Comic Sans MS" pitchFamily="66" charset="0"/>
              </a:rPr>
              <a:t>plazí znaky - kladou vejce, mají kloaku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827584" y="3645024"/>
            <a:ext cx="7489825" cy="7921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cs-CZ" sz="2400" b="1" dirty="0" smtClean="0">
                <a:latin typeface="Comic Sans MS" pitchFamily="66" charset="0"/>
              </a:rPr>
              <a:t>savčí znaky - mláďata olizují mateřské mléko z kůže na břiše samice, nesají 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827584" y="4581128"/>
            <a:ext cx="7489825" cy="7921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cs-CZ" sz="2400" b="1" dirty="0" smtClean="0">
                <a:latin typeface="Comic Sans MS" pitchFamily="66" charset="0"/>
              </a:rPr>
              <a:t>Austrálie a Nová Guinea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s odříznutým jedním rohem 7"/>
          <p:cNvSpPr/>
          <p:nvPr/>
        </p:nvSpPr>
        <p:spPr>
          <a:xfrm>
            <a:off x="539552" y="476672"/>
            <a:ext cx="8064896" cy="5976664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dirty="0"/>
          </a:p>
        </p:txBody>
      </p:sp>
      <p:sp>
        <p:nvSpPr>
          <p:cNvPr id="2" name="Zaoblený obdélník 1"/>
          <p:cNvSpPr/>
          <p:nvPr/>
        </p:nvSpPr>
        <p:spPr>
          <a:xfrm>
            <a:off x="899592" y="1628800"/>
            <a:ext cx="7489825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 smtClean="0">
                <a:latin typeface="Comic Sans MS" pitchFamily="66" charset="0"/>
              </a:rPr>
              <a:t>Zástupci vejcorodých:</a:t>
            </a:r>
            <a:endParaRPr lang="cs-CZ" sz="4000" dirty="0">
              <a:latin typeface="Comic Sans MS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99992" y="60932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pic>
        <p:nvPicPr>
          <p:cNvPr id="9" name="Picture 2" descr="Soubor:Echidna ST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852936"/>
            <a:ext cx="3528392" cy="321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File:WLANL - Urville Djasim - Vogelbekdier - Duck-billed platy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852936"/>
            <a:ext cx="301048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ovéPole 12"/>
          <p:cNvSpPr txBox="1"/>
          <p:nvPr/>
        </p:nvSpPr>
        <p:spPr>
          <a:xfrm>
            <a:off x="1115616" y="60932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Platypus by Le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64896" cy="4769372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995936" y="6309320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827584" y="476672"/>
            <a:ext cx="748883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Comic Sans MS" pitchFamily="66" charset="0"/>
              </a:rPr>
              <a:t>Ptakopysk podivný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1043608" y="4725144"/>
            <a:ext cx="2448272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400" dirty="0" smtClean="0">
                <a:latin typeface="Comic Sans MS" pitchFamily="66" charset="0"/>
              </a:rPr>
              <a:t>plovací blány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  na končetinách – pohyb ve vodě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067944" y="1772816"/>
            <a:ext cx="216024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400" dirty="0" smtClean="0">
                <a:latin typeface="Comic Sans MS" pitchFamily="66" charset="0"/>
              </a:rPr>
              <a:t>hnědá srst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971600" y="1628800"/>
            <a:ext cx="1944216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400" dirty="0" smtClean="0">
                <a:latin typeface="Comic Sans MS" pitchFamily="66" charset="0"/>
              </a:rPr>
              <a:t>široký plochý 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  ocas - kormidlo</a:t>
            </a:r>
            <a:endParaRPr lang="cs-CZ" sz="2400" dirty="0">
              <a:latin typeface="Comic Sans MS" pitchFamily="66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2627784" y="4293096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4860032" y="2636912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>
            <a:off x="1979712" y="3212976"/>
            <a:ext cx="32352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Zaoblený obdélník 14"/>
          <p:cNvSpPr/>
          <p:nvPr/>
        </p:nvSpPr>
        <p:spPr>
          <a:xfrm>
            <a:off x="3995936" y="4941168"/>
            <a:ext cx="2592288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400" dirty="0" smtClean="0">
                <a:latin typeface="Comic Sans MS" pitchFamily="66" charset="0"/>
              </a:rPr>
              <a:t>čenich připomíná</a:t>
            </a:r>
          </a:p>
          <a:p>
            <a:pPr algn="ctr"/>
            <a:r>
              <a:rPr lang="cs-CZ" sz="2400" dirty="0" smtClean="0">
                <a:latin typeface="Comic Sans MS" pitchFamily="66" charset="0"/>
              </a:rPr>
              <a:t>   kachnu - hmat</a:t>
            </a:r>
            <a:endParaRPr lang="cs-CZ" sz="2400" dirty="0">
              <a:latin typeface="Comic Sans MS" pitchFamily="66" charset="0"/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 flipV="1">
            <a:off x="6588224" y="5157192"/>
            <a:ext cx="432048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6372200" y="1484784"/>
            <a:ext cx="2160240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400" dirty="0" smtClean="0">
                <a:latin typeface="Comic Sans MS" pitchFamily="66" charset="0"/>
              </a:rPr>
              <a:t>plave se zavřenýma očima</a:t>
            </a:r>
            <a:endParaRPr lang="cs-CZ" sz="2400" dirty="0">
              <a:latin typeface="Comic Sans MS" pitchFamily="66" charset="0"/>
            </a:endParaRPr>
          </a:p>
        </p:txBody>
      </p:sp>
      <p:cxnSp>
        <p:nvCxnSpPr>
          <p:cNvPr id="24" name="Přímá spojovací šipka 23"/>
          <p:cNvCxnSpPr/>
          <p:nvPr/>
        </p:nvCxnSpPr>
        <p:spPr>
          <a:xfrm flipH="1">
            <a:off x="7020272" y="2708920"/>
            <a:ext cx="432048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Zaoblený obdélník 15"/>
          <p:cNvSpPr/>
          <p:nvPr/>
        </p:nvSpPr>
        <p:spPr>
          <a:xfrm>
            <a:off x="4067944" y="1772816"/>
            <a:ext cx="216024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SRST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3995936" y="4941168"/>
            <a:ext cx="2592288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ČENICH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6372200" y="1484784"/>
            <a:ext cx="2160240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OČI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1043608" y="4725144"/>
            <a:ext cx="2448272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KONČETINY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971600" y="1628800"/>
            <a:ext cx="1944216" cy="15841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latin typeface="Comic Sans MS" pitchFamily="66" charset="0"/>
              </a:rPr>
              <a:t>OCAS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ile:Platypus by Lew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08912" cy="5688632"/>
          </a:xfrm>
          <a:prstGeom prst="rect">
            <a:avLst/>
          </a:prstGeom>
          <a:noFill/>
        </p:spPr>
      </p:pic>
      <p:sp>
        <p:nvSpPr>
          <p:cNvPr id="4" name="Zaoblený obdélník 3"/>
          <p:cNvSpPr/>
          <p:nvPr/>
        </p:nvSpPr>
        <p:spPr>
          <a:xfrm>
            <a:off x="5652120" y="764704"/>
            <a:ext cx="2880320" cy="1368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400" dirty="0" smtClean="0">
                <a:latin typeface="Comic Sans MS" pitchFamily="66" charset="0"/>
              </a:rPr>
              <a:t>jedová žláza ve stehenní  části zadní končetiny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83568" y="836712"/>
            <a:ext cx="280831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400" dirty="0" smtClean="0">
                <a:latin typeface="Comic Sans MS" pitchFamily="66" charset="0"/>
              </a:rPr>
              <a:t>noční živočich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652120" y="5373216"/>
            <a:ext cx="280831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400" dirty="0" smtClean="0">
                <a:latin typeface="Comic Sans MS" pitchFamily="66" charset="0"/>
              </a:rPr>
              <a:t>obtížný chov v ZOO</a:t>
            </a:r>
            <a:endParaRPr lang="cs-CZ" sz="2400" dirty="0">
              <a:latin typeface="Comic Sans MS" pitchFamily="66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11560" y="6309320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Soubor:Echidna ST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5328592" cy="485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délník 3"/>
          <p:cNvSpPr/>
          <p:nvPr/>
        </p:nvSpPr>
        <p:spPr>
          <a:xfrm>
            <a:off x="899592" y="6309320"/>
            <a:ext cx="659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827584" y="476672"/>
            <a:ext cx="748883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Comic Sans MS" pitchFamily="66" charset="0"/>
              </a:rPr>
              <a:t>Ježura australská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228184" y="1484784"/>
            <a:ext cx="2376264" cy="48965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ü"/>
            </a:pPr>
            <a:r>
              <a:rPr lang="cs-CZ" sz="2400" b="1" dirty="0" smtClean="0">
                <a:latin typeface="Comic Sans MS" pitchFamily="66" charset="0"/>
              </a:rPr>
              <a:t>bezzubá trubkovitá ústa</a:t>
            </a:r>
          </a:p>
          <a:p>
            <a:pPr algn="ctr">
              <a:buFont typeface="Wingdings" pitchFamily="2" charset="2"/>
              <a:buChar char="ü"/>
            </a:pPr>
            <a:r>
              <a:rPr lang="cs-CZ" sz="2400" b="1" dirty="0" smtClean="0">
                <a:latin typeface="Comic Sans MS" pitchFamily="66" charset="0"/>
              </a:rPr>
              <a:t>dlouhý jazyk k lovu mravenců a hmyzu</a:t>
            </a:r>
          </a:p>
          <a:p>
            <a:pPr algn="ctr">
              <a:buFont typeface="Wingdings" pitchFamily="2" charset="2"/>
              <a:buChar char="ü"/>
            </a:pPr>
            <a:r>
              <a:rPr lang="cs-CZ" sz="2400" b="1" dirty="0" smtClean="0">
                <a:latin typeface="Comic Sans MS" pitchFamily="66" charset="0"/>
              </a:rPr>
              <a:t>silné drápy k rozhrabávání mraveniště</a:t>
            </a:r>
            <a:endParaRPr lang="cs-CZ" sz="2400" b="1" dirty="0"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228184" y="1484784"/>
            <a:ext cx="2376264" cy="48965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683568" y="1052736"/>
            <a:ext cx="7772400" cy="48244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 b="1" dirty="0"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 b="1" dirty="0"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Vačnatci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1670</TotalTime>
  <Words>794</Words>
  <Application>Microsoft Office PowerPoint</Application>
  <PresentationFormat>Předvádění na obrazovce (4:3)</PresentationFormat>
  <Paragraphs>190</Paragraphs>
  <Slides>23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PC2</dc:creator>
  <cp:lastModifiedBy>PC2</cp:lastModifiedBy>
  <cp:revision>92</cp:revision>
  <dcterms:created xsi:type="dcterms:W3CDTF">2012-09-17T16:29:26Z</dcterms:created>
  <dcterms:modified xsi:type="dcterms:W3CDTF">2013-01-28T19:53:29Z</dcterms:modified>
</cp:coreProperties>
</file>