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72" r:id="rId2"/>
    <p:sldId id="271" r:id="rId3"/>
    <p:sldId id="256" r:id="rId4"/>
    <p:sldId id="257" r:id="rId5"/>
    <p:sldId id="262" r:id="rId6"/>
    <p:sldId id="264" r:id="rId7"/>
    <p:sldId id="261" r:id="rId8"/>
    <p:sldId id="266" r:id="rId9"/>
    <p:sldId id="260" r:id="rId10"/>
    <p:sldId id="27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2095-A1D0-47CA-BBD0-7A78CF819E87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16FCB-F0DB-4C78-990A-5A5FD2FB2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63F42F-FCA7-4110-943C-A37E201590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7C7720-B25E-4486-89AE-4FA744962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1472" y="2512445"/>
            <a:ext cx="81369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KONOPKOVÁ, L.; TENČLOVÁ, V. Český jazyk pro 3. ročník základní školy – 1. část. 3.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Fortuna, 2000. ISBN 80–7168–716-2.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64–66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MIKULENKOVÁ, H.; MALÝ, R. Český jazyk 3 – učebnice pro třetí ročník základní školy. Olomouc 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Prodos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2004. ISBN 80-7230-124-1. s. 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26–27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3.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Vyjmenovaná slova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Slova příbuzná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VY_32_INOVACE_17.01.PLA.CJ.3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05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. 12.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latin typeface="Arial" pitchFamily="34" charset="0"/>
                <a:cs typeface="Arial" pitchFamily="34" charset="0"/>
              </a:rPr>
              <a:t>Slova příbuzná</a:t>
            </a:r>
            <a:endParaRPr lang="cs-CZ" sz="8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3" descr="C:\Users\PC4\AppData\Local\Microsoft\Windows\Temporary Internet Files\Content.IE5\HGNY9WMH\MC9000787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3962400" cy="269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latin typeface="Arial" pitchFamily="34" charset="0"/>
                <a:cs typeface="Arial" pitchFamily="34" charset="0"/>
              </a:rPr>
              <a:t>Slova příbuzná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Jejich významy spolu souvisí.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Mají společnou část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4" descr="C:\Users\PC4\AppData\Local\Microsoft\Windows\Temporary Internet Files\Content.IE5\TEVL32IV\MC9004398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509120"/>
            <a:ext cx="2664296" cy="2007473"/>
          </a:xfrm>
          <a:prstGeom prst="rect">
            <a:avLst/>
          </a:prstGeom>
          <a:noFill/>
        </p:spPr>
      </p:pic>
      <p:sp>
        <p:nvSpPr>
          <p:cNvPr id="28" name="Šrafovaná šipka doprava 27"/>
          <p:cNvSpPr/>
          <p:nvPr/>
        </p:nvSpPr>
        <p:spPr>
          <a:xfrm>
            <a:off x="5796136" y="3789040"/>
            <a:ext cx="864096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020272" y="3501008"/>
            <a:ext cx="131298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dirty="0" smtClean="0"/>
              <a:t>kořen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Zaoblený obdélník 33"/>
          <p:cNvSpPr/>
          <p:nvPr/>
        </p:nvSpPr>
        <p:spPr>
          <a:xfrm>
            <a:off x="1403648" y="5949280"/>
            <a:ext cx="720080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aoblený obdélník 32"/>
          <p:cNvSpPr/>
          <p:nvPr/>
        </p:nvSpPr>
        <p:spPr>
          <a:xfrm>
            <a:off x="899592" y="5301208"/>
            <a:ext cx="720080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Zaoblený obdélník 31"/>
          <p:cNvSpPr/>
          <p:nvPr/>
        </p:nvSpPr>
        <p:spPr>
          <a:xfrm>
            <a:off x="899592" y="4581128"/>
            <a:ext cx="720080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899592" y="3861048"/>
            <a:ext cx="720080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1547664" y="3212976"/>
            <a:ext cx="720080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 28"/>
          <p:cNvSpPr/>
          <p:nvPr/>
        </p:nvSpPr>
        <p:spPr>
          <a:xfrm>
            <a:off x="1475656" y="2564904"/>
            <a:ext cx="720080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827584" y="1844824"/>
            <a:ext cx="720080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8686800" cy="10275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       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My jsme slova příbuzná.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  Najdeš naši společnou část?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229600" cy="50851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LÉTAT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ODLETĚT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PŘILÉTNOUT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LETADLO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LETUŠKA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LÉTAJÍCÍ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VZLÉTNOUT</a:t>
            </a:r>
          </a:p>
          <a:p>
            <a:endParaRPr lang="cs-CZ" sz="3200" dirty="0"/>
          </a:p>
        </p:txBody>
      </p:sp>
      <p:pic>
        <p:nvPicPr>
          <p:cNvPr id="4" name="Picture 5" descr="C:\Users\PC4\AppData\Local\Microsoft\Windows\Temporary Internet Files\Content.IE5\I4U53Y41\MC9002376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204864"/>
            <a:ext cx="3744416" cy="2237599"/>
          </a:xfrm>
          <a:prstGeom prst="rect">
            <a:avLst/>
          </a:prstGeom>
          <a:noFill/>
        </p:spPr>
      </p:pic>
      <p:pic>
        <p:nvPicPr>
          <p:cNvPr id="18" name="Picture 16" descr="C:\Users\PC4\AppData\Local\Microsoft\Windows\Temporary Internet Files\Content.IE5\HGNY9WMH\MC9000787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88640"/>
            <a:ext cx="1264780" cy="1152128"/>
          </a:xfrm>
          <a:prstGeom prst="rect">
            <a:avLst/>
          </a:prstGeom>
          <a:noFill/>
        </p:spPr>
      </p:pic>
      <p:sp>
        <p:nvSpPr>
          <p:cNvPr id="36" name="Obláček 35"/>
          <p:cNvSpPr/>
          <p:nvPr/>
        </p:nvSpPr>
        <p:spPr>
          <a:xfrm>
            <a:off x="4932040" y="4509120"/>
            <a:ext cx="3312368" cy="1944216"/>
          </a:xfrm>
          <a:prstGeom prst="cloudCallout">
            <a:avLst>
              <a:gd name="adj1" fmla="val -97304"/>
              <a:gd name="adj2" fmla="val -360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Máme společný kořen =LET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3" grpId="0" animBg="1"/>
      <p:bldP spid="32" grpId="0" animBg="1"/>
      <p:bldP spid="31" grpId="0" animBg="1"/>
      <p:bldP spid="30" grpId="0" animBg="1"/>
      <p:bldP spid="29" grpId="0" animBg="1"/>
      <p:bldP spid="10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Najdi mezi námi vetřelce.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Vodní, vodovod, plave, vodník, vodička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Léky, vyléčí, lékař, léčivé, léčka, lékárna</a:t>
            </a:r>
          </a:p>
          <a:p>
            <a:endParaRPr lang="cs-CZ" dirty="0"/>
          </a:p>
        </p:txBody>
      </p:sp>
      <p:pic>
        <p:nvPicPr>
          <p:cNvPr id="4" name="Picture 15" descr="C:\Users\PC4\AppData\Local\Microsoft\Windows\Temporary Internet Files\Content.IE5\2CIY1D8M\MC9004419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88640"/>
            <a:ext cx="1728192" cy="1275287"/>
          </a:xfrm>
          <a:prstGeom prst="rect">
            <a:avLst/>
          </a:prstGeom>
          <a:noFill/>
        </p:spPr>
      </p:pic>
      <p:sp>
        <p:nvSpPr>
          <p:cNvPr id="5" name="Zaoblený obdélníkový popisek 4"/>
          <p:cNvSpPr/>
          <p:nvPr/>
        </p:nvSpPr>
        <p:spPr>
          <a:xfrm rot="10800000">
            <a:off x="2267744" y="3140968"/>
            <a:ext cx="3240360" cy="612648"/>
          </a:xfrm>
          <a:prstGeom prst="wedgeRoundRectCallout">
            <a:avLst>
              <a:gd name="adj1" fmla="val -20291"/>
              <a:gd name="adj2" fmla="val 11072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aoblený obdélníkový popisek 5"/>
          <p:cNvSpPr/>
          <p:nvPr/>
        </p:nvSpPr>
        <p:spPr>
          <a:xfrm rot="10800000">
            <a:off x="3995936" y="5301208"/>
            <a:ext cx="3168352" cy="612648"/>
          </a:xfrm>
          <a:prstGeom prst="wedgeRoundRectCallout">
            <a:avLst>
              <a:gd name="adj1" fmla="val -20291"/>
              <a:gd name="adj2" fmla="val 11072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267744" y="321297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Nemá společný kořen !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95936" y="5373216"/>
            <a:ext cx="3212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Nemá stejný význam !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flipV="1">
            <a:off x="4067944" y="2132856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5868144" y="4293096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467544" y="1844824"/>
            <a:ext cx="208823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9071920" cy="9906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Vyhledej skupiny příbuzných slov.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2060848"/>
            <a:ext cx="2082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zamyslet se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6804248" y="4437112"/>
            <a:ext cx="187220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23528" y="5733256"/>
            <a:ext cx="180020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987824" y="2924944"/>
            <a:ext cx="180020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949280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nesmysl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flipH="1">
            <a:off x="6948264" y="465313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vymyslet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059832" y="314096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myšlenka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80112" y="3356992"/>
            <a:ext cx="1584176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539552" y="4509120"/>
            <a:ext cx="1728192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6804248" y="5733256"/>
            <a:ext cx="1728192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275856" y="4509120"/>
            <a:ext cx="187220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3923928" y="5733256"/>
            <a:ext cx="201622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Zaoblený obdélník 19"/>
          <p:cNvSpPr/>
          <p:nvPr/>
        </p:nvSpPr>
        <p:spPr>
          <a:xfrm>
            <a:off x="6300192" y="1700808"/>
            <a:ext cx="187220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95536" y="3140968"/>
            <a:ext cx="18002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3275856" y="1700808"/>
            <a:ext cx="18002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220072" y="2636912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uvažovat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92280" y="594928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rybník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419872" y="1844824"/>
            <a:ext cx="1465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porybný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3568" y="4725144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rybička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868144" y="357301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rybář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483768" y="5517232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vodní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419872" y="4725144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kamínek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067944" y="5949280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kamenný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444208" y="1916832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kameník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83568" y="3356992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kámen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 flipH="1">
            <a:off x="5364088" y="4869160"/>
            <a:ext cx="1754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kamna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267744" y="3933056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omyl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11" descr="C:\Users\PC4\AppData\Local\Microsoft\Windows\Temporary Internet Files\Content.IE5\I4U53Y41\MC9004418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852936"/>
            <a:ext cx="1512168" cy="122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Kolik příbuzných slov vymyslíš?</a:t>
            </a:r>
            <a:endParaRPr lang="cs-CZ" sz="4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Hrad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Les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3" descr="C:\Users\PC4\AppData\Local\Microsoft\Windows\Temporary Internet Files\Content.IE5\I4U53Y41\MC900441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052736"/>
            <a:ext cx="1096913" cy="1296144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2627784" y="314096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hradby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115616" y="3356992"/>
            <a:ext cx="1465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hradiště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115616" y="4581128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ohrada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763688" y="5301208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hradní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259632" y="2636912"/>
            <a:ext cx="1606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podhradí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619672" y="4005064"/>
            <a:ext cx="1726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předhradí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796136" y="3501008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lesní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444208" y="3933056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prales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020272" y="3429000"/>
            <a:ext cx="1124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lesník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300192" y="5373216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zálesák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156176" y="2852936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zalesnit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156176" y="4797152"/>
            <a:ext cx="1805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zalesněný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796136" y="4365104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lesík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Picture 12" descr="C:\Users\PC4\AppData\Local\Microsoft\Windows\Temporary Internet Files\Content.IE5\I4U53Y41\MC9000595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564904"/>
            <a:ext cx="2736304" cy="3990660"/>
          </a:xfrm>
          <a:prstGeom prst="rect">
            <a:avLst/>
          </a:prstGeom>
          <a:noFill/>
        </p:spPr>
      </p:pic>
      <p:pic>
        <p:nvPicPr>
          <p:cNvPr id="8" name="Picture 3" descr="C:\Users\PC4\AppData\Local\Microsoft\Windows\Temporary Internet Files\Content.IE5\I4U53Y41\MC900203472[1].wm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115616" y="2564904"/>
            <a:ext cx="2952328" cy="3950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Umíš určit kořen příbuzných slov?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Vařečka, vařit, hrnec, uvařené, kuchař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Vypracovat, práce, dílna, pracovník, plat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Stavba, postavit, cihla, zedník, stavitel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Kovadlina, kovář, podkova, vykoval, kovový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Zásyp, sypač, vysypal, písek, posýpka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Podchod, chodec, závod, přechod, chodník</a:t>
            </a:r>
          </a:p>
          <a:p>
            <a:endParaRPr lang="cs-CZ" dirty="0" smtClean="0"/>
          </a:p>
        </p:txBody>
      </p:sp>
      <p:sp>
        <p:nvSpPr>
          <p:cNvPr id="5" name="Zaoblený obdélník 4"/>
          <p:cNvSpPr/>
          <p:nvPr/>
        </p:nvSpPr>
        <p:spPr>
          <a:xfrm>
            <a:off x="7092280" y="1556792"/>
            <a:ext cx="914400" cy="7200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vař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3203848" y="1700808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flipV="1">
            <a:off x="5868144" y="1700808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7991872" y="2204864"/>
            <a:ext cx="97261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prac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164288" y="2996952"/>
            <a:ext cx="1008112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stav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8028384" y="3789040"/>
            <a:ext cx="914400" cy="7200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kov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7236296" y="4509120"/>
            <a:ext cx="914400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syp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7884368" y="5301208"/>
            <a:ext cx="111561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chod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 flipV="1">
            <a:off x="3635896" y="3212976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644008" y="3212976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flipV="1">
            <a:off x="4572000" y="4653136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3923928" y="5373216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V="1">
            <a:off x="3995936" y="2420888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V="1">
            <a:off x="6516216" y="2420888"/>
            <a:ext cx="936104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7" descr="C:\Users\PC4\AppData\Local\Microsoft\Windows\Temporary Internet Files\Content.IE5\2CIY1D8M\MC9004419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777880"/>
            <a:ext cx="1224136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355</Words>
  <Application>Microsoft Office PowerPoint</Application>
  <PresentationFormat>Předvádění na obrazovce (4:3)</PresentationFormat>
  <Paragraphs>112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Medián</vt:lpstr>
      <vt:lpstr>Snímek 1</vt:lpstr>
      <vt:lpstr>Snímek 2</vt:lpstr>
      <vt:lpstr>Slova příbuzná</vt:lpstr>
      <vt:lpstr>Slova příbuzná</vt:lpstr>
      <vt:lpstr>             My jsme slova příbuzná.            Najdeš naši společnou část?</vt:lpstr>
      <vt:lpstr>Najdi mezi námi vetřelce.</vt:lpstr>
      <vt:lpstr>Vyhledej skupiny příbuzných slov.</vt:lpstr>
      <vt:lpstr>Kolik příbuzných slov vymyslíš?</vt:lpstr>
      <vt:lpstr>Umíš určit kořen příbuzných slov?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PC4</dc:creator>
  <cp:lastModifiedBy>PC4</cp:lastModifiedBy>
  <cp:revision>58</cp:revision>
  <dcterms:created xsi:type="dcterms:W3CDTF">2012-09-29T07:13:45Z</dcterms:created>
  <dcterms:modified xsi:type="dcterms:W3CDTF">2013-01-28T18:41:29Z</dcterms:modified>
</cp:coreProperties>
</file>