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8" r:id="rId2"/>
    <p:sldId id="319" r:id="rId3"/>
    <p:sldId id="321" r:id="rId4"/>
    <p:sldId id="322" r:id="rId5"/>
    <p:sldId id="311" r:id="rId6"/>
    <p:sldId id="328" r:id="rId7"/>
    <p:sldId id="313" r:id="rId8"/>
    <p:sldId id="325" r:id="rId9"/>
    <p:sldId id="326" r:id="rId10"/>
    <p:sldId id="31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F913"/>
    <a:srgbClr val="F18549"/>
    <a:srgbClr val="ABEBFF"/>
    <a:srgbClr val="FFFFCC"/>
    <a:srgbClr val="FF9933"/>
    <a:srgbClr val="FFFF66"/>
    <a:srgbClr val="F5A665"/>
    <a:srgbClr val="FFFF99"/>
    <a:srgbClr val="FFD44B"/>
    <a:srgbClr val="EFF5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24" autoAdjust="0"/>
    <p:restoredTop sz="94660"/>
  </p:normalViewPr>
  <p:slideViewPr>
    <p:cSldViewPr>
      <p:cViewPr varScale="1">
        <p:scale>
          <a:sx n="56" d="100"/>
          <a:sy n="56" d="100"/>
        </p:scale>
        <p:origin x="-91" y="-3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D3C2E-8E94-4079-B5A5-8F099737BA0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95101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Konstrukce trojúhelníka usu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VY_32_INOVACE_02.10.EHL.MA.7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16. 02. 2013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úhlý trojúhelník 1"/>
          <p:cNvSpPr/>
          <p:nvPr/>
        </p:nvSpPr>
        <p:spPr>
          <a:xfrm rot="20077251">
            <a:off x="1003625" y="2265824"/>
            <a:ext cx="3600400" cy="1296144"/>
          </a:xfrm>
          <a:prstGeom prst="rtTriangle">
            <a:avLst/>
          </a:prstGeom>
          <a:solidFill>
            <a:schemeClr val="accent6">
              <a:lumMod val="60000"/>
              <a:lumOff val="4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ravoúhlý trojúhelník 2"/>
          <p:cNvSpPr/>
          <p:nvPr/>
        </p:nvSpPr>
        <p:spPr>
          <a:xfrm rot="12713317">
            <a:off x="4426642" y="3130054"/>
            <a:ext cx="3600400" cy="1296144"/>
          </a:xfrm>
          <a:prstGeom prst="rtTriangle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188640"/>
            <a:ext cx="799288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Dva trojúhelníky jsou shodné právě tehdy, když se shodují v jedné straně a dvou úhlech k této straně přilehlých.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422108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249289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278092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00392" y="39330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X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184482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Y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36296" y="5301208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364502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732240" y="30689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/>
        </p:nvGraphicFramePr>
        <p:xfrm>
          <a:off x="1475656" y="4941168"/>
          <a:ext cx="2260600" cy="520700"/>
        </p:xfrm>
        <a:graphic>
          <a:graphicData uri="http://schemas.openxmlformats.org/presentationml/2006/ole">
            <p:oleObj spid="_x0000_s31746" name="Rovnice" r:id="rId4" imgW="1104840" imgH="2538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779912" y="4077072"/>
          <a:ext cx="1454150" cy="520700"/>
        </p:xfrm>
        <a:graphic>
          <a:graphicData uri="http://schemas.openxmlformats.org/presentationml/2006/ole">
            <p:oleObj spid="_x0000_s31748" name="Rovnice" r:id="rId5" imgW="711000" imgH="253800" progId="Equation.3">
              <p:embed/>
            </p:oleObj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611560" y="357301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812360" y="465313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cxnSp>
        <p:nvCxnSpPr>
          <p:cNvPr id="27" name="Přímá spojovací čára 26"/>
          <p:cNvCxnSpPr/>
          <p:nvPr/>
        </p:nvCxnSpPr>
        <p:spPr>
          <a:xfrm flipV="1">
            <a:off x="1455128" y="2727847"/>
            <a:ext cx="3252930" cy="15431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5052254" y="2284766"/>
            <a:ext cx="3057016" cy="19019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563888" y="5805264"/>
          <a:ext cx="2000250" cy="363538"/>
        </p:xfrm>
        <a:graphic>
          <a:graphicData uri="http://schemas.openxmlformats.org/presentationml/2006/ole">
            <p:oleObj spid="_x0000_s31749" name="Rovnice" r:id="rId6" imgW="97776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296150" y="620713"/>
          <a:ext cx="727075" cy="441325"/>
        </p:xfrm>
        <a:graphic>
          <a:graphicData uri="http://schemas.openxmlformats.org/presentationml/2006/ole">
            <p:oleObj spid="_x0000_s31750" name="Rovnice" r:id="rId7" imgW="355320" imgH="215640" progId="Equation.3">
              <p:embed/>
            </p:oleObj>
          </a:graphicData>
        </a:graphic>
      </p:graphicFrame>
      <p:sp>
        <p:nvSpPr>
          <p:cNvPr id="29" name="Oblouk 28"/>
          <p:cNvSpPr/>
          <p:nvPr/>
        </p:nvSpPr>
        <p:spPr>
          <a:xfrm rot="5164868">
            <a:off x="4301724" y="1088248"/>
            <a:ext cx="1728192" cy="2592288"/>
          </a:xfrm>
          <a:prstGeom prst="arc">
            <a:avLst>
              <a:gd name="adj1" fmla="val 18339378"/>
              <a:gd name="adj2" fmla="val 19595184"/>
            </a:avLst>
          </a:prstGeom>
          <a:solidFill>
            <a:srgbClr val="44F913"/>
          </a:solidFill>
          <a:ln w="38100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louk 30"/>
          <p:cNvSpPr/>
          <p:nvPr/>
        </p:nvSpPr>
        <p:spPr>
          <a:xfrm rot="12607072">
            <a:off x="3751624" y="1447832"/>
            <a:ext cx="1728192" cy="2592288"/>
          </a:xfrm>
          <a:prstGeom prst="arc">
            <a:avLst>
              <a:gd name="adj1" fmla="val 18283271"/>
              <a:gd name="adj2" fmla="val 19378969"/>
            </a:avLst>
          </a:prstGeom>
          <a:solidFill>
            <a:srgbClr val="44F913"/>
          </a:solidFill>
          <a:ln w="38100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2" name="Objekt 31"/>
          <p:cNvGraphicFramePr>
            <a:graphicFrameLocks noChangeAspect="1"/>
          </p:cNvGraphicFramePr>
          <p:nvPr/>
        </p:nvGraphicFramePr>
        <p:xfrm>
          <a:off x="3608586" y="2852936"/>
          <a:ext cx="387350" cy="271463"/>
        </p:xfrm>
        <a:graphic>
          <a:graphicData uri="http://schemas.openxmlformats.org/presentationml/2006/ole">
            <p:oleObj spid="_x0000_s31751" name="Rovnice" r:id="rId8" imgW="253800" imgH="17748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5652120" y="2852936"/>
          <a:ext cx="396875" cy="277813"/>
        </p:xfrm>
        <a:graphic>
          <a:graphicData uri="http://schemas.openxmlformats.org/presentationml/2006/ole">
            <p:oleObj spid="_x0000_s31752" name="Rovnice" r:id="rId9" imgW="253800" imgH="177480" progId="Equation.3">
              <p:embed/>
            </p:oleObj>
          </a:graphicData>
        </a:graphic>
      </p:graphicFrame>
      <p:sp>
        <p:nvSpPr>
          <p:cNvPr id="34" name="Oblouk 33"/>
          <p:cNvSpPr/>
          <p:nvPr/>
        </p:nvSpPr>
        <p:spPr>
          <a:xfrm rot="20224548">
            <a:off x="1022879" y="3822041"/>
            <a:ext cx="847737" cy="850225"/>
          </a:xfrm>
          <a:prstGeom prst="arc">
            <a:avLst>
              <a:gd name="adj1" fmla="val 16062781"/>
              <a:gd name="adj2" fmla="val 80617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rot="12661437">
            <a:off x="7649669" y="3759754"/>
            <a:ext cx="847737" cy="850225"/>
          </a:xfrm>
          <a:prstGeom prst="arc">
            <a:avLst>
              <a:gd name="adj1" fmla="val 16240222"/>
              <a:gd name="adj2" fmla="val 80617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1754" name="Object 7"/>
          <p:cNvGraphicFramePr>
            <a:graphicFrameLocks noChangeAspect="1"/>
          </p:cNvGraphicFramePr>
          <p:nvPr/>
        </p:nvGraphicFramePr>
        <p:xfrm>
          <a:off x="1349396" y="3852170"/>
          <a:ext cx="431800" cy="295201"/>
        </p:xfrm>
        <a:graphic>
          <a:graphicData uri="http://schemas.openxmlformats.org/presentationml/2006/ole">
            <p:oleObj spid="_x0000_s31754" name="Rovnice" r:id="rId10" imgW="253800" imgH="177480" progId="Equation.3">
              <p:embed/>
            </p:oleObj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7641958" y="4094828"/>
          <a:ext cx="431800" cy="303213"/>
        </p:xfrm>
        <a:graphic>
          <a:graphicData uri="http://schemas.openxmlformats.org/presentationml/2006/ole">
            <p:oleObj spid="_x0000_s31755" name="Rovnice" r:id="rId11" imgW="253800" imgH="177480" progId="Equation.3">
              <p:embed/>
            </p:oleObj>
          </a:graphicData>
        </a:graphic>
      </p:graphicFrame>
      <p:graphicFrame>
        <p:nvGraphicFramePr>
          <p:cNvPr id="31756" name="Object 2"/>
          <p:cNvGraphicFramePr>
            <a:graphicFrameLocks noChangeAspect="1"/>
          </p:cNvGraphicFramePr>
          <p:nvPr/>
        </p:nvGraphicFramePr>
        <p:xfrm>
          <a:off x="4427984" y="4941168"/>
          <a:ext cx="2233613" cy="520700"/>
        </p:xfrm>
        <a:graphic>
          <a:graphicData uri="http://schemas.openxmlformats.org/presentationml/2006/ole">
            <p:oleObj spid="_x0000_s31756" name="Rovnice" r:id="rId12" imgW="1091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30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 animBg="1"/>
      <p:bldP spid="31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60°,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</a:t>
            </a:r>
            <a:r>
              <a:rPr lang="cs-CZ" sz="2400" b="1" dirty="0" smtClean="0">
                <a:solidFill>
                  <a:schemeClr val="tx1"/>
                </a:solidFill>
              </a:rPr>
              <a:t>= 20° a c = 8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11560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40734" y="4005064"/>
            <a:ext cx="318319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81876" y="41397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41397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87624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71600" y="4437112"/>
            <a:ext cx="25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Načrtneme trojúhelník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4797152"/>
            <a:ext cx="353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Označíme vrcholy a zadané údaje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971600" y="5157192"/>
            <a:ext cx="352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Barevně</a:t>
            </a:r>
            <a:r>
              <a:rPr lang="cs-CZ" b="1" dirty="0" smtClean="0"/>
              <a:t> </a:t>
            </a:r>
            <a:r>
              <a:rPr lang="cs-CZ" dirty="0" smtClean="0"/>
              <a:t>vyznačíme</a:t>
            </a:r>
            <a:r>
              <a:rPr lang="cs-CZ" b="1" dirty="0" smtClean="0"/>
              <a:t> </a:t>
            </a:r>
            <a:r>
              <a:rPr lang="cs-CZ" dirty="0" smtClean="0"/>
              <a:t>zadané</a:t>
            </a:r>
            <a:r>
              <a:rPr lang="cs-CZ" b="1" dirty="0" smtClean="0"/>
              <a:t> </a:t>
            </a:r>
            <a:r>
              <a:rPr lang="cs-CZ" dirty="0" smtClean="0"/>
              <a:t>údaje</a:t>
            </a:r>
          </a:p>
        </p:txBody>
      </p:sp>
      <p:sp>
        <p:nvSpPr>
          <p:cNvPr id="20" name="Zaoblený obdélník 19"/>
          <p:cNvSpPr/>
          <p:nvPr/>
        </p:nvSpPr>
        <p:spPr>
          <a:xfrm>
            <a:off x="4716016" y="148478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60032" y="23488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Součet vnitřních úhlů v trojúhelníku je 180°.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004048" y="3625860"/>
            <a:ext cx="1882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ym typeface="Symbol"/>
              </a:rPr>
              <a:t> + &lt; 180°</a:t>
            </a:r>
            <a:endParaRPr lang="cs-CZ" sz="2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979712" y="400506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cxnSp>
        <p:nvCxnSpPr>
          <p:cNvPr id="42" name="Přímá spojovací čára 41"/>
          <p:cNvCxnSpPr/>
          <p:nvPr/>
        </p:nvCxnSpPr>
        <p:spPr>
          <a:xfrm flipH="1" flipV="1">
            <a:off x="1403648" y="2996952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H="1">
            <a:off x="746698" y="2996952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755576" y="4005064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5005032" y="4941168"/>
            <a:ext cx="3223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Trojúhelník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971600" y="55172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Promyslíme postup konstrukce a potřebné prvky zakreslíme do náčrtku.</a:t>
            </a:r>
            <a:endParaRPr lang="cs-CZ" dirty="0"/>
          </a:p>
        </p:txBody>
      </p:sp>
      <p:sp>
        <p:nvSpPr>
          <p:cNvPr id="59" name="Oblouk 58"/>
          <p:cNvSpPr/>
          <p:nvPr/>
        </p:nvSpPr>
        <p:spPr>
          <a:xfrm rot="1047864">
            <a:off x="629839" y="3455726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683568" y="220486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755576" y="370774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ym typeface="Symbol"/>
              </a:rPr>
              <a:t>=60°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5004048" y="4509120"/>
            <a:ext cx="200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Podmínka  splněna.</a:t>
            </a:r>
            <a:endParaRPr lang="cs-CZ" dirty="0"/>
          </a:p>
        </p:txBody>
      </p:sp>
      <p:cxnSp>
        <p:nvCxnSpPr>
          <p:cNvPr id="36" name="Přímá spojovací čára 35"/>
          <p:cNvCxnSpPr/>
          <p:nvPr/>
        </p:nvCxnSpPr>
        <p:spPr>
          <a:xfrm flipV="1">
            <a:off x="755576" y="2123978"/>
            <a:ext cx="1224136" cy="18722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1781444" y="2294628"/>
            <a:ext cx="144016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907704" y="22675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971600" y="3501008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1637428" y="2492896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1134356" y="3263270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683568" y="321297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827584" y="299695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1377170" y="220486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2" name="Oblouk 51"/>
          <p:cNvSpPr/>
          <p:nvPr/>
        </p:nvSpPr>
        <p:spPr>
          <a:xfrm rot="1047864">
            <a:off x="638718" y="3461518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9" name="Přímá spojovací čára 68"/>
          <p:cNvCxnSpPr/>
          <p:nvPr/>
        </p:nvCxnSpPr>
        <p:spPr>
          <a:xfrm flipV="1">
            <a:off x="746698" y="1916832"/>
            <a:ext cx="1368152" cy="2079354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louk 67"/>
          <p:cNvSpPr/>
          <p:nvPr/>
        </p:nvSpPr>
        <p:spPr>
          <a:xfrm rot="14154255">
            <a:off x="2649548" y="3449187"/>
            <a:ext cx="847737" cy="850225"/>
          </a:xfrm>
          <a:prstGeom prst="arc">
            <a:avLst>
              <a:gd name="adj1" fmla="val 17216233"/>
              <a:gd name="adj2" fmla="val 2107692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blouk 69"/>
          <p:cNvSpPr/>
          <p:nvPr/>
        </p:nvSpPr>
        <p:spPr>
          <a:xfrm rot="14154255">
            <a:off x="2658875" y="3449187"/>
            <a:ext cx="847737" cy="850225"/>
          </a:xfrm>
          <a:prstGeom prst="arc">
            <a:avLst>
              <a:gd name="adj1" fmla="val 17216233"/>
              <a:gd name="adj2" fmla="val 21076926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bdélník 70"/>
          <p:cNvSpPr/>
          <p:nvPr/>
        </p:nvSpPr>
        <p:spPr>
          <a:xfrm>
            <a:off x="2627784" y="3707740"/>
            <a:ext cx="792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ym typeface="Symbol"/>
              </a:rPr>
              <a:t></a:t>
            </a:r>
            <a:r>
              <a:rPr lang="cs-CZ" dirty="0" smtClean="0"/>
              <a:t>= 20° </a:t>
            </a:r>
            <a:endParaRPr lang="cs-CZ" dirty="0"/>
          </a:p>
        </p:txBody>
      </p:sp>
      <p:cxnSp>
        <p:nvCxnSpPr>
          <p:cNvPr id="73" name="Přímá spojovací čára 72"/>
          <p:cNvCxnSpPr/>
          <p:nvPr/>
        </p:nvCxnSpPr>
        <p:spPr>
          <a:xfrm flipH="1" flipV="1">
            <a:off x="179512" y="2492896"/>
            <a:ext cx="3744416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flipV="1">
            <a:off x="683568" y="2636912"/>
            <a:ext cx="72008" cy="1753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5004048" y="4129916"/>
            <a:ext cx="219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ym typeface="Symbol"/>
              </a:rPr>
              <a:t>60 +20 &lt; 180°</a:t>
            </a:r>
            <a:endParaRPr lang="cs-CZ" sz="2800" dirty="0"/>
          </a:p>
        </p:txBody>
      </p:sp>
      <p:cxnSp>
        <p:nvCxnSpPr>
          <p:cNvPr id="83" name="Přímá spojovací čára 82"/>
          <p:cNvCxnSpPr/>
          <p:nvPr/>
        </p:nvCxnSpPr>
        <p:spPr>
          <a:xfrm flipH="1" flipV="1">
            <a:off x="151894" y="2494370"/>
            <a:ext cx="3744416" cy="151216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flipH="1">
            <a:off x="1979712" y="3168586"/>
            <a:ext cx="72008" cy="1440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flipH="1">
            <a:off x="1547664" y="3005830"/>
            <a:ext cx="72008" cy="1440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flipH="1">
            <a:off x="827584" y="2708920"/>
            <a:ext cx="72008" cy="14401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1619672" y="27089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C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807518" y="234888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C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2051720" y="282531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C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99" name="Obdélník 98"/>
          <p:cNvSpPr/>
          <p:nvPr/>
        </p:nvSpPr>
        <p:spPr>
          <a:xfrm>
            <a:off x="4788024" y="2996952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Součet velikostí zadaných úhlů musí být menší než 180°.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5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0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0"/>
                            </p:stCondLst>
                            <p:childTnLst>
                              <p:par>
                                <p:cTn id="1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3000"/>
                            </p:stCondLst>
                            <p:childTnLst>
                              <p:par>
                                <p:cTn id="1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4" grpId="1"/>
      <p:bldP spid="14" grpId="2"/>
      <p:bldP spid="16" grpId="0"/>
      <p:bldP spid="17" grpId="0"/>
      <p:bldP spid="20" grpId="0" animBg="1"/>
      <p:bldP spid="22" grpId="0"/>
      <p:bldP spid="24" grpId="0"/>
      <p:bldP spid="30" grpId="0"/>
      <p:bldP spid="54" grpId="0"/>
      <p:bldP spid="55" grpId="0"/>
      <p:bldP spid="59" grpId="0" animBg="1"/>
      <p:bldP spid="60" grpId="0"/>
      <p:bldP spid="61" grpId="0"/>
      <p:bldP spid="34" grpId="0"/>
      <p:bldP spid="39" grpId="0"/>
      <p:bldP spid="49" grpId="0"/>
      <p:bldP spid="50" grpId="0"/>
      <p:bldP spid="51" grpId="0"/>
      <p:bldP spid="52" grpId="0" animBg="1"/>
      <p:bldP spid="68" grpId="0" animBg="1"/>
      <p:bldP spid="70" grpId="0" animBg="1"/>
      <p:bldP spid="71" grpId="0"/>
      <p:bldP spid="82" grpId="0"/>
      <p:bldP spid="93" grpId="0"/>
      <p:bldP spid="94" grpId="0"/>
      <p:bldP spid="95" grpId="0"/>
      <p:bldP spid="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úhloměr" descr="E:\úhloměr\úhl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8646" y="3287156"/>
            <a:ext cx="3756893" cy="2345811"/>
          </a:xfrm>
          <a:prstGeom prst="rect">
            <a:avLst/>
          </a:prstGeom>
          <a:noFill/>
        </p:spPr>
      </p:pic>
      <p:pic>
        <p:nvPicPr>
          <p:cNvPr id="65" name="úhloměr" descr="E:\úhloměr\úhl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9592" y="3283840"/>
            <a:ext cx="3756893" cy="2345811"/>
          </a:xfrm>
          <a:prstGeom prst="rect">
            <a:avLst/>
          </a:prstGeom>
          <a:noFill/>
        </p:spPr>
      </p:pic>
      <p:sp>
        <p:nvSpPr>
          <p:cNvPr id="46" name="TextovéPole 45"/>
          <p:cNvSpPr txBox="1"/>
          <p:nvPr/>
        </p:nvSpPr>
        <p:spPr>
          <a:xfrm>
            <a:off x="7812360" y="57332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60°,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</a:t>
            </a:r>
            <a:r>
              <a:rPr lang="cs-CZ" sz="2400" b="1" dirty="0" smtClean="0">
                <a:solidFill>
                  <a:schemeClr val="tx1"/>
                </a:solidFill>
              </a:rPr>
              <a:t>= 20° a c = 8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467544" y="1772816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3621054" y="2564904"/>
            <a:ext cx="31831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969458" y="141277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99992" y="12687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256490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H="1" flipV="1">
            <a:off x="4283968" y="1556792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627018" y="1556792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635896" y="2564904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664472" y="137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77770" y="227687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347864" y="227687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2708920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5652120" y="2708920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3.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/>
        </p:nvGraphicFramePr>
        <p:xfrm>
          <a:off x="229195" y="5013325"/>
          <a:ext cx="2614613" cy="346075"/>
        </p:xfrm>
        <a:graphic>
          <a:graphicData uri="http://schemas.openxmlformats.org/presentationml/2006/ole">
            <p:oleObj spid="_x0000_s5122" name="Rovnice" r:id="rId5" imgW="1536480" imgH="203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51520" y="3645024"/>
          <a:ext cx="2225675" cy="433388"/>
        </p:xfrm>
        <a:graphic>
          <a:graphicData uri="http://schemas.openxmlformats.org/presentationml/2006/ole">
            <p:oleObj spid="_x0000_s5123" name="Rovnice" r:id="rId6" imgW="1307880" imgH="2538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65100" y="4581525"/>
          <a:ext cx="2936875" cy="431800"/>
        </p:xfrm>
        <a:graphic>
          <a:graphicData uri="http://schemas.openxmlformats.org/presentationml/2006/ole">
            <p:oleObj spid="_x0000_s5124" name="Rovnice" r:id="rId7" imgW="1726920" imgH="25380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1520" y="4149080"/>
          <a:ext cx="2979737" cy="431800"/>
        </p:xfrm>
        <a:graphic>
          <a:graphicData uri="http://schemas.openxmlformats.org/presentationml/2006/ole">
            <p:oleObj spid="_x0000_s5125" name="Rovnice" r:id="rId8" imgW="1752480" imgH="25380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51520" y="5373216"/>
          <a:ext cx="950913" cy="346075"/>
        </p:xfrm>
        <a:graphic>
          <a:graphicData uri="http://schemas.openxmlformats.org/presentationml/2006/ole">
            <p:oleObj spid="_x0000_s5126" name="Rovnice" r:id="rId9" imgW="558720" imgH="203040" progId="Equation.3">
              <p:embed/>
            </p:oleObj>
          </a:graphicData>
        </a:graphic>
      </p:graphicFrame>
      <p:cxnSp>
        <p:nvCxnSpPr>
          <p:cNvPr id="34" name="Přímá spojovací čára 33"/>
          <p:cNvCxnSpPr/>
          <p:nvPr/>
        </p:nvCxnSpPr>
        <p:spPr>
          <a:xfrm>
            <a:off x="4283968" y="551723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4644008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499992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2" name="pravítk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21676" y="5836340"/>
            <a:ext cx="7704856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Přímá spojovací čára 44"/>
          <p:cNvCxnSpPr/>
          <p:nvPr/>
        </p:nvCxnSpPr>
        <p:spPr>
          <a:xfrm>
            <a:off x="7956376" y="5301208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004048" y="400506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53" name="Přímá spojovací čára 52"/>
          <p:cNvCxnSpPr/>
          <p:nvPr/>
        </p:nvCxnSpPr>
        <p:spPr>
          <a:xfrm flipV="1">
            <a:off x="3618752" y="908720"/>
            <a:ext cx="1080120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4355976" y="134076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louk 63"/>
          <p:cNvSpPr/>
          <p:nvPr/>
        </p:nvSpPr>
        <p:spPr>
          <a:xfrm rot="1047864">
            <a:off x="3500483" y="2024445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ovací čára 66"/>
          <p:cNvCxnSpPr/>
          <p:nvPr/>
        </p:nvCxnSpPr>
        <p:spPr>
          <a:xfrm flipV="1">
            <a:off x="4644008" y="2708920"/>
            <a:ext cx="1584176" cy="2808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5652120" y="3573016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5796136" y="35730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858724" y="219557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60°</a:t>
            </a:r>
            <a:endParaRPr lang="cs-CZ" dirty="0"/>
          </a:p>
        </p:txBody>
      </p:sp>
      <p:cxnSp>
        <p:nvCxnSpPr>
          <p:cNvPr id="51" name="Přímá spojovací čára 50"/>
          <p:cNvCxnSpPr/>
          <p:nvPr/>
        </p:nvCxnSpPr>
        <p:spPr>
          <a:xfrm flipH="1" flipV="1">
            <a:off x="3366152" y="1178464"/>
            <a:ext cx="3421492" cy="1373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flipH="1">
            <a:off x="3923928" y="136705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5868144" y="227687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20°</a:t>
            </a:r>
            <a:endParaRPr lang="cs-CZ" dirty="0"/>
          </a:p>
        </p:txBody>
      </p:sp>
      <p:sp>
        <p:nvSpPr>
          <p:cNvPr id="61" name="Oblouk 60"/>
          <p:cNvSpPr/>
          <p:nvPr/>
        </p:nvSpPr>
        <p:spPr>
          <a:xfrm rot="13490691">
            <a:off x="5756559" y="2020032"/>
            <a:ext cx="847737" cy="850225"/>
          </a:xfrm>
          <a:prstGeom prst="arc">
            <a:avLst>
              <a:gd name="adj1" fmla="val 18055078"/>
              <a:gd name="adj2" fmla="val 2115872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ovací čára 67"/>
          <p:cNvCxnSpPr/>
          <p:nvPr/>
        </p:nvCxnSpPr>
        <p:spPr>
          <a:xfrm flipH="1" flipV="1">
            <a:off x="4211960" y="4149080"/>
            <a:ext cx="3744416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flipH="1">
            <a:off x="4644008" y="4221088"/>
            <a:ext cx="7200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4499992" y="38610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77" name="Volný tvar 76"/>
          <p:cNvSpPr/>
          <p:nvPr/>
        </p:nvSpPr>
        <p:spPr>
          <a:xfrm>
            <a:off x="4654296" y="4526280"/>
            <a:ext cx="3310128" cy="987552"/>
          </a:xfrm>
          <a:custGeom>
            <a:avLst/>
            <a:gdLst>
              <a:gd name="connsiteX0" fmla="*/ 0 w 3310128"/>
              <a:gd name="connsiteY0" fmla="*/ 987552 h 987552"/>
              <a:gd name="connsiteX1" fmla="*/ 3310128 w 3310128"/>
              <a:gd name="connsiteY1" fmla="*/ 987552 h 987552"/>
              <a:gd name="connsiteX2" fmla="*/ 557784 w 3310128"/>
              <a:gd name="connsiteY2" fmla="*/ 0 h 987552"/>
              <a:gd name="connsiteX3" fmla="*/ 0 w 3310128"/>
              <a:gd name="connsiteY3" fmla="*/ 987552 h 98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128" h="987552">
                <a:moveTo>
                  <a:pt x="0" y="987552"/>
                </a:moveTo>
                <a:lnTo>
                  <a:pt x="3310128" y="987552"/>
                </a:lnTo>
                <a:lnTo>
                  <a:pt x="557784" y="0"/>
                </a:lnTo>
                <a:lnTo>
                  <a:pt x="0" y="98755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1" grpId="0"/>
      <p:bldP spid="57" grpId="0"/>
      <p:bldP spid="71" grpId="0"/>
      <p:bldP spid="75" grpId="0"/>
      <p:bldP spid="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úhloměr" descr="E:\úhloměr\úh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62537"/>
            <a:ext cx="3756893" cy="2345811"/>
          </a:xfrm>
          <a:prstGeom prst="rect">
            <a:avLst/>
          </a:prstGeom>
          <a:noFill/>
        </p:spPr>
      </p:pic>
      <p:pic>
        <p:nvPicPr>
          <p:cNvPr id="65" name="úhloměr" descr="E:\úhloměr\úh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2466" y="3559221"/>
            <a:ext cx="3756893" cy="2345811"/>
          </a:xfrm>
          <a:prstGeom prst="rect">
            <a:avLst/>
          </a:prstGeom>
          <a:noFill/>
        </p:spPr>
      </p:pic>
      <p:sp>
        <p:nvSpPr>
          <p:cNvPr id="46" name="TextovéPole 45"/>
          <p:cNvSpPr txBox="1"/>
          <p:nvPr/>
        </p:nvSpPr>
        <p:spPr>
          <a:xfrm>
            <a:off x="5345234" y="600863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60°,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</a:t>
            </a:r>
            <a:r>
              <a:rPr lang="cs-CZ" sz="2400" b="1" dirty="0" smtClean="0">
                <a:solidFill>
                  <a:schemeClr val="tx1"/>
                </a:solidFill>
              </a:rPr>
              <a:t>= 20° a c = 8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539552" y="1556792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4. Ověření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972982" y="2732415"/>
            <a:ext cx="31831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427766" y="138417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07530" y="139188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273241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H="1" flipV="1">
            <a:off x="3635896" y="1724303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2978946" y="1724303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2987824" y="2732415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016400" y="154371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29698" y="244438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699792" y="24443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34" name="Přímá spojovací čára 33"/>
          <p:cNvCxnSpPr/>
          <p:nvPr/>
        </p:nvCxnSpPr>
        <p:spPr>
          <a:xfrm>
            <a:off x="1816842" y="5792613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2176882" y="564859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032866" y="60086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2" name="pravítk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4550" y="6080645"/>
            <a:ext cx="7704856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Přímá spojovací čára 44"/>
          <p:cNvCxnSpPr/>
          <p:nvPr/>
        </p:nvCxnSpPr>
        <p:spPr>
          <a:xfrm>
            <a:off x="5489250" y="5576589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2536922" y="428044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53" name="Přímá spojovací čára 52"/>
          <p:cNvCxnSpPr/>
          <p:nvPr/>
        </p:nvCxnSpPr>
        <p:spPr>
          <a:xfrm flipV="1">
            <a:off x="2978946" y="1076231"/>
            <a:ext cx="1080120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3707904" y="1508279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louk 63"/>
          <p:cNvSpPr/>
          <p:nvPr/>
        </p:nvSpPr>
        <p:spPr>
          <a:xfrm rot="1047864">
            <a:off x="2879843" y="2191956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ovací čára 66"/>
          <p:cNvCxnSpPr/>
          <p:nvPr/>
        </p:nvCxnSpPr>
        <p:spPr>
          <a:xfrm flipV="1">
            <a:off x="2176882" y="2984301"/>
            <a:ext cx="1584176" cy="2808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3184994" y="3848397"/>
            <a:ext cx="21602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3329010" y="384839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210652" y="2363083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60°</a:t>
            </a:r>
            <a:endParaRPr lang="cs-CZ" dirty="0"/>
          </a:p>
        </p:txBody>
      </p:sp>
      <p:cxnSp>
        <p:nvCxnSpPr>
          <p:cNvPr id="51" name="Přímá spojovací čára 50"/>
          <p:cNvCxnSpPr/>
          <p:nvPr/>
        </p:nvCxnSpPr>
        <p:spPr>
          <a:xfrm flipH="1" flipV="1">
            <a:off x="2789556" y="1377264"/>
            <a:ext cx="3384376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flipH="1">
            <a:off x="3275856" y="1534567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5220072" y="2444383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20°</a:t>
            </a:r>
            <a:endParaRPr lang="cs-CZ" dirty="0"/>
          </a:p>
        </p:txBody>
      </p:sp>
      <p:sp>
        <p:nvSpPr>
          <p:cNvPr id="61" name="Oblouk 60"/>
          <p:cNvSpPr/>
          <p:nvPr/>
        </p:nvSpPr>
        <p:spPr>
          <a:xfrm rot="13490691">
            <a:off x="5108487" y="2187543"/>
            <a:ext cx="847737" cy="850225"/>
          </a:xfrm>
          <a:prstGeom prst="arc">
            <a:avLst>
              <a:gd name="adj1" fmla="val 18055078"/>
              <a:gd name="adj2" fmla="val 2115872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ovací čára 67"/>
          <p:cNvCxnSpPr/>
          <p:nvPr/>
        </p:nvCxnSpPr>
        <p:spPr>
          <a:xfrm flipH="1" flipV="1">
            <a:off x="1744834" y="4424461"/>
            <a:ext cx="3744416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flipH="1">
            <a:off x="2176882" y="4496469"/>
            <a:ext cx="7200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2032866" y="413642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77" name="Volný tvar 76"/>
          <p:cNvSpPr/>
          <p:nvPr/>
        </p:nvSpPr>
        <p:spPr>
          <a:xfrm>
            <a:off x="2187170" y="4801661"/>
            <a:ext cx="3310128" cy="987552"/>
          </a:xfrm>
          <a:custGeom>
            <a:avLst/>
            <a:gdLst>
              <a:gd name="connsiteX0" fmla="*/ 0 w 3310128"/>
              <a:gd name="connsiteY0" fmla="*/ 987552 h 987552"/>
              <a:gd name="connsiteX1" fmla="*/ 3310128 w 3310128"/>
              <a:gd name="connsiteY1" fmla="*/ 987552 h 987552"/>
              <a:gd name="connsiteX2" fmla="*/ 557784 w 3310128"/>
              <a:gd name="connsiteY2" fmla="*/ 0 h 987552"/>
              <a:gd name="connsiteX3" fmla="*/ 0 w 3310128"/>
              <a:gd name="connsiteY3" fmla="*/ 987552 h 98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128" h="987552">
                <a:moveTo>
                  <a:pt x="0" y="987552"/>
                </a:moveTo>
                <a:lnTo>
                  <a:pt x="3310128" y="987552"/>
                </a:lnTo>
                <a:lnTo>
                  <a:pt x="557784" y="0"/>
                </a:lnTo>
                <a:lnTo>
                  <a:pt x="0" y="98755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4" name="Přímá spojovací čára 53"/>
          <p:cNvCxnSpPr/>
          <p:nvPr/>
        </p:nvCxnSpPr>
        <p:spPr>
          <a:xfrm>
            <a:off x="2987824" y="2736352"/>
            <a:ext cx="3168352" cy="0"/>
          </a:xfrm>
          <a:prstGeom prst="line">
            <a:avLst/>
          </a:prstGeom>
          <a:ln w="38100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louk 54"/>
          <p:cNvSpPr/>
          <p:nvPr/>
        </p:nvSpPr>
        <p:spPr>
          <a:xfrm rot="1170309">
            <a:off x="2875448" y="2177978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louk 57"/>
          <p:cNvSpPr/>
          <p:nvPr/>
        </p:nvSpPr>
        <p:spPr>
          <a:xfrm rot="13174191">
            <a:off x="5114124" y="2160723"/>
            <a:ext cx="847737" cy="850225"/>
          </a:xfrm>
          <a:prstGeom prst="arc">
            <a:avLst>
              <a:gd name="adj1" fmla="val 18055078"/>
              <a:gd name="adj2" fmla="val 21158720"/>
            </a:avLst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Zaoblený obdélník 61"/>
          <p:cNvSpPr/>
          <p:nvPr/>
        </p:nvSpPr>
        <p:spPr>
          <a:xfrm>
            <a:off x="6516216" y="1556792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6444208" y="2348880"/>
            <a:ext cx="2517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Konstrukce má 1 řešení.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5796136" y="2996952"/>
            <a:ext cx="302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jedné polorovině mají polopřímka AX k a polopřímka BY jeden průsečík.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8" grpId="0" animBg="1"/>
      <p:bldP spid="62" grpId="0" animBg="1"/>
      <p:bldP spid="63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c = 58 mm,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40° a 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=105°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4355976" y="206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58 mm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492896"/>
            <a:ext cx="3528392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797254" y="2492896"/>
            <a:ext cx="414706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539552" y="378904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436510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011898" y="6021288"/>
            <a:ext cx="1975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5292080" y="1484784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449888" y="2492375"/>
          <a:ext cx="2028825" cy="433388"/>
        </p:xfrm>
        <a:graphic>
          <a:graphicData uri="http://schemas.openxmlformats.org/presentationml/2006/ole">
            <p:oleObj spid="_x0000_s29699" name="Rovnice" r:id="rId4" imgW="1193760" imgH="2538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418782" y="3314700"/>
          <a:ext cx="3041650" cy="431800"/>
        </p:xfrm>
        <a:graphic>
          <a:graphicData uri="http://schemas.openxmlformats.org/presentationml/2006/ole">
            <p:oleObj spid="_x0000_s29700" name="Rovnice" r:id="rId5" imgW="1790640" imgH="25380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453063" y="4221163"/>
          <a:ext cx="952500" cy="346075"/>
        </p:xfrm>
        <a:graphic>
          <a:graphicData uri="http://schemas.openxmlformats.org/presentationml/2006/ole">
            <p:oleObj spid="_x0000_s29702" name="Rovnice" r:id="rId6" imgW="558720" imgH="203040" progId="Equation.3">
              <p:embed/>
            </p:oleObj>
          </a:graphicData>
        </a:graphic>
      </p:graphicFrame>
      <p:sp>
        <p:nvSpPr>
          <p:cNvPr id="33" name="Zaoblený obdélník 32"/>
          <p:cNvSpPr/>
          <p:nvPr/>
        </p:nvSpPr>
        <p:spPr>
          <a:xfrm>
            <a:off x="5436096" y="5013176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510835" y="5847655"/>
            <a:ext cx="3299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Konstrukce má 1 řešení. 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4" name="Oblouk 43"/>
          <p:cNvSpPr/>
          <p:nvPr/>
        </p:nvSpPr>
        <p:spPr>
          <a:xfrm rot="19424888">
            <a:off x="3266896" y="3346521"/>
            <a:ext cx="847737" cy="850225"/>
          </a:xfrm>
          <a:prstGeom prst="arc">
            <a:avLst>
              <a:gd name="adj1" fmla="val 12774833"/>
              <a:gd name="adj2" fmla="val 2017470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47864" y="3429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105°</a:t>
            </a:r>
            <a:endParaRPr lang="cs-CZ" dirty="0"/>
          </a:p>
        </p:txBody>
      </p:sp>
      <p:sp>
        <p:nvSpPr>
          <p:cNvPr id="46" name="Oblouk 45"/>
          <p:cNvSpPr/>
          <p:nvPr/>
        </p:nvSpPr>
        <p:spPr>
          <a:xfrm rot="19424888">
            <a:off x="3282435" y="3346521"/>
            <a:ext cx="847737" cy="850225"/>
          </a:xfrm>
          <a:prstGeom prst="arc">
            <a:avLst>
              <a:gd name="adj1" fmla="val 12774833"/>
              <a:gd name="adj2" fmla="val 20174708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ovací čára 47"/>
          <p:cNvCxnSpPr/>
          <p:nvPr/>
        </p:nvCxnSpPr>
        <p:spPr>
          <a:xfrm flipV="1">
            <a:off x="3807530" y="1628800"/>
            <a:ext cx="692462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4331103" y="1907405"/>
            <a:ext cx="168889" cy="81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4499992" y="17728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445125" y="2924175"/>
          <a:ext cx="2979738" cy="431800"/>
        </p:xfrm>
        <a:graphic>
          <a:graphicData uri="http://schemas.openxmlformats.org/presentationml/2006/ole">
            <p:oleObj spid="_x0000_s29707" name="Rovnice" r:id="rId7" imgW="1752480" imgH="2538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5413771" y="3789363"/>
          <a:ext cx="2614613" cy="346075"/>
        </p:xfrm>
        <a:graphic>
          <a:graphicData uri="http://schemas.openxmlformats.org/presentationml/2006/ole">
            <p:oleObj spid="_x0000_s29708" name="Rovnice" r:id="rId8" imgW="1536480" imgH="203040" progId="Equation.3">
              <p:embed/>
            </p:oleObj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1259632" y="347437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40°</a:t>
            </a:r>
            <a:endParaRPr lang="cs-CZ" dirty="0"/>
          </a:p>
        </p:txBody>
      </p:sp>
      <p:sp>
        <p:nvSpPr>
          <p:cNvPr id="39" name="Oblouk 38"/>
          <p:cNvSpPr/>
          <p:nvPr/>
        </p:nvSpPr>
        <p:spPr>
          <a:xfrm rot="1528766">
            <a:off x="969236" y="3264208"/>
            <a:ext cx="847737" cy="850225"/>
          </a:xfrm>
          <a:prstGeom prst="arc">
            <a:avLst>
              <a:gd name="adj1" fmla="val 17721667"/>
              <a:gd name="adj2" fmla="val 2092909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louk 40"/>
          <p:cNvSpPr/>
          <p:nvPr/>
        </p:nvSpPr>
        <p:spPr>
          <a:xfrm rot="1528766">
            <a:off x="973550" y="3273086"/>
            <a:ext cx="847737" cy="850225"/>
          </a:xfrm>
          <a:prstGeom prst="arc">
            <a:avLst>
              <a:gd name="adj1" fmla="val 17721667"/>
              <a:gd name="adj2" fmla="val 2092909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ovací čára 42"/>
          <p:cNvCxnSpPr>
            <a:stCxn id="19" idx="0"/>
          </p:cNvCxnSpPr>
          <p:nvPr/>
        </p:nvCxnSpPr>
        <p:spPr>
          <a:xfrm flipV="1">
            <a:off x="698410" y="1988840"/>
            <a:ext cx="4881702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>
            <a:off x="4860032" y="2132856"/>
            <a:ext cx="7200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4860032" y="227687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83568" y="515719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ym typeface="Symbol"/>
              </a:rPr>
              <a:t>    180°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683568" y="5589240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ym typeface="Symbol"/>
              </a:rPr>
              <a:t>40°  105°  180°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9" grpId="0"/>
      <p:bldP spid="20" grpId="0"/>
      <p:bldP spid="21" grpId="0" animBg="1"/>
      <p:bldP spid="26" grpId="0"/>
      <p:bldP spid="27" grpId="0" animBg="1"/>
      <p:bldP spid="33" grpId="0" animBg="1"/>
      <p:bldP spid="34" grpId="0"/>
      <p:bldP spid="44" grpId="0" animBg="1"/>
      <p:bldP spid="45" grpId="0"/>
      <p:bldP spid="46" grpId="0" animBg="1"/>
      <p:bldP spid="37" grpId="0"/>
      <p:bldP spid="38" grpId="0"/>
      <p:bldP spid="39" grpId="0" animBg="1"/>
      <p:bldP spid="41" grpId="0" animBg="1"/>
      <p:bldP spid="51" grpId="0"/>
      <p:bldP spid="52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ravoúhlý trojúhelník 59"/>
          <p:cNvSpPr/>
          <p:nvPr/>
        </p:nvSpPr>
        <p:spPr>
          <a:xfrm rot="9708011">
            <a:off x="1099998" y="2949983"/>
            <a:ext cx="3240360" cy="108012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a = 40 mm,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 = 60° </a:t>
            </a:r>
            <a:r>
              <a:rPr lang="cs-CZ" sz="2400" b="1" dirty="0" smtClean="0">
                <a:solidFill>
                  <a:schemeClr val="tx1"/>
                </a:solidFill>
              </a:rPr>
              <a:t>a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 = 90°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 flipH="1">
            <a:off x="4307769" y="2699628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40 mm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4091745" y="2484018"/>
            <a:ext cx="319266" cy="1004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851385" y="3429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4451785" y="328498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436510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55576" y="6021288"/>
            <a:ext cx="1975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5292080" y="1484784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392738" y="2492375"/>
          <a:ext cx="2049462" cy="433388"/>
        </p:xfrm>
        <a:graphic>
          <a:graphicData uri="http://schemas.openxmlformats.org/presentationml/2006/ole">
            <p:oleObj spid="_x0000_s53250" name="Rovnice" r:id="rId4" imgW="1206360" imgH="25380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331904" y="4077072"/>
          <a:ext cx="952500" cy="346075"/>
        </p:xfrm>
        <a:graphic>
          <a:graphicData uri="http://schemas.openxmlformats.org/presentationml/2006/ole">
            <p:oleObj spid="_x0000_s53252" name="Rovnice" r:id="rId5" imgW="558720" imgH="203040" progId="Equation.3">
              <p:embed/>
            </p:oleObj>
          </a:graphicData>
        </a:graphic>
      </p:graphicFrame>
      <p:sp>
        <p:nvSpPr>
          <p:cNvPr id="33" name="Zaoblený obdélník 32"/>
          <p:cNvSpPr/>
          <p:nvPr/>
        </p:nvSpPr>
        <p:spPr>
          <a:xfrm>
            <a:off x="5364088" y="4797152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364088" y="5661248"/>
            <a:ext cx="3299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Konstrukce má 1 řešení. 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4" name="Oblouk 43"/>
          <p:cNvSpPr/>
          <p:nvPr/>
        </p:nvSpPr>
        <p:spPr>
          <a:xfrm rot="12394592">
            <a:off x="3521476" y="2126493"/>
            <a:ext cx="903283" cy="883042"/>
          </a:xfrm>
          <a:prstGeom prst="arc">
            <a:avLst>
              <a:gd name="adj1" fmla="val 12443110"/>
              <a:gd name="adj2" fmla="val 1923748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659697" y="256490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90°</a:t>
            </a:r>
            <a:endParaRPr lang="cs-CZ" dirty="0"/>
          </a:p>
        </p:txBody>
      </p:sp>
      <p:cxnSp>
        <p:nvCxnSpPr>
          <p:cNvPr id="48" name="Přímá spojovací čára 47"/>
          <p:cNvCxnSpPr>
            <a:endCxn id="60" idx="2"/>
          </p:cNvCxnSpPr>
          <p:nvPr/>
        </p:nvCxnSpPr>
        <p:spPr>
          <a:xfrm flipV="1">
            <a:off x="323528" y="2470967"/>
            <a:ext cx="3767099" cy="12460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1907704" y="2996952"/>
            <a:ext cx="7200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755576" y="5157192"/>
            <a:ext cx="1225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ym typeface="Symbol"/>
              </a:rPr>
              <a:t>+  </a:t>
            </a:r>
            <a:r>
              <a:rPr lang="cs-CZ" dirty="0" smtClean="0"/>
              <a:t>&lt; 180°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51520" y="299695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346173" y="2924175"/>
          <a:ext cx="3021013" cy="431800"/>
        </p:xfrm>
        <a:graphic>
          <a:graphicData uri="http://schemas.openxmlformats.org/presentationml/2006/ole">
            <p:oleObj spid="_x0000_s53257" name="Rovnice" r:id="rId6" imgW="1777680" imgH="2538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5328857" y="3730997"/>
          <a:ext cx="2593975" cy="346075"/>
        </p:xfrm>
        <a:graphic>
          <a:graphicData uri="http://schemas.openxmlformats.org/presentationml/2006/ole">
            <p:oleObj spid="_x0000_s53258" name="Rovnice" r:id="rId7" imgW="1523880" imgH="203040" progId="Equation.3">
              <p:embed/>
            </p:oleObj>
          </a:graphicData>
        </a:graphic>
      </p:graphicFrame>
      <p:sp>
        <p:nvSpPr>
          <p:cNvPr id="61" name="TextovéPole 60"/>
          <p:cNvSpPr txBox="1"/>
          <p:nvPr/>
        </p:nvSpPr>
        <p:spPr>
          <a:xfrm>
            <a:off x="3927663" y="206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2" name="Oblouk 61"/>
          <p:cNvSpPr/>
          <p:nvPr/>
        </p:nvSpPr>
        <p:spPr>
          <a:xfrm rot="12394592">
            <a:off x="3521477" y="2126493"/>
            <a:ext cx="903283" cy="883042"/>
          </a:xfrm>
          <a:prstGeom prst="arc">
            <a:avLst>
              <a:gd name="adj1" fmla="val 12443110"/>
              <a:gd name="adj2" fmla="val 1944956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rot="16008427">
            <a:off x="3845661" y="3018728"/>
            <a:ext cx="847737" cy="850225"/>
          </a:xfrm>
          <a:prstGeom prst="arc">
            <a:avLst>
              <a:gd name="adj1" fmla="val 15924517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3875721" y="3131676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60°</a:t>
            </a:r>
            <a:endParaRPr lang="cs-CZ" dirty="0"/>
          </a:p>
        </p:txBody>
      </p:sp>
      <p:sp>
        <p:nvSpPr>
          <p:cNvPr id="38" name="Oblouk 37"/>
          <p:cNvSpPr/>
          <p:nvPr/>
        </p:nvSpPr>
        <p:spPr>
          <a:xfrm rot="16008427">
            <a:off x="3838257" y="3025543"/>
            <a:ext cx="847737" cy="850225"/>
          </a:xfrm>
          <a:prstGeom prst="arc">
            <a:avLst>
              <a:gd name="adj1" fmla="val 15924517"/>
              <a:gd name="adj2" fmla="val 8061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ovací čára 45"/>
          <p:cNvCxnSpPr/>
          <p:nvPr/>
        </p:nvCxnSpPr>
        <p:spPr>
          <a:xfrm flipH="1">
            <a:off x="251520" y="3492130"/>
            <a:ext cx="4176463" cy="39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395536" y="335699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1835696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755576" y="5661248"/>
            <a:ext cx="1628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ym typeface="Symbol"/>
              </a:rPr>
              <a:t>60° + 90° </a:t>
            </a:r>
            <a:r>
              <a:rPr lang="cs-CZ" dirty="0" smtClean="0"/>
              <a:t>&lt;180°</a:t>
            </a:r>
            <a:endParaRPr lang="cs-CZ" dirty="0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5332593" y="3284538"/>
          <a:ext cx="2914650" cy="431800"/>
        </p:xfrm>
        <a:graphic>
          <a:graphicData uri="http://schemas.openxmlformats.org/presentationml/2006/ole">
            <p:oleObj spid="_x0000_s53259" name="Rovnice" r:id="rId8" imgW="17143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7" grpId="0"/>
      <p:bldP spid="19" grpId="0"/>
      <p:bldP spid="20" grpId="0"/>
      <p:bldP spid="21" grpId="0" animBg="1"/>
      <p:bldP spid="26" grpId="0"/>
      <p:bldP spid="27" grpId="0" animBg="1"/>
      <p:bldP spid="33" grpId="0" animBg="1"/>
      <p:bldP spid="34" grpId="0"/>
      <p:bldP spid="44" grpId="0" animBg="1"/>
      <p:bldP spid="45" grpId="0"/>
      <p:bldP spid="53" grpId="0"/>
      <p:bldP spid="37" grpId="0"/>
      <p:bldP spid="61" grpId="0"/>
      <p:bldP spid="62" grpId="1" animBg="1"/>
      <p:bldP spid="35" grpId="0" animBg="1"/>
      <p:bldP spid="36" grpId="0"/>
      <p:bldP spid="38" grpId="0" animBg="1"/>
      <p:bldP spid="59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XYZ, je-li dáno z = 7,1 cm, </a:t>
            </a:r>
            <a:r>
              <a:rPr lang="cs-CZ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………... </a:t>
            </a:r>
            <a:r>
              <a:rPr lang="cs-CZ" sz="2400" b="1" dirty="0" smtClean="0">
                <a:solidFill>
                  <a:schemeClr val="tx1"/>
                </a:solidFill>
              </a:rPr>
              <a:t> a</a:t>
            </a:r>
            <a:r>
              <a:rPr lang="cs-CZ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…………,,…...   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3707904" y="220486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55 mm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636912"/>
            <a:ext cx="3168352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797254" y="2636912"/>
            <a:ext cx="54666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539552" y="37890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4644008" y="148478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995936" y="5013176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</a:t>
            </a: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nelze sestrojit polopřímky se neprotnou!</a:t>
            </a:r>
            <a:endParaRPr lang="cs-CZ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436096" y="4077072"/>
            <a:ext cx="2617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POZOR !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899592" y="6041012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1043608" y="589699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3419872" y="589699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 flipH="1">
            <a:off x="899592" y="612091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 flipH="1">
            <a:off x="3275856" y="612979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graphicFrame>
        <p:nvGraphicFramePr>
          <p:cNvPr id="54274" name="Object 7"/>
          <p:cNvGraphicFramePr>
            <a:graphicFrameLocks noChangeAspect="1"/>
          </p:cNvGraphicFramePr>
          <p:nvPr/>
        </p:nvGraphicFramePr>
        <p:xfrm>
          <a:off x="6210300" y="188913"/>
          <a:ext cx="1468438" cy="431800"/>
        </p:xfrm>
        <a:graphic>
          <a:graphicData uri="http://schemas.openxmlformats.org/presentationml/2006/ole">
            <p:oleObj spid="_x0000_s54274" name="Rovnice" r:id="rId4" imgW="863280" imgH="25380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392254" y="3475085"/>
          <a:ext cx="432049" cy="241947"/>
        </p:xfrm>
        <a:graphic>
          <a:graphicData uri="http://schemas.openxmlformats.org/presentationml/2006/ole">
            <p:oleObj spid="_x0000_s54275" name="Rovnice" r:id="rId5" imgW="317160" imgH="177480" progId="Equation.3">
              <p:embed/>
            </p:oleObj>
          </a:graphicData>
        </a:graphic>
      </p:graphicFrame>
      <p:sp>
        <p:nvSpPr>
          <p:cNvPr id="50" name="TextovéPole 49"/>
          <p:cNvSpPr txBox="1"/>
          <p:nvPr/>
        </p:nvSpPr>
        <p:spPr>
          <a:xfrm>
            <a:off x="4932040" y="357301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Není pravda, </a:t>
            </a:r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nelze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4139952" y="407707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</a:t>
            </a:r>
            <a:endParaRPr lang="cs-CZ" dirty="0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2987824" y="5707980"/>
          <a:ext cx="431800" cy="241300"/>
        </p:xfrm>
        <a:graphic>
          <a:graphicData uri="http://schemas.openxmlformats.org/presentationml/2006/ole">
            <p:oleObj spid="_x0000_s54279" name="Rovnice" r:id="rId6" imgW="317160" imgH="177480" progId="Equation.3">
              <p:embed/>
            </p:oleObj>
          </a:graphicData>
        </a:graphic>
      </p:graphicFrame>
      <p:sp>
        <p:nvSpPr>
          <p:cNvPr id="41" name="Oblouk 40"/>
          <p:cNvSpPr/>
          <p:nvPr/>
        </p:nvSpPr>
        <p:spPr>
          <a:xfrm rot="2867240">
            <a:off x="1075377" y="3243414"/>
            <a:ext cx="847737" cy="850225"/>
          </a:xfrm>
          <a:prstGeom prst="arc">
            <a:avLst>
              <a:gd name="adj1" fmla="val 16354761"/>
              <a:gd name="adj2" fmla="val 1957875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1402558" y="346451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70°</a:t>
            </a:r>
            <a:endParaRPr lang="cs-CZ" dirty="0"/>
          </a:p>
        </p:txBody>
      </p:sp>
      <p:sp>
        <p:nvSpPr>
          <p:cNvPr id="55" name="Oblouk 54"/>
          <p:cNvSpPr/>
          <p:nvPr/>
        </p:nvSpPr>
        <p:spPr>
          <a:xfrm rot="2867240">
            <a:off x="1075377" y="3243415"/>
            <a:ext cx="847737" cy="850225"/>
          </a:xfrm>
          <a:prstGeom prst="arc">
            <a:avLst>
              <a:gd name="adj1" fmla="val 16354761"/>
              <a:gd name="adj2" fmla="val 1957875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4281" name="Object 7"/>
          <p:cNvGraphicFramePr>
            <a:graphicFrameLocks noChangeAspect="1"/>
          </p:cNvGraphicFramePr>
          <p:nvPr/>
        </p:nvGraphicFramePr>
        <p:xfrm>
          <a:off x="755576" y="529940"/>
          <a:ext cx="1576388" cy="431800"/>
        </p:xfrm>
        <a:graphic>
          <a:graphicData uri="http://schemas.openxmlformats.org/presentationml/2006/ole">
            <p:oleObj spid="_x0000_s54281" name="Rovnice" r:id="rId7" imgW="927000" imgH="253800" progId="Equation.3">
              <p:embed/>
            </p:oleObj>
          </a:graphicData>
        </a:graphic>
      </p:graphicFrame>
      <p:sp>
        <p:nvSpPr>
          <p:cNvPr id="60" name="Oblouk 59"/>
          <p:cNvSpPr/>
          <p:nvPr/>
        </p:nvSpPr>
        <p:spPr>
          <a:xfrm rot="20663659">
            <a:off x="3314359" y="3232823"/>
            <a:ext cx="903283" cy="883042"/>
          </a:xfrm>
          <a:prstGeom prst="arc">
            <a:avLst>
              <a:gd name="adj1" fmla="val 10850956"/>
              <a:gd name="adj2" fmla="val 1762430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20663659">
            <a:off x="3305192" y="3237312"/>
            <a:ext cx="903283" cy="883042"/>
          </a:xfrm>
          <a:prstGeom prst="arc">
            <a:avLst>
              <a:gd name="adj1" fmla="val 10850956"/>
              <a:gd name="adj2" fmla="val 1762430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4788024" y="2348880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Součet velikostí zadaných úhlů musí být menší než 180°.</a:t>
            </a:r>
            <a:endParaRPr lang="cs-CZ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932040" y="2996952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70° + 110° </a:t>
            </a:r>
            <a:r>
              <a:rPr lang="en-US" dirty="0" smtClean="0"/>
              <a:t>&lt;</a:t>
            </a:r>
            <a:r>
              <a:rPr lang="cs-CZ" dirty="0" smtClean="0"/>
              <a:t> 180°</a:t>
            </a:r>
            <a:endParaRPr lang="cs-CZ" dirty="0"/>
          </a:p>
        </p:txBody>
      </p:sp>
      <p:cxnSp>
        <p:nvCxnSpPr>
          <p:cNvPr id="67" name="Přímá spojovací čára 66"/>
          <p:cNvCxnSpPr/>
          <p:nvPr/>
        </p:nvCxnSpPr>
        <p:spPr>
          <a:xfrm flipV="1">
            <a:off x="3419872" y="4005064"/>
            <a:ext cx="720080" cy="2016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>
            <a:off x="3995936" y="4149080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flipV="1">
            <a:off x="1043608" y="4077072"/>
            <a:ext cx="72008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>
            <a:off x="1619672" y="4149080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1259632" y="399577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graphicFrame>
        <p:nvGraphicFramePr>
          <p:cNvPr id="54282" name="Object 10"/>
          <p:cNvGraphicFramePr>
            <a:graphicFrameLocks noChangeAspect="1"/>
          </p:cNvGraphicFramePr>
          <p:nvPr/>
        </p:nvGraphicFramePr>
        <p:xfrm>
          <a:off x="1201589" y="5732463"/>
          <a:ext cx="346075" cy="241300"/>
        </p:xfrm>
        <a:graphic>
          <a:graphicData uri="http://schemas.openxmlformats.org/presentationml/2006/ole">
            <p:oleObj spid="_x0000_s54282" name="Rovnice" r:id="rId8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9" grpId="0"/>
      <p:bldP spid="20" grpId="0"/>
      <p:bldP spid="21" grpId="0" animBg="1"/>
      <p:bldP spid="26" grpId="0"/>
      <p:bldP spid="46" grpId="0"/>
      <p:bldP spid="47" grpId="0"/>
      <p:bldP spid="50" grpId="0"/>
      <p:bldP spid="71" grpId="0"/>
      <p:bldP spid="41" grpId="0" animBg="1"/>
      <p:bldP spid="54" grpId="1"/>
      <p:bldP spid="55" grpId="1" animBg="1"/>
      <p:bldP spid="60" grpId="1" animBg="1"/>
      <p:bldP spid="48" grpId="0" animBg="1"/>
      <p:bldP spid="63" grpId="0"/>
      <p:bldP spid="64" grpId="0"/>
      <p:bldP spid="7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5066</TotalTime>
  <Words>581</Words>
  <Application>Microsoft Office PowerPoint</Application>
  <PresentationFormat>Předvádění na obrazovce (4:3)</PresentationFormat>
  <Paragraphs>161</Paragraphs>
  <Slides>10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554</cp:revision>
  <dcterms:created xsi:type="dcterms:W3CDTF">2012-10-20T17:50:45Z</dcterms:created>
  <dcterms:modified xsi:type="dcterms:W3CDTF">2013-03-24T21:03:05Z</dcterms:modified>
</cp:coreProperties>
</file>