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1" r:id="rId2"/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8223-BDCA-473E-B9E0-41722D6D682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1AD8-325C-4A57-839F-389DFA6D7F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8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1AD8-325C-4A57-839F-389DFA6D7FA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84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31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E80462C-AA08-4C8C-8C50-31599EAC2B5F}" type="datetimeFigureOut">
              <a:rPr lang="cs-CZ" smtClean="0"/>
              <a:t>29.1.2013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CE3E5D-4D25-49CC-9BA7-B2EEF4BE77E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4/4e/IMG_1975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54868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Město historických památek</a:t>
            </a:r>
            <a:endParaRPr lang="cs-CZ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663788" y="5913276"/>
            <a:ext cx="35283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Pražský hrad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76" y="1345586"/>
            <a:ext cx="5754216" cy="43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524327" y="5328219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2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03" y="692696"/>
            <a:ext cx="6327254" cy="470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611560" y="5805264"/>
            <a:ext cx="79208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Staroměstské náměstí na Starém Městě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90970" y="5029259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5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413727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34426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259631" y="6093296"/>
            <a:ext cx="7056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Staroměstská radnice s orlojem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22111" y="5579948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5)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61066" y="5613512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9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60440" cy="52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1451"/>
            <a:ext cx="3888432" cy="401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331640" y="5949280"/>
            <a:ext cx="64807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Karlův most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51165" y="5579948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7)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58713" y="5579948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0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206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Středisko kultury a vzdělanosti</a:t>
            </a:r>
            <a:endParaRPr lang="cs-CZ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85" y="1508726"/>
            <a:ext cx="1832639" cy="364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39171" y="5205536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9)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43986" y="5205536"/>
            <a:ext cx="103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10)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504949" y="5805264"/>
            <a:ext cx="77048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Národní muzeum, před ním socha sv. Václava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28" y="242306"/>
            <a:ext cx="6906344" cy="517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115616" y="5949280"/>
            <a:ext cx="69063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Národní divadlo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99920" y="5472199"/>
            <a:ext cx="11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(obr. 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5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5" y="764704"/>
            <a:ext cx="3203386" cy="49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0" y="764704"/>
            <a:ext cx="45125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590925" y="5877272"/>
            <a:ext cx="320338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Petřínská rozhledna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139951" y="4509120"/>
            <a:ext cx="460851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Letohrádek královny Anny (Belveder)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87824" y="395372"/>
            <a:ext cx="98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(obr.12)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41390" y="395372"/>
            <a:ext cx="98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(obr.13)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33538" y="312161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tx2">
                    <a:lumMod val="50000"/>
                  </a:schemeClr>
                </a:solidFill>
              </a:rPr>
              <a:t>Středisko dopravy</a:t>
            </a:r>
            <a:endParaRPr lang="cs-CZ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635896" y="1129916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tramvaje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82405" y="2132856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s</a:t>
            </a:r>
            <a:r>
              <a:rPr lang="cs-CZ" sz="2400" dirty="0" smtClean="0">
                <a:solidFill>
                  <a:schemeClr val="bg1"/>
                </a:solidFill>
              </a:rPr>
              <a:t>ilniční d.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508964" y="2492896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autobusy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24031" y="4185084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ř</a:t>
            </a:r>
            <a:r>
              <a:rPr lang="cs-CZ" sz="2400" dirty="0" smtClean="0">
                <a:solidFill>
                  <a:schemeClr val="bg1"/>
                </a:solidFill>
              </a:rPr>
              <a:t>íční přístav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>
            <a:hlinkClick r:id="rId2" action="ppaction://hlinksldjump"/>
          </p:cNvPr>
          <p:cNvSpPr/>
          <p:nvPr/>
        </p:nvSpPr>
        <p:spPr>
          <a:xfrm>
            <a:off x="3249662" y="5733256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</a:rPr>
              <a:t>l</a:t>
            </a:r>
            <a:r>
              <a:rPr lang="cs-CZ" sz="2400" dirty="0" smtClean="0">
                <a:solidFill>
                  <a:schemeClr val="bg1"/>
                </a:solidFill>
              </a:rPr>
              <a:t>etecká d.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228184" y="4526365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metro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15" name="Přímá spojnice se šipkou 14"/>
          <p:cNvCxnSpPr>
            <a:stCxn id="2" idx="0"/>
          </p:cNvCxnSpPr>
          <p:nvPr/>
        </p:nvCxnSpPr>
        <p:spPr>
          <a:xfrm flipH="1" flipV="1">
            <a:off x="2771800" y="2492896"/>
            <a:ext cx="1485974" cy="628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4644008" y="1772816"/>
            <a:ext cx="0" cy="1348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4860032" y="2807254"/>
            <a:ext cx="1368152" cy="314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860032" y="3829498"/>
            <a:ext cx="1224136" cy="696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4596974" y="3845273"/>
            <a:ext cx="0" cy="1687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2" idx="2"/>
          </p:cNvCxnSpPr>
          <p:nvPr/>
        </p:nvCxnSpPr>
        <p:spPr>
          <a:xfrm flipH="1">
            <a:off x="2699792" y="3829498"/>
            <a:ext cx="1557982" cy="607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Šipka doprava 2"/>
          <p:cNvSpPr/>
          <p:nvPr/>
        </p:nvSpPr>
        <p:spPr>
          <a:xfrm>
            <a:off x="6508964" y="5985284"/>
            <a:ext cx="2383516" cy="6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bg1"/>
                </a:solidFill>
                <a:hlinkClick r:id="rId3" action="ppaction://hlinksldjump"/>
              </a:rPr>
              <a:t>d</a:t>
            </a:r>
            <a:r>
              <a:rPr lang="cs-CZ" sz="2400" dirty="0" smtClean="0">
                <a:solidFill>
                  <a:schemeClr val="bg1"/>
                </a:solidFill>
                <a:hlinkClick r:id="rId3" action="ppaction://hlinksldjump"/>
              </a:rPr>
              <a:t>alší strana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4152562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Dne 21. </a:t>
            </a:r>
            <a:r>
              <a:rPr lang="cs-CZ" sz="2400" dirty="0" smtClean="0"/>
              <a:t>března 2012 vláda </a:t>
            </a:r>
            <a:r>
              <a:rPr lang="cs-CZ" sz="2400" dirty="0"/>
              <a:t>návrh na přejmenování Letiště Ruzyně na „Letiště Václava Havla Praha“ (v angličtině „Václav Havel </a:t>
            </a:r>
            <a:r>
              <a:rPr lang="cs-CZ" sz="2400" dirty="0" err="1"/>
              <a:t>Airport</a:t>
            </a:r>
            <a:r>
              <a:rPr lang="cs-CZ" sz="2400" dirty="0"/>
              <a:t> Prague</a:t>
            </a:r>
            <a:r>
              <a:rPr lang="cs-CZ" sz="2400" dirty="0" smtClean="0"/>
              <a:t>“) </a:t>
            </a:r>
            <a:r>
              <a:rPr lang="cs-CZ" sz="2400" dirty="0"/>
              <a:t>odsouhlasila</a:t>
            </a:r>
            <a:r>
              <a:rPr lang="cs-CZ" sz="2400" dirty="0" smtClean="0"/>
              <a:t>.</a:t>
            </a:r>
            <a:endParaRPr lang="cs-CZ" sz="2400" dirty="0"/>
          </a:p>
          <a:p>
            <a:r>
              <a:rPr lang="cs-CZ" sz="2400" dirty="0"/>
              <a:t>5. ř</a:t>
            </a:r>
            <a:r>
              <a:rPr lang="cs-CZ" sz="2400" dirty="0" smtClean="0"/>
              <a:t>íjna 2012</a:t>
            </a:r>
            <a:r>
              <a:rPr lang="cs-CZ" sz="2400" dirty="0"/>
              <a:t>, v den výročí narození Václava Havla, proběhl </a:t>
            </a:r>
            <a:r>
              <a:rPr lang="cs-CZ" sz="2400" dirty="0" err="1"/>
              <a:t>přejmenovací</a:t>
            </a:r>
            <a:r>
              <a:rPr lang="cs-CZ" sz="2400" dirty="0"/>
              <a:t> </a:t>
            </a:r>
            <a:r>
              <a:rPr lang="cs-CZ" sz="2400" dirty="0" smtClean="0"/>
              <a:t>ceremoniál.              </a:t>
            </a:r>
          </a:p>
          <a:p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1099204" y="548680"/>
            <a:ext cx="6768752" cy="648072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Letiště Praha – Ruzyně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043608" y="3068960"/>
            <a:ext cx="67687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Letiště </a:t>
            </a:r>
            <a:r>
              <a:rPr lang="cs-CZ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Václava </a:t>
            </a:r>
            <a:r>
              <a:rPr lang="cs-C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Havla Praha</a:t>
            </a:r>
            <a:endParaRPr lang="cs-CZ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Šipka dolů 4"/>
          <p:cNvSpPr/>
          <p:nvPr/>
        </p:nvSpPr>
        <p:spPr>
          <a:xfrm>
            <a:off x="4139952" y="1484784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7956376" y="5877272"/>
            <a:ext cx="86409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hlinkClick r:id="rId2" action="ppaction://hlinksldjump"/>
              </a:rPr>
              <a:t>zpět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74296" cy="485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760476" y="5764442"/>
            <a:ext cx="53285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Vodní nádrž Slapy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12359" y="5288138"/>
            <a:ext cx="98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(obr.14)</a:t>
            </a:r>
            <a:endParaRPr lang="cs-CZ" dirty="0"/>
          </a:p>
        </p:txBody>
      </p:sp>
      <p:sp>
        <p:nvSpPr>
          <p:cNvPr id="5" name="Šipka doleva 4">
            <a:hlinkClick r:id="rId3" action="ppaction://hlinksldjump"/>
          </p:cNvPr>
          <p:cNvSpPr/>
          <p:nvPr/>
        </p:nvSpPr>
        <p:spPr>
          <a:xfrm>
            <a:off x="7661920" y="6021288"/>
            <a:ext cx="1138082" cy="463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zpět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83256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Praha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její okolí 1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VY_32_INOVACE_15.01.PAR.VL.5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29. 12. 2012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967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72037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Okolí města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195736" y="1813814"/>
            <a:ext cx="33123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Rekreační oblasti</a:t>
            </a:r>
            <a:endParaRPr lang="cs-CZ" sz="3200" dirty="0">
              <a:solidFill>
                <a:schemeClr val="bg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339752" y="2636912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971600" y="4005064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hlinkClick r:id="rId2" action="ppaction://hlinksldjump"/>
              </a:rPr>
              <a:t>Malebná krajina     J a JZ od Prahy na březích Vltavy, Berounky a Sázavy, přehradní nádrž Slapy.</a:t>
            </a:r>
            <a:endParaRPr lang="cs-CZ" sz="2800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851920" y="2636912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644008" y="4005064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hlinkClick r:id="rId3" action="ppaction://hlinksldjump"/>
              </a:rPr>
              <a:t>Památné hrady </a:t>
            </a:r>
          </a:p>
          <a:p>
            <a:r>
              <a:rPr lang="cs-CZ" sz="2800" dirty="0" smtClean="0">
                <a:solidFill>
                  <a:srgbClr val="FFC000"/>
                </a:solidFill>
                <a:hlinkClick r:id="rId3" action="ppaction://hlinksldjump"/>
              </a:rPr>
              <a:t>Karlštejn</a:t>
            </a:r>
            <a:r>
              <a:rPr lang="cs-CZ" sz="2800" dirty="0" smtClean="0">
                <a:hlinkClick r:id="rId3" action="ppaction://hlinksldjump"/>
              </a:rPr>
              <a:t> – postaven za vlády Karla IV. </a:t>
            </a:r>
          </a:p>
          <a:p>
            <a:r>
              <a:rPr lang="cs-CZ" sz="2800" dirty="0" smtClean="0">
                <a:solidFill>
                  <a:srgbClr val="FFC000"/>
                </a:solidFill>
                <a:hlinkClick r:id="rId3" action="ppaction://hlinksldjump"/>
              </a:rPr>
              <a:t>Levý Hradec </a:t>
            </a:r>
            <a:r>
              <a:rPr lang="cs-CZ" sz="2800" dirty="0" smtClean="0">
                <a:hlinkClick r:id="rId3" action="ppaction://hlinksldjump"/>
              </a:rPr>
              <a:t>– přemyslovské sídlo </a:t>
            </a:r>
          </a:p>
          <a:p>
            <a:r>
              <a:rPr lang="cs-CZ" sz="2800" dirty="0" smtClean="0">
                <a:hlinkClick r:id="rId3" action="ppaction://hlinksldjump"/>
              </a:rPr>
              <a:t>z 9. století</a:t>
            </a:r>
            <a:endParaRPr lang="cs-CZ" sz="2800" dirty="0"/>
          </a:p>
        </p:txBody>
      </p:sp>
      <p:sp>
        <p:nvSpPr>
          <p:cNvPr id="13" name="Šipka doprava 12">
            <a:hlinkClick r:id="rId4" action="ppaction://hlinksldjump"/>
          </p:cNvPr>
          <p:cNvSpPr/>
          <p:nvPr/>
        </p:nvSpPr>
        <p:spPr>
          <a:xfrm>
            <a:off x="7596336" y="6153396"/>
            <a:ext cx="1296144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další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6762328" cy="507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187624" y="5949280"/>
            <a:ext cx="618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2060"/>
                </a:solidFill>
              </a:rPr>
              <a:t>Karlštejn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668344" y="5273914"/>
            <a:ext cx="103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15)</a:t>
            </a:r>
            <a:endParaRPr lang="cs-CZ" dirty="0"/>
          </a:p>
        </p:txBody>
      </p:sp>
      <p:sp>
        <p:nvSpPr>
          <p:cNvPr id="4" name="Šipka doleva 3">
            <a:hlinkClick r:id="rId3" action="ppaction://hlinksldjump"/>
          </p:cNvPr>
          <p:cNvSpPr/>
          <p:nvPr/>
        </p:nvSpPr>
        <p:spPr>
          <a:xfrm>
            <a:off x="7668344" y="5921513"/>
            <a:ext cx="1038939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zpět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404664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Opakování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1775" y="3106711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KOPEC S ROZHLEDNOU</a:t>
            </a:r>
            <a:endParaRPr lang="cs-CZ" dirty="0"/>
          </a:p>
        </p:txBody>
      </p:sp>
      <p:grpSp>
        <p:nvGrpSpPr>
          <p:cNvPr id="48" name="Skupina 47"/>
          <p:cNvGrpSpPr/>
          <p:nvPr/>
        </p:nvGrpSpPr>
        <p:grpSpPr>
          <a:xfrm>
            <a:off x="415112" y="1517933"/>
            <a:ext cx="8549376" cy="4330455"/>
            <a:chOff x="415112" y="1517933"/>
            <a:chExt cx="8549376" cy="4330455"/>
          </a:xfrm>
        </p:grpSpPr>
        <p:sp>
          <p:nvSpPr>
            <p:cNvPr id="6" name="Zaoblený obdélník 5"/>
            <p:cNvSpPr/>
            <p:nvPr/>
          </p:nvSpPr>
          <p:spPr>
            <a:xfrm>
              <a:off x="5508104" y="152905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/>
                <a:t>U</a:t>
              </a:r>
            </a:p>
          </p:txBody>
        </p:sp>
        <p:sp>
          <p:nvSpPr>
            <p:cNvPr id="18" name="Zaoblený obdélník 17"/>
            <p:cNvSpPr/>
            <p:nvPr/>
          </p:nvSpPr>
          <p:spPr>
            <a:xfrm>
              <a:off x="6948264" y="1535445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22" name="Zaoblený obdélník 21"/>
            <p:cNvSpPr/>
            <p:nvPr/>
          </p:nvSpPr>
          <p:spPr>
            <a:xfrm>
              <a:off x="7668344" y="1521590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6228184" y="1521590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Z</a:t>
              </a:r>
              <a:endParaRPr lang="cs-CZ" dirty="0"/>
            </a:p>
          </p:txBody>
        </p:sp>
        <p:sp>
          <p:nvSpPr>
            <p:cNvPr id="24" name="Zaoblený obdélník 23"/>
            <p:cNvSpPr/>
            <p:nvPr/>
          </p:nvSpPr>
          <p:spPr>
            <a:xfrm>
              <a:off x="4788024" y="1517933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8388424" y="1535445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Ě</a:t>
              </a:r>
              <a:endParaRPr lang="cs-CZ" dirty="0"/>
            </a:p>
          </p:txBody>
        </p:sp>
        <p:sp>
          <p:nvSpPr>
            <p:cNvPr id="3" name="Zaoblený obdélník 2"/>
            <p:cNvSpPr/>
            <p:nvPr/>
          </p:nvSpPr>
          <p:spPr>
            <a:xfrm>
              <a:off x="6948264" y="4407024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4" name="Zaoblený obdélník 3"/>
            <p:cNvSpPr/>
            <p:nvPr/>
          </p:nvSpPr>
          <p:spPr>
            <a:xfrm>
              <a:off x="6208871" y="4433098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L</a:t>
              </a:r>
              <a:endParaRPr lang="cs-CZ" dirty="0"/>
            </a:p>
          </p:txBody>
        </p:sp>
        <p:sp>
          <p:nvSpPr>
            <p:cNvPr id="5" name="Zaoblený obdélník 4"/>
            <p:cNvSpPr/>
            <p:nvPr/>
          </p:nvSpPr>
          <p:spPr>
            <a:xfrm>
              <a:off x="4022309" y="442379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</a:t>
              </a:r>
              <a:endParaRPr lang="cs-CZ" dirty="0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4788024" y="2241738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6940667" y="227687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6208871" y="227687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7684589" y="4379168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</a:t>
              </a:r>
              <a:endParaRPr lang="cs-CZ" dirty="0"/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4788024" y="4407024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Á</a:t>
              </a:r>
              <a:endParaRPr lang="cs-CZ" dirty="0"/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8381655" y="3682039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7668344" y="3694824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6948264" y="3682039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A</a:t>
              </a:r>
              <a:endParaRPr lang="cs-CZ" dirty="0"/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2627573" y="5178896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M</a:t>
              </a:r>
              <a:endParaRPr lang="cs-CZ" dirty="0"/>
            </a:p>
          </p:txBody>
        </p:sp>
        <p:sp>
          <p:nvSpPr>
            <p:cNvPr id="20" name="Zaoblený obdélník 19"/>
            <p:cNvSpPr/>
            <p:nvPr/>
          </p:nvSpPr>
          <p:spPr>
            <a:xfrm>
              <a:off x="3347864" y="5178896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E</a:t>
              </a:r>
              <a:endParaRPr lang="cs-CZ" dirty="0"/>
            </a:p>
          </p:txBody>
        </p:sp>
        <p:sp>
          <p:nvSpPr>
            <p:cNvPr id="21" name="Zaoblený obdélník 20"/>
            <p:cNvSpPr/>
            <p:nvPr/>
          </p:nvSpPr>
          <p:spPr>
            <a:xfrm>
              <a:off x="6246211" y="3702286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L</a:t>
              </a:r>
              <a:endParaRPr lang="cs-CZ" dirty="0"/>
            </a:p>
          </p:txBody>
        </p:sp>
        <p:sp>
          <p:nvSpPr>
            <p:cNvPr id="25" name="Zaoblený obdélník 24"/>
            <p:cNvSpPr/>
            <p:nvPr/>
          </p:nvSpPr>
          <p:spPr>
            <a:xfrm>
              <a:off x="4036112" y="5172503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T</a:t>
              </a:r>
              <a:endParaRPr lang="cs-CZ" dirty="0"/>
            </a:p>
          </p:txBody>
        </p:sp>
        <p:sp>
          <p:nvSpPr>
            <p:cNvPr id="26" name="Zaoblený obdélník 25"/>
            <p:cNvSpPr/>
            <p:nvPr/>
          </p:nvSpPr>
          <p:spPr>
            <a:xfrm>
              <a:off x="4788024" y="5172503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27" name="Zaoblený obdélník 26"/>
            <p:cNvSpPr/>
            <p:nvPr/>
          </p:nvSpPr>
          <p:spPr>
            <a:xfrm>
              <a:off x="8388424" y="299695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N</a:t>
              </a:r>
              <a:endParaRPr lang="cs-CZ" dirty="0"/>
            </a:p>
          </p:txBody>
        </p:sp>
        <p:sp>
          <p:nvSpPr>
            <p:cNvPr id="28" name="Zaoblený obdélník 27"/>
            <p:cNvSpPr/>
            <p:nvPr/>
          </p:nvSpPr>
          <p:spPr>
            <a:xfrm>
              <a:off x="7668344" y="3003345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Í</a:t>
              </a:r>
              <a:endParaRPr lang="cs-CZ" dirty="0"/>
            </a:p>
          </p:txBody>
        </p:sp>
        <p:sp>
          <p:nvSpPr>
            <p:cNvPr id="29" name="Zaoblený obdélník 28"/>
            <p:cNvSpPr/>
            <p:nvPr/>
          </p:nvSpPr>
          <p:spPr>
            <a:xfrm>
              <a:off x="6948264" y="299695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Ř</a:t>
              </a:r>
              <a:endParaRPr lang="cs-CZ" dirty="0"/>
            </a:p>
          </p:txBody>
        </p:sp>
        <p:sp>
          <p:nvSpPr>
            <p:cNvPr id="30" name="Zaoblený obdélník 29"/>
            <p:cNvSpPr/>
            <p:nvPr/>
          </p:nvSpPr>
          <p:spPr>
            <a:xfrm>
              <a:off x="6228184" y="3003345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T</a:t>
              </a:r>
              <a:endParaRPr lang="cs-CZ" dirty="0"/>
            </a:p>
          </p:txBody>
        </p:sp>
        <p:sp>
          <p:nvSpPr>
            <p:cNvPr id="31" name="Zaoblený obdélník 30"/>
            <p:cNvSpPr/>
            <p:nvPr/>
          </p:nvSpPr>
          <p:spPr>
            <a:xfrm>
              <a:off x="4788024" y="3003345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32" name="Zaoblený obdélník 31"/>
            <p:cNvSpPr/>
            <p:nvPr/>
          </p:nvSpPr>
          <p:spPr>
            <a:xfrm>
              <a:off x="5508104" y="5152256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/>
                <a:t>O</a:t>
              </a:r>
              <a:endParaRPr lang="cs-CZ" sz="2800" dirty="0"/>
            </a:p>
          </p:txBody>
        </p:sp>
        <p:sp>
          <p:nvSpPr>
            <p:cNvPr id="33" name="Zaoblený obdélník 32"/>
            <p:cNvSpPr/>
            <p:nvPr/>
          </p:nvSpPr>
          <p:spPr>
            <a:xfrm>
              <a:off x="5508104" y="227687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/>
                <a:t>N</a:t>
              </a:r>
              <a:endParaRPr lang="cs-CZ" sz="2800" dirty="0"/>
            </a:p>
          </p:txBody>
        </p:sp>
        <p:sp>
          <p:nvSpPr>
            <p:cNvPr id="34" name="Zaoblený obdélník 33"/>
            <p:cNvSpPr/>
            <p:nvPr/>
          </p:nvSpPr>
          <p:spPr>
            <a:xfrm>
              <a:off x="5500277" y="442379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/>
                <a:t>C</a:t>
              </a:r>
              <a:endParaRPr lang="cs-CZ" sz="2800" dirty="0"/>
            </a:p>
          </p:txBody>
        </p:sp>
        <p:sp>
          <p:nvSpPr>
            <p:cNvPr id="35" name="Zaoblený obdélník 34"/>
            <p:cNvSpPr/>
            <p:nvPr/>
          </p:nvSpPr>
          <p:spPr>
            <a:xfrm>
              <a:off x="5500277" y="3682039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/>
                <a:t>S</a:t>
              </a:r>
              <a:endParaRPr lang="cs-CZ" sz="2800" dirty="0"/>
            </a:p>
          </p:txBody>
        </p:sp>
        <p:sp>
          <p:nvSpPr>
            <p:cNvPr id="36" name="Zaoblený obdélník 35"/>
            <p:cNvSpPr/>
            <p:nvPr/>
          </p:nvSpPr>
          <p:spPr>
            <a:xfrm>
              <a:off x="5508104" y="2996952"/>
              <a:ext cx="576064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/>
                <a:t>E</a:t>
              </a:r>
              <a:endParaRPr lang="cs-CZ" sz="28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433662" y="1535445"/>
              <a:ext cx="3647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DŘÍVĚJŠÍ NÁZEV LETIŠTĚ V PRAZE</a:t>
              </a:r>
              <a:endParaRPr lang="cs-CZ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15112" y="3702286"/>
              <a:ext cx="2487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PŘEHRADA NA VLTAVĚ</a:t>
              </a:r>
              <a:endParaRPr lang="cs-CZ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15112" y="4379168"/>
              <a:ext cx="2632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KTERÝ SV. SEDÍ NA KONI</a:t>
              </a:r>
            </a:p>
            <a:p>
              <a:r>
                <a:rPr lang="cs-CZ" dirty="0" smtClean="0"/>
                <a:t>PŘED NÁR. MUZEEM?</a:t>
              </a:r>
              <a:endParaRPr lang="cs-CZ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67192" y="2206605"/>
              <a:ext cx="30381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BELVEDER JE LETOHRÁDEK </a:t>
              </a:r>
            </a:p>
            <a:p>
              <a:r>
                <a:rPr lang="cs-CZ" dirty="0" smtClean="0"/>
                <a:t>KRÁLOVNY…</a:t>
              </a:r>
              <a:endParaRPr lang="cs-CZ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460590" y="5202057"/>
              <a:ext cx="170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NEJRYCHLEJŠÍ </a:t>
              </a:r>
            </a:p>
            <a:p>
              <a:r>
                <a:rPr lang="cs-CZ" dirty="0" smtClean="0"/>
                <a:t>MHD V PRAZE</a:t>
              </a:r>
              <a:endParaRPr lang="cs-CZ" dirty="0"/>
            </a:p>
          </p:txBody>
        </p:sp>
      </p:grpSp>
      <p:sp>
        <p:nvSpPr>
          <p:cNvPr id="42" name="Zaoblený obdélník 41"/>
          <p:cNvSpPr/>
          <p:nvPr/>
        </p:nvSpPr>
        <p:spPr>
          <a:xfrm>
            <a:off x="5519677" y="5159706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Zaoblený obdélník 43"/>
          <p:cNvSpPr/>
          <p:nvPr/>
        </p:nvSpPr>
        <p:spPr>
          <a:xfrm>
            <a:off x="8374560" y="1501042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Zaoblený obdélník 44"/>
          <p:cNvSpPr/>
          <p:nvPr/>
        </p:nvSpPr>
        <p:spPr>
          <a:xfrm>
            <a:off x="7647944" y="1490390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Zaoblený obdélník 45"/>
          <p:cNvSpPr/>
          <p:nvPr/>
        </p:nvSpPr>
        <p:spPr>
          <a:xfrm>
            <a:off x="6931730" y="1535445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Zaoblený obdélník 46"/>
          <p:cNvSpPr/>
          <p:nvPr/>
        </p:nvSpPr>
        <p:spPr>
          <a:xfrm>
            <a:off x="6205868" y="1521590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86" y="1508216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5399"/>
            <a:ext cx="596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51" y="3003345"/>
            <a:ext cx="5921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Zaoblený obdélník 63"/>
          <p:cNvSpPr/>
          <p:nvPr/>
        </p:nvSpPr>
        <p:spPr>
          <a:xfrm>
            <a:off x="5506602" y="4427271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Zaoblený obdélník 64"/>
          <p:cNvSpPr/>
          <p:nvPr/>
        </p:nvSpPr>
        <p:spPr>
          <a:xfrm>
            <a:off x="6931729" y="2276872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Zaoblený obdélník 65"/>
          <p:cNvSpPr/>
          <p:nvPr/>
        </p:nvSpPr>
        <p:spPr>
          <a:xfrm>
            <a:off x="6188209" y="2276872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Zaoblený obdélník 66"/>
          <p:cNvSpPr/>
          <p:nvPr/>
        </p:nvSpPr>
        <p:spPr>
          <a:xfrm>
            <a:off x="5483419" y="2276872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Zaoblený obdélník 67"/>
          <p:cNvSpPr/>
          <p:nvPr/>
        </p:nvSpPr>
        <p:spPr>
          <a:xfrm>
            <a:off x="4785021" y="2241738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Zaoblený obdélník 69"/>
          <p:cNvSpPr/>
          <p:nvPr/>
        </p:nvSpPr>
        <p:spPr>
          <a:xfrm>
            <a:off x="8374559" y="3011381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Zaoblený obdélník 70"/>
          <p:cNvSpPr/>
          <p:nvPr/>
        </p:nvSpPr>
        <p:spPr>
          <a:xfrm>
            <a:off x="7647944" y="2972009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Zaoblený obdélník 71"/>
          <p:cNvSpPr/>
          <p:nvPr/>
        </p:nvSpPr>
        <p:spPr>
          <a:xfrm>
            <a:off x="6931728" y="2996952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Zaoblený obdélník 72"/>
          <p:cNvSpPr/>
          <p:nvPr/>
        </p:nvSpPr>
        <p:spPr>
          <a:xfrm>
            <a:off x="6243208" y="2972009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Zaoblený obdélník 73"/>
          <p:cNvSpPr/>
          <p:nvPr/>
        </p:nvSpPr>
        <p:spPr>
          <a:xfrm>
            <a:off x="5483418" y="2972009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Zaoblený obdélník 74"/>
          <p:cNvSpPr/>
          <p:nvPr/>
        </p:nvSpPr>
        <p:spPr>
          <a:xfrm>
            <a:off x="4785021" y="4427271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Zaoblený obdélník 75"/>
          <p:cNvSpPr/>
          <p:nvPr/>
        </p:nvSpPr>
        <p:spPr>
          <a:xfrm>
            <a:off x="4019306" y="4411560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Zaoblený obdélník 76"/>
          <p:cNvSpPr/>
          <p:nvPr/>
        </p:nvSpPr>
        <p:spPr>
          <a:xfrm>
            <a:off x="8374558" y="3702286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Zaoblený obdélník 77"/>
          <p:cNvSpPr/>
          <p:nvPr/>
        </p:nvSpPr>
        <p:spPr>
          <a:xfrm>
            <a:off x="7647944" y="3682039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Zaoblený obdélník 78"/>
          <p:cNvSpPr/>
          <p:nvPr/>
        </p:nvSpPr>
        <p:spPr>
          <a:xfrm>
            <a:off x="6931730" y="3702286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Zaoblený obdélník 79"/>
          <p:cNvSpPr/>
          <p:nvPr/>
        </p:nvSpPr>
        <p:spPr>
          <a:xfrm>
            <a:off x="6249254" y="3702286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Zaoblený obdélník 80"/>
          <p:cNvSpPr/>
          <p:nvPr/>
        </p:nvSpPr>
        <p:spPr>
          <a:xfrm>
            <a:off x="5483417" y="3682039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Zaoblený obdélník 81"/>
          <p:cNvSpPr/>
          <p:nvPr/>
        </p:nvSpPr>
        <p:spPr>
          <a:xfrm>
            <a:off x="4788024" y="5159706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Zaoblený obdélník 82"/>
          <p:cNvSpPr/>
          <p:nvPr/>
        </p:nvSpPr>
        <p:spPr>
          <a:xfrm>
            <a:off x="4011708" y="5170647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Zaoblený obdélník 83"/>
          <p:cNvSpPr/>
          <p:nvPr/>
        </p:nvSpPr>
        <p:spPr>
          <a:xfrm>
            <a:off x="3344861" y="5184502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Zaoblený obdélník 84"/>
          <p:cNvSpPr/>
          <p:nvPr/>
        </p:nvSpPr>
        <p:spPr>
          <a:xfrm>
            <a:off x="2627573" y="5152256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Zaoblený obdélník 85"/>
          <p:cNvSpPr/>
          <p:nvPr/>
        </p:nvSpPr>
        <p:spPr>
          <a:xfrm>
            <a:off x="7686220" y="4379168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Zaoblený obdélník 86"/>
          <p:cNvSpPr/>
          <p:nvPr/>
        </p:nvSpPr>
        <p:spPr>
          <a:xfrm>
            <a:off x="6950208" y="4402242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Zaoblený obdélník 87"/>
          <p:cNvSpPr/>
          <p:nvPr/>
        </p:nvSpPr>
        <p:spPr>
          <a:xfrm>
            <a:off x="6186109" y="4414301"/>
            <a:ext cx="5790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1" y="405916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8625" y="190675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7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-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endParaRPr lang="en-US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 ŠTIKOVÁ, V. VLASTIVĚDA 5 – ČESKÁ REPUBLIKA JAKO SOUČÁST EVROPY, učebnice pro 5. ročník základní školy. Brno : nakladatelství NOVÁ ŠKOLA</a:t>
            </a:r>
            <a:r>
              <a:rPr lang="cs-CZ" sz="1600" i="1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 </a:t>
            </a:r>
            <a:r>
              <a:rPr lang="cs-CZ" sz="1600" i="1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s.r.o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., 2004. ISBN 80-7289-059-X. s. 37-42.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</a:t>
            </a:r>
            <a:r>
              <a:rPr lang="cs-CZ" sz="1600" b="1" i="1" dirty="0" smtClean="0">
                <a:solidFill>
                  <a:schemeClr val="bg2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zdroje:</a:t>
            </a:r>
          </a:p>
          <a:p>
            <a:endParaRPr lang="cs-CZ" sz="1600" b="1" i="1" dirty="0" smtClean="0">
              <a:solidFill>
                <a:schemeClr val="bg2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ŠÁRA, 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L. 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Praha.doc: Praha - hlavní město České republiky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[online]. 2007-2009 [cit. 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2012-12-27]. 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Dostupné z: https://docs.google.com/viewer?a=v&amp;q=cache:B1eGyy8BS1cJ:regiony.ic.cz/tisk/praha.pdf+poloha+Prahy&amp;hl=cs&amp;gl=cz&amp;pid=bl&amp;srcid=ADGEESga1eB7_87NEEahk8gavocZCy9hgP_qYDM2Jru0-Gc26itChDTUQ11S9ionz0mvgojxgUPn_tvN373IMP2lOWzZzc07nnFOJv0Bk9ZaOr_E9dniIWHsB8d50087fXyOVc7ULKz0&amp;sig=AHIEtbSyXtXHR6IVu6Ie_pMNwRkK_G52bg</a:t>
            </a:r>
          </a:p>
          <a:p>
            <a:endParaRPr lang="cs-CZ" sz="1600" b="1" i="1" dirty="0" smtClean="0">
              <a:solidFill>
                <a:schemeClr val="bg2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endParaRPr lang="cs-CZ" sz="1600" b="1" i="1" dirty="0" smtClean="0">
              <a:solidFill>
                <a:schemeClr val="bg2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60648"/>
            <a:ext cx="792088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i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cs-CZ" sz="1600" i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Wikipedie – 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Otevřená encyklopedie 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[online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]. [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cit. 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2012-12-27]. Dostupné z &lt;http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cs.wikipedia.org/wiki/Leti%C5%A1t%C4%9B_Praha-Ruzyn%C4%9B</a:t>
            </a:r>
          </a:p>
          <a:p>
            <a:pPr algn="just"/>
            <a:endParaRPr lang="cs-CZ" sz="1600" i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3</a:t>
            </a: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WWW:&lt;http://commons.wikimedia.org/wiki/File:IMG_1975.JPG?uselang=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OBR.2][cit.2012-12-27].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WWW:&lt;http://commons.wikimedia.org/wiki/File:IMG_1975.JPG?uselang=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OBR.3][cit.2012-12-27].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http://commons.wikimedia.org/wiki/File:Pra%C5%BEsk%C3%BD_hrad_(05).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jpg?uselang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cs-CZ" sz="1600" i="1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cs-CZ" sz="1600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cs-CZ" sz="1600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pt-BR" sz="1600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3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6105" y="363915"/>
            <a:ext cx="82803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11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File:Prague_old_town_square_panorama.jpg?uselang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12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commons.wikimedia.org/wiki/File:Starom%C4%9Bstsk%C3%A1_radnice_V%C3%A1noce_08.jpg?uselang=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12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http://commons.wikimedia.org/wiki/File:Orloj,_Radnice_Starom%C4%9Bstsk%C3%A1_(Star%C3%A9[M%C4%9Bsto).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JPG?uselang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 smtClean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OBR.7][cit.2012-12-27].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http://commons.wikimedia.org/wiki/File:Prague_-_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Charles_Bridge.jpg?uselang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428669"/>
            <a:ext cx="82809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File:Prague_charles_bridge_morning.jpg?uselang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14</a:t>
            </a: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OBR.9][cit.2012-12-27].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http://commons.wikimedia.org/wiki/File:N%C3%A1rodn%C3%AD_muzeum,_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Nov%C3%A9_M%C4%9Bsto.JPG?uselang=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14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OBR.10][cit.2012-12-27].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commons.wikimedia.org/wiki/File:Wenceslaus_I_Duke_of_Bohemia_equestrian_statue_in_Prague_1.jpg?uselang=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15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OBR.11][cit.2012-12-27].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upload.wikimedia.org/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wikipedia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/3/30/Praha_2005-09-20_n%C3%A1rodn%C3%AD_divadlo.jpg?uselang=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16</a:t>
            </a:r>
          </a:p>
          <a:p>
            <a:pPr algn="just"/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OBR.12][cit.2012-12-27].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/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http://commons.wikimedia.org/wiki/File:Rozhledna_Pet%C5%99%C3%ADn.jpg?uselang=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/>
            <a:endParaRPr lang="cs-CZ" sz="1600" i="1" dirty="0" smtClean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12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404664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16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OBR.13][cit.2012-12-27].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http://commons.wikimedia.org/wiki/File:Letohr%C3%A1dek_kr%C3%A1lovny_Anny_(Belveder).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JPG?uselang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OBR.14][cit.2012-12-27].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File:Slapyprehrada.jpg?uselang</a:t>
            </a:r>
            <a:r>
              <a:rPr lang="cs-CZ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endParaRPr lang="cs-CZ" sz="16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21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/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OBR.15][cit.2012-012-27].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http://commons.wikimedia.org/wiki/File:Hrad_Karl%C5%A1tejn_(Karl%C5%A1tejn),_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Karl%C5%A1tejn_172.JPG?uselang=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9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MG 197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0" y="1124744"/>
            <a:ext cx="8687211" cy="3888432"/>
          </a:xfrm>
          <a:prstGeom prst="rect">
            <a:avLst/>
          </a:prstGeom>
          <a:noFill/>
          <a:effectLst>
            <a:softEdge rad="4191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543800" cy="914400"/>
          </a:xfrm>
        </p:spPr>
        <p:txBody>
          <a:bodyPr/>
          <a:lstStyle/>
          <a:p>
            <a:pPr algn="ctr"/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</a:rPr>
              <a:t>Praha a její okolí</a:t>
            </a:r>
            <a:endParaRPr lang="cs-CZ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740352" y="4828510"/>
            <a:ext cx="91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(obr. 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2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2" y="1071414"/>
            <a:ext cx="8210694" cy="5398531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</p:pic>
      <p:sp>
        <p:nvSpPr>
          <p:cNvPr id="3" name="TextovéPole 2"/>
          <p:cNvSpPr txBox="1"/>
          <p:nvPr/>
        </p:nvSpPr>
        <p:spPr>
          <a:xfrm>
            <a:off x="467544" y="3611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Poloha Prahy –  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67944" y="360007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třed Čech</a:t>
            </a:r>
            <a:endParaRPr lang="cs-CZ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2483768" y="2564904"/>
            <a:ext cx="1440160" cy="1205775"/>
          </a:xfrm>
          <a:prstGeom prst="ellipse">
            <a:avLst/>
          </a:prstGeom>
          <a:noFill/>
          <a:ln w="50800" cmpd="sng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993601" y="6318612"/>
            <a:ext cx="98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(obr. 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9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534221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FFC000"/>
                </a:solidFill>
              </a:rPr>
              <a:t>Co se říká o Praze?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8285" y="2276872"/>
            <a:ext cx="255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hlinkClick r:id="rId3" action="ppaction://hlinksldjump"/>
              </a:rPr>
              <a:t>Zlatá Praha.</a:t>
            </a:r>
            <a:endParaRPr lang="cs-CZ" sz="32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5400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hlinkClick r:id="rId4" action="ppaction://hlinksldjump"/>
              </a:rPr>
              <a:t>Praha je srdcem Evropy.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321297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hlinkClick r:id="rId5" action="ppaction://hlinksldjump"/>
              </a:rPr>
              <a:t>Stověžatá Praha.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Pětiúhelník 7">
            <a:hlinkClick r:id="rId6" action="ppaction://hlinksldjump"/>
          </p:cNvPr>
          <p:cNvSpPr/>
          <p:nvPr/>
        </p:nvSpPr>
        <p:spPr>
          <a:xfrm>
            <a:off x="5148064" y="5547886"/>
            <a:ext cx="3384376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hlinkClick r:id="rId6" action="ppaction://hlinksldjump"/>
              </a:rPr>
              <a:t>Praha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052736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hlinkClick r:id="rId2" action="ppaction://hlinksldjump"/>
              </a:rPr>
              <a:t>Skutečně leží ve středu kontinentu, protože vzdálenost k Baltskému moři činí přes 600 km a 700 km ji dělí od moře Severního a Jaderského.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804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98072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hlinkClick r:id="rId2" action="ppaction://hlinksldjump"/>
              </a:rPr>
              <a:t>Kvůli pozlaceným věžím (v současnosti jich je v Praze na pět set) či éře Rudolfa II., který podporoval alchymisty při hledání postupu výroby zlata.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029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9269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hlinkClick r:id="rId2" action="ppaction://hlinksldjump"/>
              </a:rPr>
              <a:t>Věžemi je Praha typická, má je dokonce ve svém erbu .  „ Stověžatá se jí říká od 19. století.“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24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Praha </a:t>
            </a:r>
            <a:r>
              <a:rPr lang="cs-CZ" sz="3200" dirty="0"/>
              <a:t>je </a:t>
            </a:r>
            <a:r>
              <a:rPr lang="cs-CZ" sz="3200" dirty="0" smtClean="0"/>
              <a:t>…………… městem České republiky, </a:t>
            </a:r>
            <a:r>
              <a:rPr lang="cs-CZ" sz="3200" dirty="0"/>
              <a:t>sídlem </a:t>
            </a:r>
            <a:r>
              <a:rPr lang="cs-CZ" sz="3200" dirty="0" smtClean="0"/>
              <a:t>………………. </a:t>
            </a:r>
            <a:r>
              <a:rPr lang="cs-CZ" sz="3200" dirty="0"/>
              <a:t>(kancelář má na </a:t>
            </a:r>
            <a:r>
              <a:rPr lang="cs-CZ" sz="3200" dirty="0" smtClean="0"/>
              <a:t>Pražském……………), </a:t>
            </a:r>
            <a:r>
              <a:rPr lang="cs-CZ" sz="3200" dirty="0"/>
              <a:t>vlády a zákonodárných orgánů státu. V čele </a:t>
            </a:r>
            <a:r>
              <a:rPr lang="cs-CZ" sz="3200" dirty="0" smtClean="0"/>
              <a:t>Prahy </a:t>
            </a:r>
            <a:r>
              <a:rPr lang="cs-CZ" sz="3200" dirty="0"/>
              <a:t>stojí </a:t>
            </a:r>
            <a:r>
              <a:rPr lang="cs-CZ" sz="3200" dirty="0" smtClean="0"/>
              <a:t>………………….. </a:t>
            </a:r>
            <a:r>
              <a:rPr lang="cs-CZ" sz="3200" dirty="0"/>
              <a:t>Sídlí tu nejvýznamnější národní a státní </a:t>
            </a:r>
            <a:r>
              <a:rPr lang="cs-CZ" sz="3200" dirty="0" smtClean="0"/>
              <a:t>………………….. </a:t>
            </a:r>
            <a:r>
              <a:rPr lang="cs-CZ" sz="3200" dirty="0"/>
              <a:t>(Karlova univerzita, Národní muzeum, Národní divadlo), velvyslanectví cizích zemí. Historické </a:t>
            </a:r>
            <a:r>
              <a:rPr lang="cs-CZ" sz="3200" dirty="0" smtClean="0"/>
              <a:t>……………………... učinily </a:t>
            </a:r>
            <a:r>
              <a:rPr lang="cs-CZ" sz="3200" dirty="0"/>
              <a:t>z </a:t>
            </a:r>
            <a:r>
              <a:rPr lang="cs-CZ" sz="3200" dirty="0" smtClean="0"/>
              <a:t>Prahy </a:t>
            </a:r>
            <a:r>
              <a:rPr lang="cs-CZ" sz="3200" dirty="0"/>
              <a:t>důležité středisko cestovního ruchu.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51520" y="4861838"/>
            <a:ext cx="1584176" cy="416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hlavním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660232" y="5949280"/>
            <a:ext cx="1872208" cy="416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prezidenta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03848" y="5661248"/>
            <a:ext cx="1368152" cy="49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hradě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932040" y="5278110"/>
            <a:ext cx="1728192" cy="38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primátor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95536" y="5661248"/>
            <a:ext cx="1800200" cy="49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instituce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303124" y="4861838"/>
            <a:ext cx="1764820" cy="416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památky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4184 -0.63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C -0.00556 -0.00069 -0.01129 -0.00023 -0.01667 -0.00208 C -0.03282 -0.00741 -0.04219 -0.03889 -0.05295 -0.05255 C -0.06407 -0.06667 -0.07709 -0.07477 -0.08941 -0.0868 C -0.09827 -0.09537 -0.10695 -0.1037 -0.11511 -0.11319 C -0.11615 -0.11458 -0.12327 -0.12315 -0.1257 -0.12315 L -0.71667 -0.70718 " pathEditMode="relative" ptsTypes="fffff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07407E-6 L 0.38473 -0.68704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41666 -0.4868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5295 -0.47477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85185E-6 C 0.00174 -0.00602 0.00226 -0.0125 0.00469 -0.01805 C 0.00539 -0.01967 0.00695 -0.0206 0.00782 -0.02222 C 0.01112 -0.02754 0.01077 -0.03102 0.01077 -0.02616 L 0.13056 -0.2081 " pathEditMode="relative" ptsTypes="fff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1096</TotalTime>
  <Words>908</Words>
  <Application>Microsoft Office PowerPoint</Application>
  <PresentationFormat>Předvádění na obrazovce (4:3)</PresentationFormat>
  <Paragraphs>218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Živly</vt:lpstr>
      <vt:lpstr>Prezentace aplikace PowerPoint</vt:lpstr>
      <vt:lpstr>Prezentace aplikace PowerPoint</vt:lpstr>
      <vt:lpstr>Praha a její okolí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Praha a její okolí</dc:title>
  <dc:creator>Parobkova</dc:creator>
  <cp:lastModifiedBy>Parobkova</cp:lastModifiedBy>
  <cp:revision>83</cp:revision>
  <dcterms:created xsi:type="dcterms:W3CDTF">2012-12-27T16:11:33Z</dcterms:created>
  <dcterms:modified xsi:type="dcterms:W3CDTF">2013-01-29T20:03:21Z</dcterms:modified>
</cp:coreProperties>
</file>