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8" r:id="rId2"/>
    <p:sldId id="319" r:id="rId3"/>
    <p:sldId id="321" r:id="rId4"/>
    <p:sldId id="322" r:id="rId5"/>
    <p:sldId id="311" r:id="rId6"/>
    <p:sldId id="314" r:id="rId7"/>
    <p:sldId id="313" r:id="rId8"/>
    <p:sldId id="325" r:id="rId9"/>
    <p:sldId id="320" r:id="rId10"/>
    <p:sldId id="31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549"/>
    <a:srgbClr val="44F913"/>
    <a:srgbClr val="ABEBFF"/>
    <a:srgbClr val="FFFFCC"/>
    <a:srgbClr val="FF9933"/>
    <a:srgbClr val="FFFF66"/>
    <a:srgbClr val="F5A665"/>
    <a:srgbClr val="FFFF99"/>
    <a:srgbClr val="FFD44B"/>
    <a:srgbClr val="EFF5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924" autoAdjust="0"/>
    <p:restoredTop sz="94660"/>
  </p:normalViewPr>
  <p:slideViewPr>
    <p:cSldViewPr>
      <p:cViewPr varScale="1">
        <p:scale>
          <a:sx n="86" d="100"/>
          <a:sy n="86" d="100"/>
        </p:scale>
        <p:origin x="-12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2.wmf"/><Relationship Id="rId7" Type="http://schemas.openxmlformats.org/officeDocument/2006/relationships/image" Target="../media/image2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Relationship Id="rId9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7ACC-53E5-4498-B492-D934E7A3C3BA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D3C2E-8E94-4079-B5A5-8F099737B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D3C2E-8E94-4079-B5A5-8F099737BA02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E1F5-5992-469D-A3D9-FA5F4B259893}" type="datetimeFigureOut">
              <a:rPr lang="cs-CZ" smtClean="0"/>
              <a:pPr/>
              <a:t>16.2.2013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0.pn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0.pn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8.jpeg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oleObject" Target="../embeddings/oleObject22.bin"/><Relationship Id="rId3" Type="http://schemas.openxmlformats.org/officeDocument/2006/relationships/image" Target="../media/image10.png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10.png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image" Target="../media/image10.png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95101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7.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Konstrukce trojúhelníka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sus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VY_32_INOVACE_02.08.EHL.MA.7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12.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02. 2013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úhlý trojúhelník 1"/>
          <p:cNvSpPr/>
          <p:nvPr/>
        </p:nvSpPr>
        <p:spPr>
          <a:xfrm rot="20077251">
            <a:off x="1003625" y="2265825"/>
            <a:ext cx="3600400" cy="1296144"/>
          </a:xfrm>
          <a:prstGeom prst="rtTriangle">
            <a:avLst/>
          </a:prstGeom>
          <a:solidFill>
            <a:srgbClr val="ABEBFF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Pravoúhlý trojúhelník 2"/>
          <p:cNvSpPr/>
          <p:nvPr/>
        </p:nvSpPr>
        <p:spPr>
          <a:xfrm rot="12713317">
            <a:off x="4426642" y="3130054"/>
            <a:ext cx="3600400" cy="1296144"/>
          </a:xfrm>
          <a:prstGeom prst="rtTriangle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467544" y="188640"/>
            <a:ext cx="799288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Dva trojúhelníky jsou shodné právě tehdy, když se shodují ve dvou stranách a úhlu jimi sevřeném.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259632" y="4221088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16016" y="2492896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2780928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C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100392" y="3933056"/>
            <a:ext cx="344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X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1844824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Y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236296" y="5301208"/>
            <a:ext cx="328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Z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627784" y="364502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cm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732240" y="306896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cm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411760" y="256490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cm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652120" y="378904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cm</a:t>
            </a:r>
            <a:endParaRPr lang="cs-CZ" dirty="0"/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/>
        </p:nvGraphicFramePr>
        <p:xfrm>
          <a:off x="4503738" y="4897438"/>
          <a:ext cx="2260600" cy="520700"/>
        </p:xfrm>
        <a:graphic>
          <a:graphicData uri="http://schemas.openxmlformats.org/presentationml/2006/ole">
            <p:oleObj spid="_x0000_s31746" name="Rovnice" r:id="rId4" imgW="1104840" imgH="2538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014663" y="4878388"/>
          <a:ext cx="1376362" cy="520700"/>
        </p:xfrm>
        <a:graphic>
          <a:graphicData uri="http://schemas.openxmlformats.org/presentationml/2006/ole">
            <p:oleObj spid="_x0000_s31747" name="Rovnice" r:id="rId5" imgW="672840" imgH="25380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992188" y="4868863"/>
          <a:ext cx="1454150" cy="520700"/>
        </p:xfrm>
        <a:graphic>
          <a:graphicData uri="http://schemas.openxmlformats.org/presentationml/2006/ole">
            <p:oleObj spid="_x0000_s31748" name="Rovnice" r:id="rId6" imgW="711000" imgH="253800" progId="Equation.3">
              <p:embed/>
            </p:oleObj>
          </a:graphicData>
        </a:graphic>
      </p:graphicFrame>
      <p:sp>
        <p:nvSpPr>
          <p:cNvPr id="22" name="TextovéPole 21"/>
          <p:cNvSpPr txBox="1"/>
          <p:nvPr/>
        </p:nvSpPr>
        <p:spPr>
          <a:xfrm>
            <a:off x="611560" y="357301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812360" y="465313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cs-CZ" dirty="0"/>
          </a:p>
        </p:txBody>
      </p:sp>
      <p:cxnSp>
        <p:nvCxnSpPr>
          <p:cNvPr id="27" name="Přímá spojovací čára 26"/>
          <p:cNvCxnSpPr/>
          <p:nvPr/>
        </p:nvCxnSpPr>
        <p:spPr>
          <a:xfrm flipV="1">
            <a:off x="1455128" y="2727847"/>
            <a:ext cx="3252930" cy="154315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5052254" y="2284766"/>
            <a:ext cx="3057016" cy="19019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flipV="1">
            <a:off x="899592" y="2708920"/>
            <a:ext cx="3816424" cy="39102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stCxn id="3" idx="4"/>
            <a:endCxn id="3" idx="0"/>
          </p:cNvCxnSpPr>
          <p:nvPr/>
        </p:nvCxnSpPr>
        <p:spPr>
          <a:xfrm>
            <a:off x="5040691" y="2276872"/>
            <a:ext cx="2372302" cy="300250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952750" y="5810250"/>
          <a:ext cx="2000250" cy="363538"/>
        </p:xfrm>
        <a:graphic>
          <a:graphicData uri="http://schemas.openxmlformats.org/presentationml/2006/ole">
            <p:oleObj spid="_x0000_s31749" name="Rovnice" r:id="rId7" imgW="977760" imgH="17748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915025" y="620713"/>
          <a:ext cx="701675" cy="441325"/>
        </p:xfrm>
        <a:graphic>
          <a:graphicData uri="http://schemas.openxmlformats.org/presentationml/2006/ole">
            <p:oleObj spid="_x0000_s31750" name="Rovnice" r:id="rId8" imgW="342720" imgH="215640" progId="Equation.3">
              <p:embed/>
            </p:oleObj>
          </a:graphicData>
        </a:graphic>
      </p:graphicFrame>
      <p:sp>
        <p:nvSpPr>
          <p:cNvPr id="29" name="Oblouk 28"/>
          <p:cNvSpPr/>
          <p:nvPr/>
        </p:nvSpPr>
        <p:spPr>
          <a:xfrm rot="5164868">
            <a:off x="4301724" y="1088248"/>
            <a:ext cx="1728192" cy="2592288"/>
          </a:xfrm>
          <a:prstGeom prst="arc">
            <a:avLst>
              <a:gd name="adj1" fmla="val 18295710"/>
              <a:gd name="adj2" fmla="val 19595184"/>
            </a:avLst>
          </a:prstGeom>
          <a:solidFill>
            <a:srgbClr val="44F913"/>
          </a:solidFill>
          <a:ln w="38100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louk 30"/>
          <p:cNvSpPr/>
          <p:nvPr/>
        </p:nvSpPr>
        <p:spPr>
          <a:xfrm rot="12607072">
            <a:off x="3751624" y="1447832"/>
            <a:ext cx="1728192" cy="2592288"/>
          </a:xfrm>
          <a:prstGeom prst="arc">
            <a:avLst>
              <a:gd name="adj1" fmla="val 18208145"/>
              <a:gd name="adj2" fmla="val 19378969"/>
            </a:avLst>
          </a:prstGeom>
          <a:solidFill>
            <a:srgbClr val="44F913"/>
          </a:solidFill>
          <a:ln w="38100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2" name="Objekt 31"/>
          <p:cNvGraphicFramePr>
            <a:graphicFrameLocks noChangeAspect="1"/>
          </p:cNvGraphicFramePr>
          <p:nvPr/>
        </p:nvGraphicFramePr>
        <p:xfrm>
          <a:off x="3608586" y="2852936"/>
          <a:ext cx="387350" cy="271463"/>
        </p:xfrm>
        <a:graphic>
          <a:graphicData uri="http://schemas.openxmlformats.org/presentationml/2006/ole">
            <p:oleObj spid="_x0000_s31751" name="Rovnice" r:id="rId9" imgW="253800" imgH="177480" progId="Equation.3">
              <p:embed/>
            </p:oleObj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5652120" y="2852936"/>
          <a:ext cx="396875" cy="277813"/>
        </p:xfrm>
        <a:graphic>
          <a:graphicData uri="http://schemas.openxmlformats.org/presentationml/2006/ole">
            <p:oleObj spid="_x0000_s31752" name="Rovnice" r:id="rId10" imgW="2538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308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1" grpId="0" animBg="1"/>
      <p:bldP spid="3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188640"/>
            <a:ext cx="835292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cs-CZ" sz="2400" b="1" dirty="0" smtClean="0">
                <a:solidFill>
                  <a:schemeClr val="tx1"/>
                </a:solidFill>
              </a:rPr>
              <a:t> = 40°, b = 4 cm a c = 8 cm.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11560" y="1484784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740734" y="4005064"/>
            <a:ext cx="3183194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581876" y="413978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851920" y="413978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187624" y="256490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971600" y="4437112"/>
            <a:ext cx="2567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Načrtneme trojúhelník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4797152"/>
            <a:ext cx="353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Označíme vrcholy a zadané údaje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971600" y="5157192"/>
            <a:ext cx="352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Barevně</a:t>
            </a:r>
            <a:r>
              <a:rPr lang="cs-CZ" b="1" dirty="0" smtClean="0"/>
              <a:t> </a:t>
            </a:r>
            <a:r>
              <a:rPr lang="cs-CZ" dirty="0" smtClean="0"/>
              <a:t>vyznačíme</a:t>
            </a:r>
            <a:r>
              <a:rPr lang="cs-CZ" b="1" dirty="0" smtClean="0"/>
              <a:t> </a:t>
            </a:r>
            <a:r>
              <a:rPr lang="cs-CZ" dirty="0" smtClean="0"/>
              <a:t>zadané</a:t>
            </a:r>
            <a:r>
              <a:rPr lang="cs-CZ" b="1" dirty="0" smtClean="0"/>
              <a:t> </a:t>
            </a:r>
            <a:r>
              <a:rPr lang="cs-CZ" dirty="0" smtClean="0"/>
              <a:t>údaje</a:t>
            </a:r>
          </a:p>
        </p:txBody>
      </p:sp>
      <p:cxnSp>
        <p:nvCxnSpPr>
          <p:cNvPr id="19" name="Přímá spojovací čára 18"/>
          <p:cNvCxnSpPr/>
          <p:nvPr/>
        </p:nvCxnSpPr>
        <p:spPr>
          <a:xfrm>
            <a:off x="5868144" y="6381328"/>
            <a:ext cx="7200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aoblený obdélník 19"/>
          <p:cNvSpPr/>
          <p:nvPr/>
        </p:nvSpPr>
        <p:spPr>
          <a:xfrm>
            <a:off x="4716016" y="1484784"/>
            <a:ext cx="37444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Podmínky pro sestrojení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860032" y="234888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Součet vnitřních úhlů v trojúhelníku je 180°. </a:t>
            </a:r>
            <a:endParaRPr lang="cs-CZ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004048" y="3553852"/>
            <a:ext cx="1423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ym typeface="Symbol"/>
              </a:rPr>
              <a:t> &lt; 180°</a:t>
            </a:r>
            <a:endParaRPr lang="cs-CZ" sz="28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23528" y="342900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 cm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979712" y="400506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 cm</a:t>
            </a:r>
            <a:endParaRPr lang="cs-CZ" dirty="0"/>
          </a:p>
        </p:txBody>
      </p:sp>
      <p:cxnSp>
        <p:nvCxnSpPr>
          <p:cNvPr id="42" name="Přímá spojovací čára 41"/>
          <p:cNvCxnSpPr/>
          <p:nvPr/>
        </p:nvCxnSpPr>
        <p:spPr>
          <a:xfrm flipH="1" flipV="1">
            <a:off x="1403648" y="2996952"/>
            <a:ext cx="252028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 flipH="1">
            <a:off x="746698" y="2996952"/>
            <a:ext cx="64807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45"/>
          <p:cNvCxnSpPr/>
          <p:nvPr/>
        </p:nvCxnSpPr>
        <p:spPr>
          <a:xfrm>
            <a:off x="755576" y="4005064"/>
            <a:ext cx="31683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47"/>
          <p:cNvCxnSpPr/>
          <p:nvPr/>
        </p:nvCxnSpPr>
        <p:spPr>
          <a:xfrm flipH="1">
            <a:off x="754592" y="2987090"/>
            <a:ext cx="648072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5148064" y="4509120"/>
            <a:ext cx="32235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Trojúhelník lze sestrojit.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971600" y="5517232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Promyslíme postup konstrukce a potřebné prvky zakreslíme do náčrtku .</a:t>
            </a:r>
            <a:endParaRPr lang="cs-CZ" dirty="0"/>
          </a:p>
        </p:txBody>
      </p:sp>
      <p:sp>
        <p:nvSpPr>
          <p:cNvPr id="58" name="Oblouk 57"/>
          <p:cNvSpPr/>
          <p:nvPr/>
        </p:nvSpPr>
        <p:spPr>
          <a:xfrm>
            <a:off x="-675706" y="2700042"/>
            <a:ext cx="2520280" cy="2520280"/>
          </a:xfrm>
          <a:prstGeom prst="arc">
            <a:avLst>
              <a:gd name="adj1" fmla="val 16200000"/>
              <a:gd name="adj2" fmla="val 211930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louk 58"/>
          <p:cNvSpPr/>
          <p:nvPr/>
        </p:nvSpPr>
        <p:spPr>
          <a:xfrm rot="1047864">
            <a:off x="629839" y="3455726"/>
            <a:ext cx="847737" cy="850225"/>
          </a:xfrm>
          <a:prstGeom prst="arc">
            <a:avLst>
              <a:gd name="adj1" fmla="val 15577969"/>
              <a:gd name="adj2" fmla="val 8061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TextovéPole 59"/>
          <p:cNvSpPr txBox="1"/>
          <p:nvPr/>
        </p:nvSpPr>
        <p:spPr>
          <a:xfrm>
            <a:off x="323528" y="234888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755576" y="3707740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ym typeface="Symbol"/>
              </a:rPr>
              <a:t>=40°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932040" y="4067780"/>
            <a:ext cx="2009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Podmínka  splněna.</a:t>
            </a:r>
            <a:endParaRPr lang="cs-CZ" dirty="0"/>
          </a:p>
        </p:txBody>
      </p:sp>
      <p:cxnSp>
        <p:nvCxnSpPr>
          <p:cNvPr id="36" name="Přímá spojovací čára 35"/>
          <p:cNvCxnSpPr/>
          <p:nvPr/>
        </p:nvCxnSpPr>
        <p:spPr>
          <a:xfrm flipV="1">
            <a:off x="755576" y="2132856"/>
            <a:ext cx="1224136" cy="187220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>
            <a:off x="1781444" y="2294628"/>
            <a:ext cx="144016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1907704" y="226758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cxnSp>
        <p:nvCxnSpPr>
          <p:cNvPr id="40" name="Přímá spojovací čára 39"/>
          <p:cNvCxnSpPr/>
          <p:nvPr/>
        </p:nvCxnSpPr>
        <p:spPr>
          <a:xfrm>
            <a:off x="971600" y="3501008"/>
            <a:ext cx="144016" cy="72008"/>
          </a:xfrm>
          <a:prstGeom prst="line">
            <a:avLst/>
          </a:prstGeom>
          <a:ln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/>
          <p:nvPr/>
        </p:nvCxnSpPr>
        <p:spPr>
          <a:xfrm>
            <a:off x="1637428" y="2492896"/>
            <a:ext cx="144016" cy="72008"/>
          </a:xfrm>
          <a:prstGeom prst="line">
            <a:avLst/>
          </a:prstGeom>
          <a:ln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>
            <a:off x="1134356" y="3263270"/>
            <a:ext cx="144016" cy="72008"/>
          </a:xfrm>
          <a:prstGeom prst="line">
            <a:avLst/>
          </a:prstGeom>
          <a:ln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683568" y="321297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F913"/>
                </a:solidFill>
              </a:rPr>
              <a:t>C</a:t>
            </a:r>
            <a:endParaRPr lang="cs-CZ" dirty="0">
              <a:solidFill>
                <a:srgbClr val="44F913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827584" y="299695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F913"/>
                </a:solidFill>
              </a:rPr>
              <a:t>C</a:t>
            </a:r>
            <a:endParaRPr lang="cs-CZ" dirty="0">
              <a:solidFill>
                <a:srgbClr val="44F913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1377170" y="220486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44F913"/>
                </a:solidFill>
              </a:rPr>
              <a:t>C</a:t>
            </a:r>
            <a:endParaRPr lang="cs-CZ" dirty="0">
              <a:solidFill>
                <a:srgbClr val="44F913"/>
              </a:solidFill>
            </a:endParaRPr>
          </a:p>
        </p:txBody>
      </p:sp>
      <p:sp>
        <p:nvSpPr>
          <p:cNvPr id="52" name="Oblouk 51"/>
          <p:cNvSpPr/>
          <p:nvPr/>
        </p:nvSpPr>
        <p:spPr>
          <a:xfrm rot="1047864">
            <a:off x="647596" y="3461518"/>
            <a:ext cx="847737" cy="850225"/>
          </a:xfrm>
          <a:prstGeom prst="arc">
            <a:avLst>
              <a:gd name="adj1" fmla="val 15577969"/>
              <a:gd name="adj2" fmla="val 80617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blouk 52"/>
          <p:cNvSpPr/>
          <p:nvPr/>
        </p:nvSpPr>
        <p:spPr>
          <a:xfrm rot="522920">
            <a:off x="-665354" y="2708920"/>
            <a:ext cx="2520280" cy="2520280"/>
          </a:xfrm>
          <a:prstGeom prst="arc">
            <a:avLst>
              <a:gd name="adj1" fmla="val 15515839"/>
              <a:gd name="adj2" fmla="val 21193072"/>
            </a:avLst>
          </a:prstGeom>
          <a:ln w="28575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extovéPole 55"/>
          <p:cNvSpPr txBox="1"/>
          <p:nvPr/>
        </p:nvSpPr>
        <p:spPr>
          <a:xfrm>
            <a:off x="611560" y="234888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0099"/>
                </a:solidFill>
              </a:rPr>
              <a:t>C</a:t>
            </a:r>
            <a:endParaRPr lang="cs-CZ" dirty="0">
              <a:solidFill>
                <a:srgbClr val="CC0099"/>
              </a:solidFill>
            </a:endParaRPr>
          </a:p>
        </p:txBody>
      </p:sp>
      <p:cxnSp>
        <p:nvCxnSpPr>
          <p:cNvPr id="57" name="Přímá spojovací šipka 56"/>
          <p:cNvCxnSpPr/>
          <p:nvPr/>
        </p:nvCxnSpPr>
        <p:spPr>
          <a:xfrm flipV="1">
            <a:off x="755576" y="2708920"/>
            <a:ext cx="72008" cy="1296144"/>
          </a:xfrm>
          <a:prstGeom prst="straightConnector1">
            <a:avLst/>
          </a:prstGeom>
          <a:ln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šipka 61"/>
          <p:cNvCxnSpPr/>
          <p:nvPr/>
        </p:nvCxnSpPr>
        <p:spPr>
          <a:xfrm flipV="1">
            <a:off x="755576" y="2780928"/>
            <a:ext cx="360040" cy="1224136"/>
          </a:xfrm>
          <a:prstGeom prst="straightConnector1">
            <a:avLst/>
          </a:prstGeom>
          <a:ln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971600" y="2420888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0099"/>
                </a:solidFill>
              </a:rPr>
              <a:t>C</a:t>
            </a:r>
            <a:endParaRPr lang="cs-CZ" dirty="0">
              <a:solidFill>
                <a:srgbClr val="CC0099"/>
              </a:solidFill>
            </a:endParaRPr>
          </a:p>
        </p:txBody>
      </p:sp>
      <p:cxnSp>
        <p:nvCxnSpPr>
          <p:cNvPr id="64" name="Přímá spojovací šipka 63"/>
          <p:cNvCxnSpPr/>
          <p:nvPr/>
        </p:nvCxnSpPr>
        <p:spPr>
          <a:xfrm flipV="1">
            <a:off x="755576" y="3212976"/>
            <a:ext cx="864096" cy="792088"/>
          </a:xfrm>
          <a:prstGeom prst="straightConnector1">
            <a:avLst/>
          </a:prstGeom>
          <a:ln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1547664" y="299695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0099"/>
                </a:solidFill>
              </a:rPr>
              <a:t>C</a:t>
            </a:r>
            <a:endParaRPr lang="cs-CZ" dirty="0">
              <a:solidFill>
                <a:srgbClr val="CC0099"/>
              </a:solidFill>
            </a:endParaRPr>
          </a:p>
        </p:txBody>
      </p:sp>
      <p:cxnSp>
        <p:nvCxnSpPr>
          <p:cNvPr id="66" name="Přímá spojovací šipka 65"/>
          <p:cNvCxnSpPr/>
          <p:nvPr/>
        </p:nvCxnSpPr>
        <p:spPr>
          <a:xfrm flipV="1">
            <a:off x="755576" y="3645024"/>
            <a:ext cx="1080120" cy="360040"/>
          </a:xfrm>
          <a:prstGeom prst="straightConnector1">
            <a:avLst/>
          </a:prstGeom>
          <a:ln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ovéPole 66"/>
          <p:cNvSpPr txBox="1"/>
          <p:nvPr/>
        </p:nvSpPr>
        <p:spPr>
          <a:xfrm>
            <a:off x="1835696" y="3429000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C0099"/>
                </a:solidFill>
              </a:rPr>
              <a:t>C</a:t>
            </a:r>
            <a:endParaRPr lang="cs-CZ" dirty="0">
              <a:solidFill>
                <a:srgbClr val="CC0099"/>
              </a:solidFill>
            </a:endParaRPr>
          </a:p>
        </p:txBody>
      </p:sp>
      <p:cxnSp>
        <p:nvCxnSpPr>
          <p:cNvPr id="69" name="Přímá spojovací čára 68"/>
          <p:cNvCxnSpPr/>
          <p:nvPr/>
        </p:nvCxnSpPr>
        <p:spPr>
          <a:xfrm flipV="1">
            <a:off x="737820" y="1916832"/>
            <a:ext cx="1368152" cy="2088232"/>
          </a:xfrm>
          <a:prstGeom prst="line">
            <a:avLst/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bdélník 67"/>
          <p:cNvSpPr/>
          <p:nvPr/>
        </p:nvSpPr>
        <p:spPr>
          <a:xfrm>
            <a:off x="4860032" y="2996952"/>
            <a:ext cx="3816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Velikost zadaného úhlu musí být menší než 180°.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3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000"/>
                            </p:stCondLst>
                            <p:childTnLst>
                              <p:par>
                                <p:cTn id="1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000"/>
                            </p:stCondLst>
                            <p:childTnLst>
                              <p:par>
                                <p:cTn id="1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500"/>
                            </p:stCondLst>
                            <p:childTnLst>
                              <p:par>
                                <p:cTn id="1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000"/>
                            </p:stCondLst>
                            <p:childTnLst>
                              <p:par>
                                <p:cTn id="1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4500"/>
                            </p:stCondLst>
                            <p:childTnLst>
                              <p:par>
                                <p:cTn id="1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0"/>
                            </p:stCondLst>
                            <p:childTnLst>
                              <p:par>
                                <p:cTn id="1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6000"/>
                            </p:stCondLst>
                            <p:childTnLst>
                              <p:par>
                                <p:cTn id="1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6500"/>
                            </p:stCondLst>
                            <p:childTnLst>
                              <p:par>
                                <p:cTn id="1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5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4" grpId="1"/>
      <p:bldP spid="14" grpId="2"/>
      <p:bldP spid="16" grpId="0"/>
      <p:bldP spid="17" grpId="0"/>
      <p:bldP spid="20" grpId="0" animBg="1"/>
      <p:bldP spid="22" grpId="0"/>
      <p:bldP spid="24" grpId="0"/>
      <p:bldP spid="27" grpId="0"/>
      <p:bldP spid="30" grpId="0"/>
      <p:bldP spid="54" grpId="0"/>
      <p:bldP spid="55" grpId="0"/>
      <p:bldP spid="58" grpId="0" animBg="1"/>
      <p:bldP spid="59" grpId="0" animBg="1"/>
      <p:bldP spid="60" grpId="0"/>
      <p:bldP spid="61" grpId="0"/>
      <p:bldP spid="34" grpId="0"/>
      <p:bldP spid="39" grpId="0"/>
      <p:bldP spid="49" grpId="0"/>
      <p:bldP spid="50" grpId="0"/>
      <p:bldP spid="51" grpId="0"/>
      <p:bldP spid="52" grpId="0" animBg="1"/>
      <p:bldP spid="53" grpId="0" animBg="1"/>
      <p:bldP spid="56" grpId="0"/>
      <p:bldP spid="63" grpId="0"/>
      <p:bldP spid="65" grpId="0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úhloměr" descr="E:\úhloměr\úhl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8646" y="3287156"/>
            <a:ext cx="3756893" cy="2345811"/>
          </a:xfrm>
          <a:prstGeom prst="rect">
            <a:avLst/>
          </a:prstGeom>
          <a:noFill/>
        </p:spPr>
      </p:pic>
      <p:sp>
        <p:nvSpPr>
          <p:cNvPr id="46" name="TextovéPole 45"/>
          <p:cNvSpPr txBox="1"/>
          <p:nvPr/>
        </p:nvSpPr>
        <p:spPr>
          <a:xfrm>
            <a:off x="7812360" y="573325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323528" y="188640"/>
            <a:ext cx="835292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cs-CZ" sz="2400" b="1" dirty="0" smtClean="0">
                <a:solidFill>
                  <a:schemeClr val="tx1"/>
                </a:solidFill>
              </a:rPr>
              <a:t> = 40°, b= 4 cm a c = 8cm.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467544" y="1772816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17" name="Oblouk 16"/>
          <p:cNvSpPr/>
          <p:nvPr/>
        </p:nvSpPr>
        <p:spPr>
          <a:xfrm>
            <a:off x="2051720" y="1098110"/>
            <a:ext cx="2520280" cy="2520280"/>
          </a:xfrm>
          <a:prstGeom prst="arc">
            <a:avLst>
              <a:gd name="adj1" fmla="val 16200000"/>
              <a:gd name="adj2" fmla="val 211930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3621054" y="2564904"/>
            <a:ext cx="31831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3969458" y="141277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499992" y="126876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347864" y="176352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 cm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60032" y="256490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8 cm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 flipH="1" flipV="1">
            <a:off x="4283968" y="1556792"/>
            <a:ext cx="252028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H="1">
            <a:off x="3627018" y="1556792"/>
            <a:ext cx="64807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3635896" y="2564904"/>
            <a:ext cx="31683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3634912" y="1546930"/>
            <a:ext cx="648072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131840" y="90872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777770" y="2276872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347864" y="227687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395536" y="2708920"/>
            <a:ext cx="2952328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2. Postup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2" name="Zaoblený obdélník 21"/>
          <p:cNvSpPr/>
          <p:nvPr/>
        </p:nvSpPr>
        <p:spPr>
          <a:xfrm>
            <a:off x="5652120" y="2708920"/>
            <a:ext cx="2088232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3.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7" name="Objekt 26"/>
          <p:cNvGraphicFramePr>
            <a:graphicFrameLocks noChangeAspect="1"/>
          </p:cNvGraphicFramePr>
          <p:nvPr/>
        </p:nvGraphicFramePr>
        <p:xfrm>
          <a:off x="251520" y="5013176"/>
          <a:ext cx="2117725" cy="346075"/>
        </p:xfrm>
        <a:graphic>
          <a:graphicData uri="http://schemas.openxmlformats.org/presentationml/2006/ole">
            <p:oleObj spid="_x0000_s5122" name="Rovnice" r:id="rId5" imgW="1244520" imgH="20304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51520" y="3645024"/>
          <a:ext cx="2225675" cy="433388"/>
        </p:xfrm>
        <a:graphic>
          <a:graphicData uri="http://schemas.openxmlformats.org/presentationml/2006/ole">
            <p:oleObj spid="_x0000_s5123" name="Rovnice" r:id="rId6" imgW="1307880" imgH="25380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51520" y="4595093"/>
          <a:ext cx="1943100" cy="346075"/>
        </p:xfrm>
        <a:graphic>
          <a:graphicData uri="http://schemas.openxmlformats.org/presentationml/2006/ole">
            <p:oleObj spid="_x0000_s5124" name="Rovnice" r:id="rId7" imgW="1143000" imgH="20304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51520" y="4149080"/>
          <a:ext cx="2979737" cy="431800"/>
        </p:xfrm>
        <a:graphic>
          <a:graphicData uri="http://schemas.openxmlformats.org/presentationml/2006/ole">
            <p:oleObj spid="_x0000_s5125" name="Rovnice" r:id="rId8" imgW="1752480" imgH="25380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51520" y="5373216"/>
          <a:ext cx="950913" cy="346075"/>
        </p:xfrm>
        <a:graphic>
          <a:graphicData uri="http://schemas.openxmlformats.org/presentationml/2006/ole">
            <p:oleObj spid="_x0000_s5126" name="Rovnice" r:id="rId9" imgW="558720" imgH="203040" progId="Equation.3">
              <p:embed/>
            </p:oleObj>
          </a:graphicData>
        </a:graphic>
      </p:graphicFrame>
      <p:cxnSp>
        <p:nvCxnSpPr>
          <p:cNvPr id="34" name="Přímá spojovací čára 33"/>
          <p:cNvCxnSpPr/>
          <p:nvPr/>
        </p:nvCxnSpPr>
        <p:spPr>
          <a:xfrm>
            <a:off x="4283968" y="5517232"/>
            <a:ext cx="4392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čára 39"/>
          <p:cNvCxnSpPr/>
          <p:nvPr/>
        </p:nvCxnSpPr>
        <p:spPr>
          <a:xfrm>
            <a:off x="4644008" y="537321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4499992" y="5733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pic>
        <p:nvPicPr>
          <p:cNvPr id="42" name="pravítk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21676" y="5836340"/>
            <a:ext cx="7704856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5" name="Přímá spojovací čára 44"/>
          <p:cNvCxnSpPr/>
          <p:nvPr/>
        </p:nvCxnSpPr>
        <p:spPr>
          <a:xfrm>
            <a:off x="7956376" y="5301208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kružítko" descr="obr-821-obr1-velky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0836" t="5161" r="29617" b="8884"/>
          <a:stretch>
            <a:fillRect/>
          </a:stretch>
        </p:blipFill>
        <p:spPr bwMode="auto">
          <a:xfrm rot="-1016953">
            <a:off x="4090393" y="3110772"/>
            <a:ext cx="1178090" cy="2799597"/>
          </a:xfrm>
          <a:prstGeom prst="rect">
            <a:avLst/>
          </a:prstGeom>
          <a:noFill/>
        </p:spPr>
      </p:pic>
      <p:sp>
        <p:nvSpPr>
          <p:cNvPr id="48" name="Oblouk 47"/>
          <p:cNvSpPr/>
          <p:nvPr/>
        </p:nvSpPr>
        <p:spPr>
          <a:xfrm rot="1207408">
            <a:off x="3050882" y="3895081"/>
            <a:ext cx="3211320" cy="3103876"/>
          </a:xfrm>
          <a:prstGeom prst="arc">
            <a:avLst>
              <a:gd name="adj1" fmla="val 14180268"/>
              <a:gd name="adj2" fmla="val 1983606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ovéPole 48"/>
          <p:cNvSpPr txBox="1"/>
          <p:nvPr/>
        </p:nvSpPr>
        <p:spPr>
          <a:xfrm>
            <a:off x="4788024" y="350100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52" name="Přímá spojovací čára 51"/>
          <p:cNvCxnSpPr/>
          <p:nvPr/>
        </p:nvCxnSpPr>
        <p:spPr>
          <a:xfrm>
            <a:off x="4644008" y="5805264"/>
            <a:ext cx="165618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ovéPole 56"/>
          <p:cNvSpPr txBox="1"/>
          <p:nvPr/>
        </p:nvSpPr>
        <p:spPr>
          <a:xfrm>
            <a:off x="5749001" y="401789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53" name="Přímá spojovací čára 52"/>
          <p:cNvCxnSpPr/>
          <p:nvPr/>
        </p:nvCxnSpPr>
        <p:spPr>
          <a:xfrm flipV="1">
            <a:off x="3635896" y="908720"/>
            <a:ext cx="1080120" cy="1656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4355976" y="1340768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blouk 63"/>
          <p:cNvSpPr/>
          <p:nvPr/>
        </p:nvSpPr>
        <p:spPr>
          <a:xfrm rot="1047864">
            <a:off x="3527915" y="2024445"/>
            <a:ext cx="847737" cy="850225"/>
          </a:xfrm>
          <a:prstGeom prst="arc">
            <a:avLst>
              <a:gd name="adj1" fmla="val 15577969"/>
              <a:gd name="adj2" fmla="val 8061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7" name="Přímá spojovací čára 66"/>
          <p:cNvCxnSpPr/>
          <p:nvPr/>
        </p:nvCxnSpPr>
        <p:spPr>
          <a:xfrm flipV="1">
            <a:off x="4644008" y="3284984"/>
            <a:ext cx="2592288" cy="22322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čára 68"/>
          <p:cNvCxnSpPr/>
          <p:nvPr/>
        </p:nvCxnSpPr>
        <p:spPr>
          <a:xfrm>
            <a:off x="6948264" y="34290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ovéPole 70"/>
          <p:cNvSpPr txBox="1"/>
          <p:nvPr/>
        </p:nvSpPr>
        <p:spPr>
          <a:xfrm>
            <a:off x="7020272" y="335699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72" name="Volný tvar 71"/>
          <p:cNvSpPr/>
          <p:nvPr/>
        </p:nvSpPr>
        <p:spPr>
          <a:xfrm>
            <a:off x="4656841" y="4449452"/>
            <a:ext cx="3299382" cy="1065228"/>
          </a:xfrm>
          <a:custGeom>
            <a:avLst/>
            <a:gdLst>
              <a:gd name="connsiteX0" fmla="*/ 0 w 3299382"/>
              <a:gd name="connsiteY0" fmla="*/ 1065228 h 1065228"/>
              <a:gd name="connsiteX1" fmla="*/ 3299382 w 3299382"/>
              <a:gd name="connsiteY1" fmla="*/ 1065228 h 1065228"/>
              <a:gd name="connsiteX2" fmla="*/ 1234912 w 3299382"/>
              <a:gd name="connsiteY2" fmla="*/ 0 h 1065228"/>
              <a:gd name="connsiteX3" fmla="*/ 0 w 3299382"/>
              <a:gd name="connsiteY3" fmla="*/ 1065228 h 1065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9382" h="1065228">
                <a:moveTo>
                  <a:pt x="0" y="1065228"/>
                </a:moveTo>
                <a:lnTo>
                  <a:pt x="3299382" y="1065228"/>
                </a:lnTo>
                <a:lnTo>
                  <a:pt x="1234912" y="0"/>
                </a:lnTo>
                <a:lnTo>
                  <a:pt x="0" y="1065228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TextovéPole 72"/>
          <p:cNvSpPr txBox="1"/>
          <p:nvPr/>
        </p:nvSpPr>
        <p:spPr>
          <a:xfrm>
            <a:off x="3858724" y="2195572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40°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19292E-6 L -3.61111E-6 -0.0421 " pathEditMode="relative" ptsTypes="AA">
                                      <p:cBhvr>
                                        <p:cTn id="8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3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1" grpId="0"/>
      <p:bldP spid="48" grpId="0" animBg="1"/>
      <p:bldP spid="49" grpId="0"/>
      <p:bldP spid="57" grpId="0"/>
      <p:bldP spid="71" grpId="0"/>
      <p:bldP spid="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188640"/>
            <a:ext cx="8352928" cy="936104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</a:t>
            </a:r>
            <a:r>
              <a:rPr lang="cs-CZ" sz="2400" b="1" dirty="0" smtClean="0">
                <a:solidFill>
                  <a:schemeClr val="tx1"/>
                </a:solidFill>
                <a:sym typeface="Symbol"/>
              </a:rPr>
              <a:t></a:t>
            </a:r>
            <a:r>
              <a:rPr lang="cs-CZ" sz="2400" b="1" dirty="0" smtClean="0">
                <a:solidFill>
                  <a:schemeClr val="tx1"/>
                </a:solidFill>
              </a:rPr>
              <a:t> = 40°, b= 4 cm a c = 8cm.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11560" y="1556792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4. Ověření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39552" y="2348880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Přeměříme v konstrukci délky stran a úhlu,  zkontrolujeme jestli odpovídají zadaným údajům.</a:t>
            </a:r>
            <a:endParaRPr lang="cs-CZ" sz="2000" dirty="0"/>
          </a:p>
        </p:txBody>
      </p:sp>
      <p:cxnSp>
        <p:nvCxnSpPr>
          <p:cNvPr id="53" name="Přímá spojovací čára 52"/>
          <p:cNvCxnSpPr/>
          <p:nvPr/>
        </p:nvCxnSpPr>
        <p:spPr>
          <a:xfrm>
            <a:off x="5367880" y="2996952"/>
            <a:ext cx="3183194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5697650" y="184482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5076056" y="220486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4 cm</a:t>
            </a:r>
            <a:endParaRPr lang="cs-CZ" b="1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6691701" y="2996952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8 cm</a:t>
            </a:r>
            <a:endParaRPr lang="cs-CZ" b="1" dirty="0"/>
          </a:p>
        </p:txBody>
      </p:sp>
      <p:cxnSp>
        <p:nvCxnSpPr>
          <p:cNvPr id="63" name="Přímá spojovací čára 62"/>
          <p:cNvCxnSpPr/>
          <p:nvPr/>
        </p:nvCxnSpPr>
        <p:spPr>
          <a:xfrm flipH="1" flipV="1">
            <a:off x="6012160" y="1988840"/>
            <a:ext cx="2520280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ovací čára 63"/>
          <p:cNvCxnSpPr/>
          <p:nvPr/>
        </p:nvCxnSpPr>
        <p:spPr>
          <a:xfrm flipH="1">
            <a:off x="5355210" y="1988840"/>
            <a:ext cx="648072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/>
          <p:nvPr/>
        </p:nvCxnSpPr>
        <p:spPr>
          <a:xfrm>
            <a:off x="5364088" y="2996952"/>
            <a:ext cx="316835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ovací čára 66"/>
          <p:cNvCxnSpPr/>
          <p:nvPr/>
        </p:nvCxnSpPr>
        <p:spPr>
          <a:xfrm flipH="1">
            <a:off x="5363104" y="1978978"/>
            <a:ext cx="648072" cy="10081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ovéPole 67"/>
          <p:cNvSpPr txBox="1"/>
          <p:nvPr/>
        </p:nvSpPr>
        <p:spPr>
          <a:xfrm>
            <a:off x="4860032" y="134076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70" name="TextovéPole 69"/>
          <p:cNvSpPr txBox="1"/>
          <p:nvPr/>
        </p:nvSpPr>
        <p:spPr>
          <a:xfrm>
            <a:off x="8316416" y="213285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71" name="TextovéPole 70"/>
          <p:cNvSpPr txBox="1"/>
          <p:nvPr/>
        </p:nvSpPr>
        <p:spPr>
          <a:xfrm>
            <a:off x="4974364" y="270892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73" name="Oblouk 72"/>
          <p:cNvSpPr/>
          <p:nvPr/>
        </p:nvSpPr>
        <p:spPr>
          <a:xfrm>
            <a:off x="3814212" y="1556792"/>
            <a:ext cx="2520280" cy="2520280"/>
          </a:xfrm>
          <a:prstGeom prst="arc">
            <a:avLst>
              <a:gd name="adj1" fmla="val 16200000"/>
              <a:gd name="adj2" fmla="val 211930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6" name="Přímá spojovací čára 75"/>
          <p:cNvCxnSpPr/>
          <p:nvPr/>
        </p:nvCxnSpPr>
        <p:spPr>
          <a:xfrm flipV="1">
            <a:off x="5364088" y="1988840"/>
            <a:ext cx="648072" cy="1008113"/>
          </a:xfrm>
          <a:prstGeom prst="line">
            <a:avLst/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/>
          <p:nvPr/>
        </p:nvCxnSpPr>
        <p:spPr>
          <a:xfrm>
            <a:off x="5364088" y="2996952"/>
            <a:ext cx="3168352" cy="0"/>
          </a:xfrm>
          <a:prstGeom prst="line">
            <a:avLst/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3969" y="5517232"/>
            <a:ext cx="767658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" name="Přímá spojovací čára 46"/>
          <p:cNvCxnSpPr/>
          <p:nvPr/>
        </p:nvCxnSpPr>
        <p:spPr>
          <a:xfrm flipV="1">
            <a:off x="5364088" y="1268760"/>
            <a:ext cx="1080120" cy="1728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50"/>
          <p:cNvCxnSpPr/>
          <p:nvPr/>
        </p:nvCxnSpPr>
        <p:spPr>
          <a:xfrm>
            <a:off x="6228184" y="1484784"/>
            <a:ext cx="144016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blouk 51"/>
          <p:cNvSpPr/>
          <p:nvPr/>
        </p:nvSpPr>
        <p:spPr>
          <a:xfrm rot="1047864">
            <a:off x="5246681" y="2452308"/>
            <a:ext cx="847737" cy="850225"/>
          </a:xfrm>
          <a:prstGeom prst="arc">
            <a:avLst>
              <a:gd name="adj1" fmla="val 15577969"/>
              <a:gd name="adj2" fmla="val 80617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TextovéPole 53"/>
          <p:cNvSpPr txBox="1"/>
          <p:nvPr/>
        </p:nvSpPr>
        <p:spPr>
          <a:xfrm>
            <a:off x="6355340" y="141277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77" name="TextovéPole 76"/>
          <p:cNvSpPr txBox="1"/>
          <p:nvPr/>
        </p:nvSpPr>
        <p:spPr>
          <a:xfrm>
            <a:off x="5580112" y="2564904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40°</a:t>
            </a:r>
            <a:endParaRPr lang="cs-CZ" dirty="0"/>
          </a:p>
        </p:txBody>
      </p:sp>
      <p:pic>
        <p:nvPicPr>
          <p:cNvPr id="78" name="úhloměr" descr="E:\úhloměr\úhl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287156"/>
            <a:ext cx="3756893" cy="2345811"/>
          </a:xfrm>
          <a:prstGeom prst="rect">
            <a:avLst/>
          </a:prstGeom>
          <a:noFill/>
        </p:spPr>
      </p:pic>
      <p:sp>
        <p:nvSpPr>
          <p:cNvPr id="79" name="TextovéPole 78"/>
          <p:cNvSpPr txBox="1"/>
          <p:nvPr/>
        </p:nvSpPr>
        <p:spPr>
          <a:xfrm>
            <a:off x="5345234" y="573325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80" name="Přímá spojovací čára 79"/>
          <p:cNvCxnSpPr/>
          <p:nvPr/>
        </p:nvCxnSpPr>
        <p:spPr>
          <a:xfrm>
            <a:off x="3491880" y="5517232"/>
            <a:ext cx="43924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ovací čára 80"/>
          <p:cNvCxnSpPr/>
          <p:nvPr/>
        </p:nvCxnSpPr>
        <p:spPr>
          <a:xfrm>
            <a:off x="2176882" y="537321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ovéPole 82"/>
          <p:cNvSpPr txBox="1"/>
          <p:nvPr/>
        </p:nvSpPr>
        <p:spPr>
          <a:xfrm>
            <a:off x="2032866" y="5733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87" name="Přímá spojovací čára 86"/>
          <p:cNvCxnSpPr/>
          <p:nvPr/>
        </p:nvCxnSpPr>
        <p:spPr>
          <a:xfrm>
            <a:off x="5489250" y="5301208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ovéPole 87"/>
          <p:cNvSpPr txBox="1"/>
          <p:nvPr/>
        </p:nvSpPr>
        <p:spPr>
          <a:xfrm>
            <a:off x="2320898" y="350100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89" name="TextovéPole 88"/>
          <p:cNvSpPr txBox="1"/>
          <p:nvPr/>
        </p:nvSpPr>
        <p:spPr>
          <a:xfrm>
            <a:off x="3281875" y="4017899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90" name="Přímá spojovací čára 89"/>
          <p:cNvCxnSpPr/>
          <p:nvPr/>
        </p:nvCxnSpPr>
        <p:spPr>
          <a:xfrm flipV="1">
            <a:off x="2176882" y="3284984"/>
            <a:ext cx="2592288" cy="223224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ovací čára 90"/>
          <p:cNvCxnSpPr/>
          <p:nvPr/>
        </p:nvCxnSpPr>
        <p:spPr>
          <a:xfrm>
            <a:off x="4481138" y="3429000"/>
            <a:ext cx="144016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ovéPole 91"/>
          <p:cNvSpPr txBox="1"/>
          <p:nvPr/>
        </p:nvSpPr>
        <p:spPr>
          <a:xfrm>
            <a:off x="4553146" y="335699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93" name="Volný tvar 92"/>
          <p:cNvSpPr/>
          <p:nvPr/>
        </p:nvSpPr>
        <p:spPr>
          <a:xfrm>
            <a:off x="2189715" y="4449452"/>
            <a:ext cx="3299382" cy="1065228"/>
          </a:xfrm>
          <a:custGeom>
            <a:avLst/>
            <a:gdLst>
              <a:gd name="connsiteX0" fmla="*/ 0 w 3299382"/>
              <a:gd name="connsiteY0" fmla="*/ 1065228 h 1065228"/>
              <a:gd name="connsiteX1" fmla="*/ 3299382 w 3299382"/>
              <a:gd name="connsiteY1" fmla="*/ 1065228 h 1065228"/>
              <a:gd name="connsiteX2" fmla="*/ 1234912 w 3299382"/>
              <a:gd name="connsiteY2" fmla="*/ 0 h 1065228"/>
              <a:gd name="connsiteX3" fmla="*/ 0 w 3299382"/>
              <a:gd name="connsiteY3" fmla="*/ 1065228 h 1065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9382" h="1065228">
                <a:moveTo>
                  <a:pt x="0" y="1065228"/>
                </a:moveTo>
                <a:lnTo>
                  <a:pt x="3299382" y="1065228"/>
                </a:lnTo>
                <a:lnTo>
                  <a:pt x="1234912" y="0"/>
                </a:lnTo>
                <a:lnTo>
                  <a:pt x="0" y="1065228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blouk 93"/>
          <p:cNvSpPr/>
          <p:nvPr/>
        </p:nvSpPr>
        <p:spPr>
          <a:xfrm rot="1207408">
            <a:off x="599982" y="3895081"/>
            <a:ext cx="3211320" cy="3103876"/>
          </a:xfrm>
          <a:prstGeom prst="arc">
            <a:avLst>
              <a:gd name="adj1" fmla="val 14180268"/>
              <a:gd name="adj2" fmla="val 1983606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139726">
            <a:off x="1853897" y="4298318"/>
            <a:ext cx="392321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" name="Oblouk 94"/>
          <p:cNvSpPr/>
          <p:nvPr/>
        </p:nvSpPr>
        <p:spPr>
          <a:xfrm rot="1047864">
            <a:off x="5246681" y="2461735"/>
            <a:ext cx="847737" cy="850225"/>
          </a:xfrm>
          <a:prstGeom prst="arc">
            <a:avLst>
              <a:gd name="adj1" fmla="val 15577969"/>
              <a:gd name="adj2" fmla="val 80617"/>
            </a:avLst>
          </a:prstGeom>
          <a:ln w="28575">
            <a:solidFill>
              <a:srgbClr val="44F9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Zaoblený obdélník 95"/>
          <p:cNvSpPr/>
          <p:nvPr/>
        </p:nvSpPr>
        <p:spPr>
          <a:xfrm>
            <a:off x="5827605" y="3425592"/>
            <a:ext cx="2088232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5. Diskuze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97" name="TextovéPole 96"/>
          <p:cNvSpPr txBox="1"/>
          <p:nvPr/>
        </p:nvSpPr>
        <p:spPr>
          <a:xfrm>
            <a:off x="5902344" y="4189534"/>
            <a:ext cx="2517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Konstrukce má 1 řešení.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5899613" y="454342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jedné polorovině mají kružnice k a polopřímka AX jeden průsečík.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/>
      <p:bldP spid="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116632"/>
            <a:ext cx="8568952" cy="1152128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MNO, je-li dáno m = 5,2 cm, o = 7,4 cm a    </a:t>
            </a:r>
            <a:r>
              <a:rPr lang="cs-CZ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…………………</a:t>
            </a:r>
            <a:r>
              <a:rPr lang="cs-CZ" sz="2400" b="1" dirty="0" smtClean="0">
                <a:solidFill>
                  <a:schemeClr val="tx1"/>
                </a:solidFill>
              </a:rPr>
              <a:t>. Kontroluj postup s tabulí, narýsuj a proveď ověření konstrukce 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83568" y="1484784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 flipH="1">
            <a:off x="683568" y="3789040"/>
            <a:ext cx="31195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 flipH="1">
            <a:off x="4355976" y="2132856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4067944" y="3068960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5,2 cm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1964921" y="3789040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7,4 cm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683568" y="2492896"/>
            <a:ext cx="3528392" cy="1296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H="1">
            <a:off x="3797254" y="2492896"/>
            <a:ext cx="414706" cy="1296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H="1">
            <a:off x="683568" y="3789040"/>
            <a:ext cx="31049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3779913" y="2492896"/>
            <a:ext cx="432047" cy="12836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 flipH="1">
            <a:off x="3928876" y="213285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7" name="Oblouk 16"/>
          <p:cNvSpPr/>
          <p:nvPr/>
        </p:nvSpPr>
        <p:spPr>
          <a:xfrm rot="19693253">
            <a:off x="2709400" y="2483287"/>
            <a:ext cx="2520280" cy="2520280"/>
          </a:xfrm>
          <a:prstGeom prst="arc">
            <a:avLst>
              <a:gd name="adj1" fmla="val 16200000"/>
              <a:gd name="adj2" fmla="val 2119307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 flipH="1">
            <a:off x="539552" y="378904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flipH="1">
            <a:off x="3779912" y="3717032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395536" y="4365104"/>
            <a:ext cx="37444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Podmínky pro sestrojení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699792" y="6021288"/>
            <a:ext cx="1975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Δ</a:t>
            </a:r>
            <a:r>
              <a:rPr lang="cs-CZ" sz="2400" b="1" dirty="0" smtClean="0">
                <a:solidFill>
                  <a:srgbClr val="C00000"/>
                </a:solidFill>
              </a:rPr>
              <a:t> lze sestrojit.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5292080" y="1484784"/>
            <a:ext cx="2952328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2. Postup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5364088" y="2492896"/>
          <a:ext cx="2201862" cy="433388"/>
        </p:xfrm>
        <a:graphic>
          <a:graphicData uri="http://schemas.openxmlformats.org/presentationml/2006/ole">
            <p:oleObj spid="_x0000_s29699" name="Rovnice" r:id="rId4" imgW="1295280" imgH="25380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5373836" y="3357563"/>
          <a:ext cx="2222500" cy="346075"/>
        </p:xfrm>
        <a:graphic>
          <a:graphicData uri="http://schemas.openxmlformats.org/presentationml/2006/ole">
            <p:oleObj spid="_x0000_s29700" name="Rovnice" r:id="rId5" imgW="1307880" imgH="20304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5409462" y="4221088"/>
          <a:ext cx="1038225" cy="346075"/>
        </p:xfrm>
        <a:graphic>
          <a:graphicData uri="http://schemas.openxmlformats.org/presentationml/2006/ole">
            <p:oleObj spid="_x0000_s29702" name="Rovnice" r:id="rId6" imgW="609480" imgH="203040" progId="Equation.3">
              <p:embed/>
            </p:oleObj>
          </a:graphicData>
        </a:graphic>
      </p:graphicFrame>
      <p:sp>
        <p:nvSpPr>
          <p:cNvPr id="33" name="Zaoblený obdélník 32"/>
          <p:cNvSpPr/>
          <p:nvPr/>
        </p:nvSpPr>
        <p:spPr>
          <a:xfrm>
            <a:off x="5436096" y="5013176"/>
            <a:ext cx="2088232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5. Diskuze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510835" y="5847655"/>
            <a:ext cx="3299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Konstrukce má 1 řešení. 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44" name="Oblouk 43"/>
          <p:cNvSpPr/>
          <p:nvPr/>
        </p:nvSpPr>
        <p:spPr>
          <a:xfrm rot="19424888">
            <a:off x="3266896" y="3346521"/>
            <a:ext cx="847737" cy="850225"/>
          </a:xfrm>
          <a:prstGeom prst="arc">
            <a:avLst>
              <a:gd name="adj1" fmla="val 12774833"/>
              <a:gd name="adj2" fmla="val 20174708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3347864" y="3429000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100°</a:t>
            </a:r>
            <a:endParaRPr lang="cs-CZ" dirty="0"/>
          </a:p>
        </p:txBody>
      </p:sp>
      <p:sp>
        <p:nvSpPr>
          <p:cNvPr id="46" name="Oblouk 45"/>
          <p:cNvSpPr/>
          <p:nvPr/>
        </p:nvSpPr>
        <p:spPr>
          <a:xfrm rot="19424888">
            <a:off x="3255801" y="3346521"/>
            <a:ext cx="847737" cy="850225"/>
          </a:xfrm>
          <a:prstGeom prst="arc">
            <a:avLst>
              <a:gd name="adj1" fmla="val 12774833"/>
              <a:gd name="adj2" fmla="val 20174708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8" name="Přímá spojovací čára 47"/>
          <p:cNvCxnSpPr/>
          <p:nvPr/>
        </p:nvCxnSpPr>
        <p:spPr>
          <a:xfrm flipV="1">
            <a:off x="3779912" y="1628800"/>
            <a:ext cx="72008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>
            <a:off x="4331103" y="1907405"/>
            <a:ext cx="168889" cy="814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1013867" y="5517480"/>
          <a:ext cx="1685925" cy="431800"/>
        </p:xfrm>
        <a:graphic>
          <a:graphicData uri="http://schemas.openxmlformats.org/presentationml/2006/ole">
            <p:oleObj spid="_x0000_s29704" name="Rovnice" r:id="rId7" imgW="990360" imgH="253800" progId="Equation.3">
              <p:embed/>
            </p:oleObj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 flipV="1">
          <a:off x="1051024" y="5949528"/>
          <a:ext cx="928688" cy="431800"/>
        </p:xfrm>
        <a:graphic>
          <a:graphicData uri="http://schemas.openxmlformats.org/presentationml/2006/ole">
            <p:oleObj spid="_x0000_s29705" name="Rovnice" r:id="rId8" imgW="545760" imgH="253800" progId="Equation.3">
              <p:embed/>
            </p:oleObj>
          </a:graphicData>
        </a:graphic>
      </p:graphicFrame>
      <p:sp>
        <p:nvSpPr>
          <p:cNvPr id="53" name="Obdélník 52"/>
          <p:cNvSpPr/>
          <p:nvPr/>
        </p:nvSpPr>
        <p:spPr>
          <a:xfrm>
            <a:off x="1895654" y="594952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&lt;</a:t>
            </a:r>
            <a:endParaRPr lang="cs-CZ" dirty="0"/>
          </a:p>
        </p:txBody>
      </p:sp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2158455" y="5949528"/>
          <a:ext cx="541337" cy="301625"/>
        </p:xfrm>
        <a:graphic>
          <a:graphicData uri="http://schemas.openxmlformats.org/presentationml/2006/ole">
            <p:oleObj spid="_x0000_s29706" name="Rovnice" r:id="rId9" imgW="317160" imgH="177480" progId="Equation.3">
              <p:embed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352425" y="514350"/>
          <a:ext cx="1685925" cy="431800"/>
        </p:xfrm>
        <a:graphic>
          <a:graphicData uri="http://schemas.openxmlformats.org/presentationml/2006/ole">
            <p:oleObj spid="_x0000_s29703" name="Rovnice" r:id="rId10" imgW="990360" imgH="253800" progId="Equation.3">
              <p:embed/>
            </p:oleObj>
          </a:graphicData>
        </a:graphic>
      </p:graphicFrame>
      <p:sp>
        <p:nvSpPr>
          <p:cNvPr id="37" name="TextovéPole 36"/>
          <p:cNvSpPr txBox="1"/>
          <p:nvPr/>
        </p:nvSpPr>
        <p:spPr>
          <a:xfrm>
            <a:off x="4499992" y="177281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5327592" y="2924944"/>
          <a:ext cx="3216275" cy="431800"/>
        </p:xfrm>
        <a:graphic>
          <a:graphicData uri="http://schemas.openxmlformats.org/presentationml/2006/ole">
            <p:oleObj spid="_x0000_s29707" name="Rovnice" r:id="rId11" imgW="1892160" imgH="253800" progId="Equation.3">
              <p:embed/>
            </p:oleObj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5364088" y="3789363"/>
          <a:ext cx="2139950" cy="346075"/>
        </p:xfrm>
        <a:graphic>
          <a:graphicData uri="http://schemas.openxmlformats.org/presentationml/2006/ole">
            <p:oleObj spid="_x0000_s29708" name="Rovnice" r:id="rId12" imgW="1257120" imgH="203040" progId="Equation.3">
              <p:embed/>
            </p:oleObj>
          </a:graphicData>
        </a:graphic>
      </p:graphicFrame>
      <p:graphicFrame>
        <p:nvGraphicFramePr>
          <p:cNvPr id="29709" name="Object 7"/>
          <p:cNvGraphicFramePr>
            <a:graphicFrameLocks noChangeAspect="1"/>
          </p:cNvGraphicFramePr>
          <p:nvPr/>
        </p:nvGraphicFramePr>
        <p:xfrm>
          <a:off x="1043608" y="5099149"/>
          <a:ext cx="1836738" cy="346075"/>
        </p:xfrm>
        <a:graphic>
          <a:graphicData uri="http://schemas.openxmlformats.org/presentationml/2006/ole">
            <p:oleObj spid="_x0000_s29709" name="Rovnice" r:id="rId13" imgW="1079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2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4" grpId="0"/>
      <p:bldP spid="17" grpId="0" animBg="1"/>
      <p:bldP spid="19" grpId="0"/>
      <p:bldP spid="20" grpId="0"/>
      <p:bldP spid="21" grpId="0" animBg="1"/>
      <p:bldP spid="26" grpId="0"/>
      <p:bldP spid="27" grpId="0" animBg="1"/>
      <p:bldP spid="33" grpId="0" animBg="1"/>
      <p:bldP spid="34" grpId="0"/>
      <p:bldP spid="44" grpId="0" animBg="1"/>
      <p:bldP spid="45" grpId="0"/>
      <p:bldP spid="46" grpId="0" animBg="1"/>
      <p:bldP spid="53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ravoúhlý trojúhelník 59"/>
          <p:cNvSpPr/>
          <p:nvPr/>
        </p:nvSpPr>
        <p:spPr>
          <a:xfrm rot="9708011">
            <a:off x="555169" y="2949983"/>
            <a:ext cx="3240360" cy="108012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323528" y="116632"/>
            <a:ext cx="8568952" cy="1152128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ABC, je-li dáno b = 9,2 cm, a = 3,8 cm a    </a:t>
            </a:r>
            <a:r>
              <a:rPr lang="cs-CZ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…………………</a:t>
            </a:r>
            <a:r>
              <a:rPr lang="cs-CZ" sz="2400" b="1" dirty="0" smtClean="0">
                <a:solidFill>
                  <a:schemeClr val="tx1"/>
                </a:solidFill>
              </a:rPr>
              <a:t>. Kontroluj postup s tabulí, narýsuj a proveď ověření konstrukce 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83568" y="1484784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 flipH="1">
            <a:off x="3779912" y="2699628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3,8 cm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1619672" y="2420888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9,2 cm</a:t>
            </a: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 flipH="1">
            <a:off x="467544" y="2465278"/>
            <a:ext cx="3086310" cy="10027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563888" y="2484018"/>
            <a:ext cx="319266" cy="1004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 flipH="1">
            <a:off x="4355976" y="299695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7" name="Oblouk 16"/>
          <p:cNvSpPr/>
          <p:nvPr/>
        </p:nvSpPr>
        <p:spPr>
          <a:xfrm rot="6446209">
            <a:off x="2144961" y="1073969"/>
            <a:ext cx="2520280" cy="2520280"/>
          </a:xfrm>
          <a:prstGeom prst="arc">
            <a:avLst>
              <a:gd name="adj1" fmla="val 17465492"/>
              <a:gd name="adj2" fmla="val 207043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 flipH="1">
            <a:off x="323528" y="3429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flipH="1">
            <a:off x="3779912" y="3429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323528" y="4365104"/>
            <a:ext cx="37444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Podmínky pro sestrojení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683568" y="6021288"/>
            <a:ext cx="1975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 smtClean="0">
                <a:solidFill>
                  <a:srgbClr val="C00000"/>
                </a:solidFill>
              </a:rPr>
              <a:t>Δ</a:t>
            </a:r>
            <a:r>
              <a:rPr lang="cs-CZ" sz="2400" b="1" dirty="0" smtClean="0">
                <a:solidFill>
                  <a:srgbClr val="C00000"/>
                </a:solidFill>
              </a:rPr>
              <a:t> lze sestrojit.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27" name="Zaoblený obdélník 26"/>
          <p:cNvSpPr/>
          <p:nvPr/>
        </p:nvSpPr>
        <p:spPr>
          <a:xfrm>
            <a:off x="5292080" y="1484784"/>
            <a:ext cx="2952328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2. Postup konstrukce</a:t>
            </a:r>
            <a:endParaRPr lang="cs-CZ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5436096" y="2492375"/>
          <a:ext cx="1963738" cy="433388"/>
        </p:xfrm>
        <a:graphic>
          <a:graphicData uri="http://schemas.openxmlformats.org/presentationml/2006/ole">
            <p:oleObj spid="_x0000_s53250" name="Rovnice" r:id="rId4" imgW="1155600" imgH="25380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5436096" y="3357563"/>
          <a:ext cx="2133600" cy="346075"/>
        </p:xfrm>
        <a:graphic>
          <a:graphicData uri="http://schemas.openxmlformats.org/presentationml/2006/ole">
            <p:oleObj spid="_x0000_s53251" name="Rovnice" r:id="rId5" imgW="1257120" imgH="20304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5453063" y="4221163"/>
          <a:ext cx="952500" cy="346075"/>
        </p:xfrm>
        <a:graphic>
          <a:graphicData uri="http://schemas.openxmlformats.org/presentationml/2006/ole">
            <p:oleObj spid="_x0000_s53252" name="Rovnice" r:id="rId6" imgW="558720" imgH="203040" progId="Equation.3">
              <p:embed/>
            </p:oleObj>
          </a:graphicData>
        </a:graphic>
      </p:graphicFrame>
      <p:sp>
        <p:nvSpPr>
          <p:cNvPr id="33" name="Zaoblený obdélník 32"/>
          <p:cNvSpPr/>
          <p:nvPr/>
        </p:nvSpPr>
        <p:spPr>
          <a:xfrm>
            <a:off x="5436096" y="5013176"/>
            <a:ext cx="2088232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5. Diskuze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510835" y="5661248"/>
            <a:ext cx="2517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Konstrukce má 1 řešení.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44" name="Oblouk 43"/>
          <p:cNvSpPr/>
          <p:nvPr/>
        </p:nvSpPr>
        <p:spPr>
          <a:xfrm rot="12394592">
            <a:off x="2993619" y="2144249"/>
            <a:ext cx="903283" cy="883042"/>
          </a:xfrm>
          <a:prstGeom prst="arc">
            <a:avLst>
              <a:gd name="adj1" fmla="val 12443110"/>
              <a:gd name="adj2" fmla="val 19718275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TextovéPole 44"/>
          <p:cNvSpPr txBox="1"/>
          <p:nvPr/>
        </p:nvSpPr>
        <p:spPr>
          <a:xfrm>
            <a:off x="3131840" y="2564904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90°</a:t>
            </a:r>
            <a:endParaRPr lang="cs-CZ" dirty="0"/>
          </a:p>
        </p:txBody>
      </p:sp>
      <p:cxnSp>
        <p:nvCxnSpPr>
          <p:cNvPr id="48" name="Přímá spojovací čára 47"/>
          <p:cNvCxnSpPr/>
          <p:nvPr/>
        </p:nvCxnSpPr>
        <p:spPr>
          <a:xfrm flipH="1" flipV="1">
            <a:off x="3563888" y="2492896"/>
            <a:ext cx="72008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/>
          <p:nvPr/>
        </p:nvCxnSpPr>
        <p:spPr>
          <a:xfrm flipV="1">
            <a:off x="3995936" y="4149080"/>
            <a:ext cx="216024" cy="720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587375" y="5157788"/>
          <a:ext cx="1447800" cy="431800"/>
        </p:xfrm>
        <a:graphic>
          <a:graphicData uri="http://schemas.openxmlformats.org/presentationml/2006/ole">
            <p:oleObj spid="_x0000_s53254" name="Rovnice" r:id="rId7" imgW="850680" imgH="253800" progId="Equation.3">
              <p:embed/>
            </p:oleObj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/>
        </p:nvGraphicFramePr>
        <p:xfrm flipV="1">
          <a:off x="522288" y="5661025"/>
          <a:ext cx="820737" cy="431800"/>
        </p:xfrm>
        <a:graphic>
          <a:graphicData uri="http://schemas.openxmlformats.org/presentationml/2006/ole">
            <p:oleObj spid="_x0000_s53255" name="Rovnice" r:id="rId8" imgW="482400" imgH="253800" progId="Equation.3">
              <p:embed/>
            </p:oleObj>
          </a:graphicData>
        </a:graphic>
      </p:graphicFrame>
      <p:sp>
        <p:nvSpPr>
          <p:cNvPr id="53" name="Obdélník 52"/>
          <p:cNvSpPr/>
          <p:nvPr/>
        </p:nvSpPr>
        <p:spPr>
          <a:xfrm>
            <a:off x="1331640" y="566124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&lt;</a:t>
            </a:r>
            <a:endParaRPr lang="cs-CZ" dirty="0"/>
          </a:p>
        </p:txBody>
      </p:sp>
      <p:graphicFrame>
        <p:nvGraphicFramePr>
          <p:cNvPr id="29706" name="Object 10"/>
          <p:cNvGraphicFramePr>
            <a:graphicFrameLocks noChangeAspect="1"/>
          </p:cNvGraphicFramePr>
          <p:nvPr/>
        </p:nvGraphicFramePr>
        <p:xfrm>
          <a:off x="1619672" y="5661248"/>
          <a:ext cx="541337" cy="301625"/>
        </p:xfrm>
        <a:graphic>
          <a:graphicData uri="http://schemas.openxmlformats.org/presentationml/2006/ole">
            <p:oleObj spid="_x0000_s53256" name="Rovnice" r:id="rId9" imgW="317160" imgH="177480" progId="Equation.3">
              <p:embed/>
            </p:oleObj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471488" y="514350"/>
          <a:ext cx="1447800" cy="431800"/>
        </p:xfrm>
        <a:graphic>
          <a:graphicData uri="http://schemas.openxmlformats.org/presentationml/2006/ole">
            <p:oleObj spid="_x0000_s53253" name="Rovnice" r:id="rId10" imgW="850680" imgH="253800" progId="Equation.3">
              <p:embed/>
            </p:oleObj>
          </a:graphicData>
        </a:graphic>
      </p:graphicFrame>
      <p:sp>
        <p:nvSpPr>
          <p:cNvPr id="37" name="TextovéPole 36"/>
          <p:cNvSpPr txBox="1"/>
          <p:nvPr/>
        </p:nvSpPr>
        <p:spPr>
          <a:xfrm>
            <a:off x="4211960" y="393305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5446713" y="2924175"/>
          <a:ext cx="2978150" cy="431800"/>
        </p:xfrm>
        <a:graphic>
          <a:graphicData uri="http://schemas.openxmlformats.org/presentationml/2006/ole">
            <p:oleObj spid="_x0000_s53257" name="Rovnice" r:id="rId11" imgW="1752480" imgH="253800" progId="Equation.3">
              <p:embed/>
            </p:oleObj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/>
        </p:nvGraphicFramePr>
        <p:xfrm>
          <a:off x="5384800" y="3789363"/>
          <a:ext cx="2097088" cy="346075"/>
        </p:xfrm>
        <a:graphic>
          <a:graphicData uri="http://schemas.openxmlformats.org/presentationml/2006/ole">
            <p:oleObj spid="_x0000_s53258" name="Rovnice" r:id="rId12" imgW="1231560" imgH="203040" progId="Equation.3">
              <p:embed/>
            </p:oleObj>
          </a:graphicData>
        </a:graphic>
      </p:graphicFrame>
      <p:sp>
        <p:nvSpPr>
          <p:cNvPr id="61" name="TextovéPole 60"/>
          <p:cNvSpPr txBox="1"/>
          <p:nvPr/>
        </p:nvSpPr>
        <p:spPr>
          <a:xfrm>
            <a:off x="3399806" y="206084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62" name="Oblouk 61"/>
          <p:cNvSpPr/>
          <p:nvPr/>
        </p:nvSpPr>
        <p:spPr>
          <a:xfrm rot="12394592">
            <a:off x="2993620" y="2144249"/>
            <a:ext cx="903283" cy="883042"/>
          </a:xfrm>
          <a:prstGeom prst="arc">
            <a:avLst>
              <a:gd name="adj1" fmla="val 12443110"/>
              <a:gd name="adj2" fmla="val 19718275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5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2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7" grpId="0"/>
      <p:bldP spid="8" grpId="0"/>
      <p:bldP spid="14" grpId="0"/>
      <p:bldP spid="17" grpId="0" animBg="1"/>
      <p:bldP spid="19" grpId="0"/>
      <p:bldP spid="20" grpId="0"/>
      <p:bldP spid="21" grpId="0" animBg="1"/>
      <p:bldP spid="26" grpId="0"/>
      <p:bldP spid="27" grpId="0" animBg="1"/>
      <p:bldP spid="33" grpId="0" animBg="1"/>
      <p:bldP spid="34" grpId="0"/>
      <p:bldP spid="44" grpId="0" animBg="1"/>
      <p:bldP spid="45" grpId="0"/>
      <p:bldP spid="53" grpId="0"/>
      <p:bldP spid="37" grpId="0"/>
      <p:bldP spid="61" grpId="0"/>
      <p:bldP spid="6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23528" y="116632"/>
            <a:ext cx="8568952" cy="1152128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Sestroj trojúhelník XYZ, je-li dáno x = 35 mm, z = 55 mm a</a:t>
            </a:r>
            <a:r>
              <a:rPr lang="cs-CZ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……………...   </a:t>
            </a:r>
            <a:r>
              <a:rPr lang="cs-CZ" sz="2400" b="1" dirty="0" smtClean="0">
                <a:solidFill>
                  <a:schemeClr val="tx1"/>
                </a:solidFill>
              </a:rPr>
              <a:t>. Kontroluj postup s tabulí, narýsuj a proveď ověření konstrukce .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683568" y="1484784"/>
            <a:ext cx="19442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1. Rozbor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 flipH="1">
            <a:off x="683568" y="3789040"/>
            <a:ext cx="31195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 flipH="1">
            <a:off x="4644008" y="234888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4283968" y="3212976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35 mm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flipH="1">
            <a:off x="1964921" y="3789040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55 mm</a:t>
            </a:r>
            <a:endParaRPr lang="cs-CZ" dirty="0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683568" y="2636912"/>
            <a:ext cx="3888432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H="1">
            <a:off x="3797254" y="2636912"/>
            <a:ext cx="774746" cy="11521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flipH="1">
            <a:off x="683568" y="3789040"/>
            <a:ext cx="31049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H="1">
            <a:off x="3779912" y="2636912"/>
            <a:ext cx="805049" cy="11521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 flipH="1">
            <a:off x="539552" y="378904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 flipH="1">
            <a:off x="3779912" y="37170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21" name="Zaoblený obdélník 20"/>
          <p:cNvSpPr/>
          <p:nvPr/>
        </p:nvSpPr>
        <p:spPr>
          <a:xfrm>
            <a:off x="4644008" y="1484784"/>
            <a:ext cx="3744416" cy="648072"/>
          </a:xfrm>
          <a:prstGeom prst="roundRect">
            <a:avLst>
              <a:gd name="adj" fmla="val 32789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18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Podmínky pro sestrojení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427984" y="5733256"/>
            <a:ext cx="4184543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l-GR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Δ</a:t>
            </a:r>
            <a:r>
              <a:rPr lang="cs-CZ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nelze sestrojit!</a:t>
            </a:r>
            <a:endParaRPr lang="cs-CZ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5580112" y="4581128"/>
            <a:ext cx="26175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POZOR !</a:t>
            </a:r>
            <a:endParaRPr lang="cs-CZ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40" name="Přímá spojovací čára 39"/>
          <p:cNvCxnSpPr/>
          <p:nvPr/>
        </p:nvCxnSpPr>
        <p:spPr>
          <a:xfrm>
            <a:off x="899592" y="5115754"/>
            <a:ext cx="28083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ovací čára 41"/>
          <p:cNvCxnSpPr/>
          <p:nvPr/>
        </p:nvCxnSpPr>
        <p:spPr>
          <a:xfrm>
            <a:off x="971600" y="4971738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/>
          <p:nvPr/>
        </p:nvCxnSpPr>
        <p:spPr>
          <a:xfrm>
            <a:off x="3419872" y="4971738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 flipH="1">
            <a:off x="827584" y="530120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47" name="TextovéPole 46"/>
          <p:cNvSpPr txBox="1"/>
          <p:nvPr/>
        </p:nvSpPr>
        <p:spPr>
          <a:xfrm flipH="1">
            <a:off x="3275856" y="530120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graphicFrame>
        <p:nvGraphicFramePr>
          <p:cNvPr id="54274" name="Object 7"/>
          <p:cNvGraphicFramePr>
            <a:graphicFrameLocks noChangeAspect="1"/>
          </p:cNvGraphicFramePr>
          <p:nvPr/>
        </p:nvGraphicFramePr>
        <p:xfrm>
          <a:off x="692150" y="476250"/>
          <a:ext cx="1576388" cy="431800"/>
        </p:xfrm>
        <a:graphic>
          <a:graphicData uri="http://schemas.openxmlformats.org/presentationml/2006/ole">
            <p:oleObj spid="_x0000_s54274" name="Rovnice" r:id="rId4" imgW="927000" imgH="253800" progId="Equation.3">
              <p:embed/>
            </p:oleObj>
          </a:graphicData>
        </a:graphic>
      </p:graphicFrame>
      <p:sp>
        <p:nvSpPr>
          <p:cNvPr id="48" name="Oblouk 47"/>
          <p:cNvSpPr/>
          <p:nvPr/>
        </p:nvSpPr>
        <p:spPr>
          <a:xfrm rot="20663659">
            <a:off x="3305975" y="3246190"/>
            <a:ext cx="903283" cy="883042"/>
          </a:xfrm>
          <a:prstGeom prst="arc">
            <a:avLst>
              <a:gd name="adj1" fmla="val 10850956"/>
              <a:gd name="adj2" fmla="val 19718275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3491880" y="3475085"/>
          <a:ext cx="432049" cy="241947"/>
        </p:xfrm>
        <a:graphic>
          <a:graphicData uri="http://schemas.openxmlformats.org/presentationml/2006/ole">
            <p:oleObj spid="_x0000_s54275" name="Rovnice" r:id="rId5" imgW="317160" imgH="177480" progId="Equation.3">
              <p:embed/>
            </p:oleObj>
          </a:graphicData>
        </a:graphic>
      </p:graphicFrame>
      <p:sp>
        <p:nvSpPr>
          <p:cNvPr id="50" name="TextovéPole 49"/>
          <p:cNvSpPr txBox="1"/>
          <p:nvPr/>
        </p:nvSpPr>
        <p:spPr>
          <a:xfrm>
            <a:off x="4932040" y="3573016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Není pravda, </a:t>
            </a:r>
            <a:r>
              <a:rPr lang="el-GR" sz="2400" b="1" dirty="0" smtClean="0">
                <a:solidFill>
                  <a:srgbClr val="C00000"/>
                </a:solidFill>
              </a:rPr>
              <a:t>Δ</a:t>
            </a:r>
            <a:r>
              <a:rPr lang="cs-CZ" sz="2400" b="1" dirty="0" smtClean="0">
                <a:solidFill>
                  <a:srgbClr val="C00000"/>
                </a:solidFill>
              </a:rPr>
              <a:t> nelze sestrojit.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56" name="Object 8"/>
          <p:cNvGraphicFramePr>
            <a:graphicFrameLocks noChangeAspect="1"/>
          </p:cNvGraphicFramePr>
          <p:nvPr/>
        </p:nvGraphicFramePr>
        <p:xfrm>
          <a:off x="5868144" y="3140968"/>
          <a:ext cx="1577975" cy="431800"/>
        </p:xfrm>
        <a:graphic>
          <a:graphicData uri="http://schemas.openxmlformats.org/presentationml/2006/ole">
            <p:oleObj spid="_x0000_s54276" name="Rovnice" r:id="rId6" imgW="927000" imgH="253800" progId="Equation.3">
              <p:embed/>
            </p:oleObj>
          </a:graphicData>
        </a:graphic>
      </p:graphicFrame>
      <p:cxnSp>
        <p:nvCxnSpPr>
          <p:cNvPr id="62" name="Přímá spojovací čára 61"/>
          <p:cNvCxnSpPr/>
          <p:nvPr/>
        </p:nvCxnSpPr>
        <p:spPr>
          <a:xfrm flipH="1" flipV="1">
            <a:off x="3419872" y="5111818"/>
            <a:ext cx="2160242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blouk 67"/>
          <p:cNvSpPr/>
          <p:nvPr/>
        </p:nvSpPr>
        <p:spPr>
          <a:xfrm rot="1047864">
            <a:off x="3023859" y="4544725"/>
            <a:ext cx="847737" cy="850225"/>
          </a:xfrm>
          <a:prstGeom prst="arc">
            <a:avLst>
              <a:gd name="adj1" fmla="val 8568002"/>
              <a:gd name="adj2" fmla="val 939712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0" name="Přímá spojovací čára 69"/>
          <p:cNvCxnSpPr/>
          <p:nvPr/>
        </p:nvCxnSpPr>
        <p:spPr>
          <a:xfrm>
            <a:off x="5076056" y="5373216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ovéPole 70"/>
          <p:cNvSpPr txBox="1"/>
          <p:nvPr/>
        </p:nvSpPr>
        <p:spPr>
          <a:xfrm>
            <a:off x="4932040" y="494116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W</a:t>
            </a:r>
            <a:endParaRPr lang="cs-CZ" dirty="0"/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3203848" y="4725144"/>
          <a:ext cx="431800" cy="241300"/>
        </p:xfrm>
        <a:graphic>
          <a:graphicData uri="http://schemas.openxmlformats.org/presentationml/2006/ole">
            <p:oleObj spid="_x0000_s54279" name="Rovnice" r:id="rId7" imgW="317160" imgH="177480" progId="Equation.3">
              <p:embed/>
            </p:oleObj>
          </a:graphicData>
        </a:graphic>
      </p:graphicFrame>
      <p:graphicFrame>
        <p:nvGraphicFramePr>
          <p:cNvPr id="54280" name="Object 7"/>
          <p:cNvGraphicFramePr>
            <a:graphicFrameLocks noChangeAspect="1"/>
          </p:cNvGraphicFramePr>
          <p:nvPr/>
        </p:nvGraphicFramePr>
        <p:xfrm>
          <a:off x="5868144" y="2276872"/>
          <a:ext cx="1836738" cy="346075"/>
        </p:xfrm>
        <a:graphic>
          <a:graphicData uri="http://schemas.openxmlformats.org/presentationml/2006/ole">
            <p:oleObj spid="_x0000_s54280" name="Rovnice" r:id="rId8" imgW="1079280" imgH="203040" progId="Equation.3">
              <p:embed/>
            </p:oleObj>
          </a:graphicData>
        </a:graphic>
      </p:graphicFrame>
      <p:sp>
        <p:nvSpPr>
          <p:cNvPr id="36" name="TextovéPole 35"/>
          <p:cNvSpPr txBox="1"/>
          <p:nvPr/>
        </p:nvSpPr>
        <p:spPr>
          <a:xfrm>
            <a:off x="5076056" y="2636912"/>
            <a:ext cx="3714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Zadaný úhel musí být menší než 180°.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0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9" grpId="0"/>
      <p:bldP spid="20" grpId="0"/>
      <p:bldP spid="21" grpId="0" animBg="1"/>
      <p:bldP spid="26" grpId="0"/>
      <p:bldP spid="46" grpId="0"/>
      <p:bldP spid="47" grpId="0"/>
      <p:bldP spid="48" grpId="0" animBg="1"/>
      <p:bldP spid="50" grpId="0"/>
      <p:bldP spid="68" grpId="0" animBg="1"/>
      <p:bldP spid="71" grpId="0"/>
      <p:bldP spid="36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4734</TotalTime>
  <Words>540</Words>
  <Application>Microsoft Office PowerPoint</Application>
  <PresentationFormat>Předvádění na obrazovce (4:3)</PresentationFormat>
  <Paragraphs>160</Paragraphs>
  <Slides>10</Slides>
  <Notes>4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Rovnice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</dc:title>
  <dc:creator>Ehlerová</dc:creator>
  <cp:lastModifiedBy>Ehlerová</cp:lastModifiedBy>
  <cp:revision>498</cp:revision>
  <dcterms:created xsi:type="dcterms:W3CDTF">2012-10-20T17:50:45Z</dcterms:created>
  <dcterms:modified xsi:type="dcterms:W3CDTF">2013-02-16T19:36:33Z</dcterms:modified>
</cp:coreProperties>
</file>