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78" r:id="rId2"/>
    <p:sldId id="279" r:id="rId3"/>
    <p:sldId id="257" r:id="rId4"/>
    <p:sldId id="260" r:id="rId5"/>
    <p:sldId id="280" r:id="rId6"/>
    <p:sldId id="261" r:id="rId7"/>
    <p:sldId id="281" r:id="rId8"/>
    <p:sldId id="262" r:id="rId9"/>
    <p:sldId id="263" r:id="rId10"/>
    <p:sldId id="265" r:id="rId11"/>
    <p:sldId id="264" r:id="rId12"/>
    <p:sldId id="282" r:id="rId13"/>
    <p:sldId id="266" r:id="rId14"/>
    <p:sldId id="268" r:id="rId15"/>
    <p:sldId id="269" r:id="rId16"/>
    <p:sldId id="270" r:id="rId17"/>
    <p:sldId id="273" r:id="rId18"/>
    <p:sldId id="271" r:id="rId19"/>
    <p:sldId id="272" r:id="rId20"/>
    <p:sldId id="274" r:id="rId21"/>
    <p:sldId id="276" r:id="rId22"/>
    <p:sldId id="277" r:id="rId23"/>
    <p:sldId id="283" r:id="rId24"/>
    <p:sldId id="285" r:id="rId25"/>
    <p:sldId id="286" r:id="rId26"/>
    <p:sldId id="267" r:id="rId27"/>
    <p:sldId id="275" r:id="rId2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867B43-557C-4A73-8A50-E91EE6AD498A}" type="datetimeFigureOut">
              <a:rPr lang="cs-CZ" smtClean="0"/>
              <a:pPr/>
              <a:t>7.4.2013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61A8DF-D8D5-425D-9B8B-12892EE9738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BC9FE-5BB0-4B62-8397-F74B6E18A3BD}" type="datetimeFigureOut">
              <a:rPr lang="cs-CZ" smtClean="0"/>
              <a:pPr/>
              <a:t>7.4.2013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E1B6-C3C4-4C13-AFFD-DF1A2E5D587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BC9FE-5BB0-4B62-8397-F74B6E18A3BD}" type="datetimeFigureOut">
              <a:rPr lang="cs-CZ" smtClean="0"/>
              <a:pPr/>
              <a:t>7.4.2013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E1B6-C3C4-4C13-AFFD-DF1A2E5D587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BC9FE-5BB0-4B62-8397-F74B6E18A3BD}" type="datetimeFigureOut">
              <a:rPr lang="cs-CZ" smtClean="0"/>
              <a:pPr/>
              <a:t>7.4.2013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E1B6-C3C4-4C13-AFFD-DF1A2E5D587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BC9FE-5BB0-4B62-8397-F74B6E18A3BD}" type="datetimeFigureOut">
              <a:rPr lang="cs-CZ" smtClean="0"/>
              <a:pPr/>
              <a:t>7.4.2013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E1B6-C3C4-4C13-AFFD-DF1A2E5D587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BC9FE-5BB0-4B62-8397-F74B6E18A3BD}" type="datetimeFigureOut">
              <a:rPr lang="cs-CZ" smtClean="0"/>
              <a:pPr/>
              <a:t>7.4.2013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E1B6-C3C4-4C13-AFFD-DF1A2E5D587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BC9FE-5BB0-4B62-8397-F74B6E18A3BD}" type="datetimeFigureOut">
              <a:rPr lang="cs-CZ" smtClean="0"/>
              <a:pPr/>
              <a:t>7.4.2013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E1B6-C3C4-4C13-AFFD-DF1A2E5D587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BC9FE-5BB0-4B62-8397-F74B6E18A3BD}" type="datetimeFigureOut">
              <a:rPr lang="cs-CZ" smtClean="0"/>
              <a:pPr/>
              <a:t>7.4.2013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E1B6-C3C4-4C13-AFFD-DF1A2E5D587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BC9FE-5BB0-4B62-8397-F74B6E18A3BD}" type="datetimeFigureOut">
              <a:rPr lang="cs-CZ" smtClean="0"/>
              <a:pPr/>
              <a:t>7.4.2013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E1B6-C3C4-4C13-AFFD-DF1A2E5D587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BC9FE-5BB0-4B62-8397-F74B6E18A3BD}" type="datetimeFigureOut">
              <a:rPr lang="cs-CZ" smtClean="0"/>
              <a:pPr/>
              <a:t>7.4.2013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E1B6-C3C4-4C13-AFFD-DF1A2E5D587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BC9FE-5BB0-4B62-8397-F74B6E18A3BD}" type="datetimeFigureOut">
              <a:rPr lang="cs-CZ" smtClean="0"/>
              <a:pPr/>
              <a:t>7.4.2013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E1B6-C3C4-4C13-AFFD-DF1A2E5D587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BC9FE-5BB0-4B62-8397-F74B6E18A3BD}" type="datetimeFigureOut">
              <a:rPr lang="cs-CZ" smtClean="0"/>
              <a:pPr/>
              <a:t>7.4.2013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E1B6-C3C4-4C13-AFFD-DF1A2E5D587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chemeClr val="accent2">
                <a:lumMod val="40000"/>
                <a:lumOff val="6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BC9FE-5BB0-4B62-8397-F74B6E18A3BD}" type="datetimeFigureOut">
              <a:rPr lang="cs-CZ" smtClean="0"/>
              <a:pPr/>
              <a:t>7.4.2013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AE1B6-C3C4-4C13-AFFD-DF1A2E5D587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zs-mozartova.cz/" TargetMode="External"/><Relationship Id="rId5" Type="http://schemas.openxmlformats.org/officeDocument/2006/relationships/hyperlink" Target="mailto:kundrum@centrum.cz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//upload.wikimedia.org/wikipedia/commons/c/c4/Kiev_2.jpg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//upload.wikimedia.org/wikipedia/commons/9/99/Kyjiw_stmichael.jpg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//upload.wikimedia.org/wikipedia/commons/f/f5/Kiev-Ukraine-Foreign_Ministry.jpg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//upload.wikimedia.org/wikipedia/commons/8/8f/Donezk_Schwerindustrie_rauchender_Schornstein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//upload.wikimedia.org/wikipedia/commons/e/e8/Lw%C3%B3w_-_Opera.jpg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//upload.wikimedia.org/wikipedia/commons/5/57/Ukraine-Lviv-Church_of_Olga_and_Elizabeth-2.jp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zs-mozartova.cz/" TargetMode="External"/><Relationship Id="rId4" Type="http://schemas.openxmlformats.org/officeDocument/2006/relationships/hyperlink" Target="mailto:kundrum@centrum.cz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//upload.wikimedia.org/wikipedia/commons/3/37/Yalta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hyperlink" Target="//upload.wikimedia.org/wikipedia/commons/1/18/Yalta_Cathedral.JP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//upload.wikimedia.org/wikipedia/commons/3/30/Livadia_Palace_Crimea.jpg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//upload.wikimedia.org/wikipedia/commons/3/34/Odessa008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hyperlink" Target="//upload.wikimedia.org/wikipedia/commons/5/52/Odessa_theatre.jp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//upload.wikimedia.org/wikipedia/commons/d/d5/Cernobylmb.jpg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kundrum@centrum.cz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zs-mozartova.cz/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204864"/>
            <a:ext cx="6481763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Obdélník 5"/>
          <p:cNvSpPr>
            <a:spLocks noChangeArrowheads="1"/>
          </p:cNvSpPr>
          <p:nvPr/>
        </p:nvSpPr>
        <p:spPr bwMode="auto">
          <a:xfrm>
            <a:off x="0" y="4725143"/>
            <a:ext cx="9144000" cy="215443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cs-CZ" sz="2000" b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800" b="1" i="1" dirty="0">
                <a:latin typeface="Courier New" pitchFamily="49" charset="0"/>
                <a:cs typeface="Courier New" pitchFamily="49" charset="0"/>
              </a:rPr>
              <a:t>EU PENÍZE ŠKOLÁM</a:t>
            </a:r>
          </a:p>
          <a:p>
            <a:pPr algn="ctr"/>
            <a:endParaRPr lang="cs-CZ" sz="14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b="1" i="1" dirty="0">
                <a:latin typeface="Courier New" pitchFamily="49" charset="0"/>
                <a:cs typeface="Courier New" pitchFamily="49" charset="0"/>
              </a:rPr>
              <a:t>Operační program Vzdělávání pro konkurenceschopnost</a:t>
            </a:r>
          </a:p>
          <a:p>
            <a:pPr algn="ctr"/>
            <a:endParaRPr lang="cs-CZ" sz="12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dirty="0">
                <a:latin typeface="Courier New" pitchFamily="49" charset="0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cs typeface="Courier New" pitchFamily="49" charset="0"/>
              </a:rPr>
            </a:br>
            <a:endParaRPr lang="cs-CZ" sz="2000" dirty="0"/>
          </a:p>
        </p:txBody>
      </p:sp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email: </a:t>
            </a:r>
            <a:r>
              <a:rPr lang="cs-CZ" sz="1400" b="1" i="1" noProof="1" smtClean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kundrum@centrum.cz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6"/>
              </a:rPr>
              <a:t>www.zs-mozartova.cz</a:t>
            </a:r>
            <a:r>
              <a:rPr lang="cs-CZ" sz="1400" b="1" i="1" dirty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b="1" i="1" noProof="1">
              <a:solidFill>
                <a:srgbClr val="002060"/>
              </a:solidFill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83568" y="3871501"/>
            <a:ext cx="7884368" cy="646331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Projekt: ŠKOLA RADOSTI, ŠKOLA KVALITY 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Registrační číslo projektu: CZ.1.07/1.4.00/21.3688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611560" y="4797152"/>
            <a:ext cx="2016224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chemický</a:t>
            </a:r>
            <a:endParaRPr lang="cs-CZ" sz="2400" dirty="0"/>
          </a:p>
        </p:txBody>
      </p:sp>
      <p:sp>
        <p:nvSpPr>
          <p:cNvPr id="3" name="Zaoblený obdélník 2"/>
          <p:cNvSpPr/>
          <p:nvPr/>
        </p:nvSpPr>
        <p:spPr>
          <a:xfrm>
            <a:off x="683568" y="5733256"/>
            <a:ext cx="2088232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potravinářský</a:t>
            </a:r>
          </a:p>
        </p:txBody>
      </p:sp>
      <p:sp>
        <p:nvSpPr>
          <p:cNvPr id="4" name="Zaoblený obdélník 3"/>
          <p:cNvSpPr/>
          <p:nvPr/>
        </p:nvSpPr>
        <p:spPr>
          <a:xfrm>
            <a:off x="3635896" y="4869160"/>
            <a:ext cx="5184576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Těžká chemie – paliva, hnojiva</a:t>
            </a:r>
            <a:endParaRPr lang="cs-CZ" sz="2400" dirty="0"/>
          </a:p>
        </p:txBody>
      </p:sp>
      <p:sp>
        <p:nvSpPr>
          <p:cNvPr id="5" name="Zaoblený obdélník 4"/>
          <p:cNvSpPr/>
          <p:nvPr/>
        </p:nvSpPr>
        <p:spPr>
          <a:xfrm>
            <a:off x="3779912" y="5805264"/>
            <a:ext cx="4968552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Vzrůstá význam – obilí, maso, ovoce</a:t>
            </a:r>
            <a:endParaRPr lang="cs-CZ" sz="2400" dirty="0"/>
          </a:p>
        </p:txBody>
      </p:sp>
      <p:sp>
        <p:nvSpPr>
          <p:cNvPr id="6" name="Zaoblený obdélník 5"/>
          <p:cNvSpPr/>
          <p:nvPr/>
        </p:nvSpPr>
        <p:spPr>
          <a:xfrm>
            <a:off x="3563888" y="4077072"/>
            <a:ext cx="5328592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Těžební, hutní a dopravní stroje</a:t>
            </a:r>
            <a:endParaRPr lang="cs-CZ" sz="2400" dirty="0"/>
          </a:p>
        </p:txBody>
      </p:sp>
      <p:sp>
        <p:nvSpPr>
          <p:cNvPr id="7" name="Zaoblený obdélník 6"/>
          <p:cNvSpPr/>
          <p:nvPr/>
        </p:nvSpPr>
        <p:spPr>
          <a:xfrm>
            <a:off x="611560" y="2132856"/>
            <a:ext cx="2088232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energetický</a:t>
            </a:r>
            <a:endParaRPr lang="cs-CZ" sz="2400" dirty="0"/>
          </a:p>
        </p:txBody>
      </p:sp>
      <p:sp>
        <p:nvSpPr>
          <p:cNvPr id="8" name="Zaoblený obdélník 7"/>
          <p:cNvSpPr/>
          <p:nvPr/>
        </p:nvSpPr>
        <p:spPr>
          <a:xfrm>
            <a:off x="611560" y="3933056"/>
            <a:ext cx="2016224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strojírenský</a:t>
            </a:r>
            <a:endParaRPr lang="cs-CZ" sz="2400" dirty="0"/>
          </a:p>
        </p:txBody>
      </p:sp>
      <p:sp>
        <p:nvSpPr>
          <p:cNvPr id="9" name="Zaoblený obdélník 8"/>
          <p:cNvSpPr/>
          <p:nvPr/>
        </p:nvSpPr>
        <p:spPr>
          <a:xfrm>
            <a:off x="3419872" y="1916832"/>
            <a:ext cx="5544616" cy="13681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dirty="0" smtClean="0"/>
          </a:p>
          <a:p>
            <a:pPr algn="ctr"/>
            <a:r>
              <a:rPr lang="cs-CZ" sz="2400" dirty="0" smtClean="0"/>
              <a:t>Většinou tepelné  elektrárny,</a:t>
            </a:r>
          </a:p>
          <a:p>
            <a:pPr algn="ctr"/>
            <a:r>
              <a:rPr lang="cs-CZ" sz="2400" dirty="0" smtClean="0"/>
              <a:t>Vodní na Dněpru</a:t>
            </a:r>
          </a:p>
          <a:p>
            <a:pPr algn="ctr"/>
            <a:r>
              <a:rPr lang="cs-CZ" sz="2400" dirty="0" smtClean="0"/>
              <a:t>Atomové – havárie Černobylu (1986)</a:t>
            </a:r>
          </a:p>
          <a:p>
            <a:pPr algn="ctr"/>
            <a:endParaRPr lang="cs-CZ" sz="2400" dirty="0"/>
          </a:p>
        </p:txBody>
      </p:sp>
      <p:sp>
        <p:nvSpPr>
          <p:cNvPr id="10" name="Zaoblený obdélník 9"/>
          <p:cNvSpPr/>
          <p:nvPr/>
        </p:nvSpPr>
        <p:spPr>
          <a:xfrm>
            <a:off x="611560" y="3284984"/>
            <a:ext cx="2016224" cy="504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hutní</a:t>
            </a:r>
            <a:endParaRPr lang="cs-CZ" sz="2400" dirty="0"/>
          </a:p>
        </p:txBody>
      </p:sp>
      <p:sp>
        <p:nvSpPr>
          <p:cNvPr id="11" name="Zaoblený obdélník 10"/>
          <p:cNvSpPr/>
          <p:nvPr/>
        </p:nvSpPr>
        <p:spPr>
          <a:xfrm>
            <a:off x="3563888" y="3356992"/>
            <a:ext cx="5328592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Hutnictví železa i barevných kovů</a:t>
            </a:r>
            <a:endParaRPr lang="cs-CZ" sz="2400" dirty="0"/>
          </a:p>
        </p:txBody>
      </p:sp>
      <p:sp>
        <p:nvSpPr>
          <p:cNvPr id="12" name="Zaoblený obdélník 11"/>
          <p:cNvSpPr/>
          <p:nvPr/>
        </p:nvSpPr>
        <p:spPr>
          <a:xfrm>
            <a:off x="395536" y="260648"/>
            <a:ext cx="6048672" cy="158417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2400" dirty="0" smtClean="0"/>
          </a:p>
          <a:p>
            <a:r>
              <a:rPr lang="cs-CZ" sz="2400" dirty="0" smtClean="0"/>
              <a:t>Průmysl: převažují těžká odvětví</a:t>
            </a:r>
          </a:p>
          <a:p>
            <a:r>
              <a:rPr lang="cs-CZ" sz="2400" dirty="0"/>
              <a:t> </a:t>
            </a:r>
            <a:r>
              <a:rPr lang="cs-CZ" sz="2400" dirty="0" smtClean="0"/>
              <a:t>                 zastaralé, nutná modernizace</a:t>
            </a:r>
          </a:p>
          <a:p>
            <a:r>
              <a:rPr lang="cs-CZ" sz="2400" dirty="0"/>
              <a:t> </a:t>
            </a:r>
            <a:r>
              <a:rPr lang="cs-CZ" sz="2400" dirty="0" smtClean="0"/>
              <a:t>                 orientace na spotřební průmysl</a:t>
            </a:r>
          </a:p>
          <a:p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4932040" y="2996952"/>
            <a:ext cx="3564904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Živočišná výroba</a:t>
            </a:r>
          </a:p>
        </p:txBody>
      </p:sp>
      <p:sp>
        <p:nvSpPr>
          <p:cNvPr id="3" name="Zaoblený obdélník 2"/>
          <p:cNvSpPr/>
          <p:nvPr/>
        </p:nvSpPr>
        <p:spPr>
          <a:xfrm>
            <a:off x="611560" y="4725144"/>
            <a:ext cx="3888432" cy="144016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Pšenice, kukuřice, cukrová řepa, slunečnice, tabák, víno</a:t>
            </a:r>
            <a:endParaRPr lang="cs-CZ" sz="2400" dirty="0"/>
          </a:p>
        </p:txBody>
      </p:sp>
      <p:sp>
        <p:nvSpPr>
          <p:cNvPr id="6" name="Zaoblený obdélník 5"/>
          <p:cNvSpPr/>
          <p:nvPr/>
        </p:nvSpPr>
        <p:spPr>
          <a:xfrm>
            <a:off x="323528" y="1052736"/>
            <a:ext cx="3816424" cy="936104"/>
          </a:xfrm>
          <a:prstGeom prst="round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b="1" u="sng" dirty="0" smtClean="0"/>
              <a:t>Zemědělství:</a:t>
            </a:r>
            <a:endParaRPr lang="cs-CZ" sz="3200" b="1" u="sng" dirty="0"/>
          </a:p>
        </p:txBody>
      </p:sp>
      <p:sp>
        <p:nvSpPr>
          <p:cNvPr id="10" name="Zaoblený obdélník 9"/>
          <p:cNvSpPr/>
          <p:nvPr/>
        </p:nvSpPr>
        <p:spPr>
          <a:xfrm>
            <a:off x="827584" y="2996952"/>
            <a:ext cx="3456384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Rostlinná výroba</a:t>
            </a:r>
          </a:p>
          <a:p>
            <a:pPr algn="ctr"/>
            <a:r>
              <a:rPr lang="cs-CZ" sz="2400" dirty="0" smtClean="0"/>
              <a:t>Úrodné stepi - černozem </a:t>
            </a:r>
          </a:p>
        </p:txBody>
      </p:sp>
      <p:sp>
        <p:nvSpPr>
          <p:cNvPr id="12" name="Zaoblený obdélník 11"/>
          <p:cNvSpPr/>
          <p:nvPr/>
        </p:nvSpPr>
        <p:spPr>
          <a:xfrm>
            <a:off x="5076056" y="4653136"/>
            <a:ext cx="3672408" cy="13681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Chov skotu, drůbeže, </a:t>
            </a:r>
          </a:p>
          <a:p>
            <a:pPr algn="ctr"/>
            <a:r>
              <a:rPr lang="cs-CZ" sz="2400" dirty="0" smtClean="0"/>
              <a:t>Rybolov (jeseteři) – Černé a Azovské moře</a:t>
            </a:r>
            <a:endParaRPr lang="cs-CZ" sz="2400" dirty="0"/>
          </a:p>
        </p:txBody>
      </p:sp>
      <p:sp>
        <p:nvSpPr>
          <p:cNvPr id="9" name="Zaoblený obdélník 8"/>
          <p:cNvSpPr/>
          <p:nvPr/>
        </p:nvSpPr>
        <p:spPr>
          <a:xfrm>
            <a:off x="4788024" y="476672"/>
            <a:ext cx="4355976" cy="208823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57 % rozlohy je orná půda,</a:t>
            </a:r>
          </a:p>
          <a:p>
            <a:pPr algn="ctr"/>
            <a:r>
              <a:rPr lang="cs-CZ" sz="2400" dirty="0" smtClean="0"/>
              <a:t>malá efektivnost (malovýroba),</a:t>
            </a:r>
          </a:p>
          <a:p>
            <a:pPr algn="ctr"/>
            <a:r>
              <a:rPr lang="cs-CZ" sz="2400" dirty="0" smtClean="0"/>
              <a:t>Špatná mechanizace</a:t>
            </a:r>
            <a:endParaRPr lang="cs-CZ" sz="2400" dirty="0"/>
          </a:p>
        </p:txBody>
      </p:sp>
      <p:cxnSp>
        <p:nvCxnSpPr>
          <p:cNvPr id="14" name="Přímá spojovací šipka 13"/>
          <p:cNvCxnSpPr/>
          <p:nvPr/>
        </p:nvCxnSpPr>
        <p:spPr>
          <a:xfrm>
            <a:off x="2267744" y="3861048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Přímá spojovací šipka 15"/>
          <p:cNvCxnSpPr>
            <a:stCxn id="2" idx="2"/>
          </p:cNvCxnSpPr>
          <p:nvPr/>
        </p:nvCxnSpPr>
        <p:spPr>
          <a:xfrm>
            <a:off x="6714492" y="3861048"/>
            <a:ext cx="17748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Přímá spojovací šipka 21"/>
          <p:cNvCxnSpPr>
            <a:stCxn id="6" idx="2"/>
          </p:cNvCxnSpPr>
          <p:nvPr/>
        </p:nvCxnSpPr>
        <p:spPr>
          <a:xfrm flipH="1">
            <a:off x="2195736" y="1988840"/>
            <a:ext cx="36004" cy="936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Přímá spojovací šipka 23"/>
          <p:cNvCxnSpPr>
            <a:stCxn id="6" idx="2"/>
          </p:cNvCxnSpPr>
          <p:nvPr/>
        </p:nvCxnSpPr>
        <p:spPr>
          <a:xfrm>
            <a:off x="2231740" y="1988840"/>
            <a:ext cx="4410744" cy="936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Přímá spojovací šipka 25"/>
          <p:cNvCxnSpPr>
            <a:stCxn id="6" idx="3"/>
            <a:endCxn id="9" idx="1"/>
          </p:cNvCxnSpPr>
          <p:nvPr/>
        </p:nvCxnSpPr>
        <p:spPr>
          <a:xfrm>
            <a:off x="4139952" y="1520788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0" grpId="0" animBg="1"/>
      <p:bldP spid="12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V Evropa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08720"/>
            <a:ext cx="7875211" cy="5512648"/>
          </a:xfrm>
          <a:prstGeom prst="rect">
            <a:avLst/>
          </a:prstGeom>
          <a:noFill/>
        </p:spPr>
      </p:pic>
      <p:sp>
        <p:nvSpPr>
          <p:cNvPr id="3" name="Zaoblený obdélník 2"/>
          <p:cNvSpPr/>
          <p:nvPr/>
        </p:nvSpPr>
        <p:spPr>
          <a:xfrm>
            <a:off x="1259632" y="4581128"/>
            <a:ext cx="2016224" cy="504056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Jalta</a:t>
            </a:r>
            <a:endParaRPr lang="cs-CZ" sz="2400" b="1" dirty="0"/>
          </a:p>
        </p:txBody>
      </p:sp>
      <p:sp>
        <p:nvSpPr>
          <p:cNvPr id="4" name="Zaoblený obdélník 3"/>
          <p:cNvSpPr/>
          <p:nvPr/>
        </p:nvSpPr>
        <p:spPr>
          <a:xfrm>
            <a:off x="5004048" y="836712"/>
            <a:ext cx="2016224" cy="504056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Černobyl</a:t>
            </a:r>
            <a:endParaRPr lang="cs-CZ" sz="2400" b="1" dirty="0"/>
          </a:p>
        </p:txBody>
      </p:sp>
      <p:sp>
        <p:nvSpPr>
          <p:cNvPr id="5" name="Zaoblený obdélník 4"/>
          <p:cNvSpPr/>
          <p:nvPr/>
        </p:nvSpPr>
        <p:spPr>
          <a:xfrm>
            <a:off x="5868144" y="4077072"/>
            <a:ext cx="2016224" cy="504056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Doněck</a:t>
            </a:r>
            <a:endParaRPr lang="cs-CZ" sz="2400" b="1" dirty="0"/>
          </a:p>
        </p:txBody>
      </p:sp>
      <p:sp>
        <p:nvSpPr>
          <p:cNvPr id="6" name="Zaoblený obdélník 5"/>
          <p:cNvSpPr/>
          <p:nvPr/>
        </p:nvSpPr>
        <p:spPr>
          <a:xfrm>
            <a:off x="5148064" y="1844824"/>
            <a:ext cx="2016224" cy="504056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Kyjev</a:t>
            </a:r>
            <a:endParaRPr lang="cs-CZ" sz="2400" b="1" dirty="0"/>
          </a:p>
        </p:txBody>
      </p:sp>
      <p:sp>
        <p:nvSpPr>
          <p:cNvPr id="7" name="Zaoblený obdélník 6"/>
          <p:cNvSpPr/>
          <p:nvPr/>
        </p:nvSpPr>
        <p:spPr>
          <a:xfrm>
            <a:off x="971600" y="908720"/>
            <a:ext cx="2016224" cy="504056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Lvov</a:t>
            </a:r>
            <a:endParaRPr lang="cs-CZ" sz="2400" b="1" dirty="0"/>
          </a:p>
        </p:txBody>
      </p:sp>
      <p:cxnSp>
        <p:nvCxnSpPr>
          <p:cNvPr id="9" name="Přímá spojovací šipka 8"/>
          <p:cNvCxnSpPr/>
          <p:nvPr/>
        </p:nvCxnSpPr>
        <p:spPr>
          <a:xfrm flipH="1">
            <a:off x="1835696" y="1484784"/>
            <a:ext cx="7200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šipka 10"/>
          <p:cNvCxnSpPr>
            <a:stCxn id="3" idx="3"/>
          </p:cNvCxnSpPr>
          <p:nvPr/>
        </p:nvCxnSpPr>
        <p:spPr>
          <a:xfrm flipV="1">
            <a:off x="3275856" y="4725144"/>
            <a:ext cx="1080120" cy="1080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Přímá spojovací šipka 12"/>
          <p:cNvCxnSpPr/>
          <p:nvPr/>
        </p:nvCxnSpPr>
        <p:spPr>
          <a:xfrm flipH="1" flipV="1">
            <a:off x="5508104" y="3356992"/>
            <a:ext cx="1296144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Přímá spojovací šipka 14"/>
          <p:cNvCxnSpPr>
            <a:stCxn id="6" idx="1"/>
          </p:cNvCxnSpPr>
          <p:nvPr/>
        </p:nvCxnSpPr>
        <p:spPr>
          <a:xfrm flipH="1">
            <a:off x="3635896" y="2096852"/>
            <a:ext cx="1512168" cy="360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>
            <a:stCxn id="4" idx="1"/>
          </p:cNvCxnSpPr>
          <p:nvPr/>
        </p:nvCxnSpPr>
        <p:spPr>
          <a:xfrm flipH="1">
            <a:off x="3347864" y="1088740"/>
            <a:ext cx="1656184" cy="6840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Přímá spojovací šipka 18"/>
          <p:cNvCxnSpPr>
            <a:stCxn id="7" idx="2"/>
          </p:cNvCxnSpPr>
          <p:nvPr/>
        </p:nvCxnSpPr>
        <p:spPr>
          <a:xfrm>
            <a:off x="1979712" y="1412776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Zaoblený obdélník 22"/>
          <p:cNvSpPr/>
          <p:nvPr/>
        </p:nvSpPr>
        <p:spPr>
          <a:xfrm>
            <a:off x="755576" y="3789040"/>
            <a:ext cx="2016224" cy="504056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Oděsa</a:t>
            </a:r>
            <a:endParaRPr lang="cs-CZ" sz="2400" b="1" dirty="0"/>
          </a:p>
        </p:txBody>
      </p:sp>
      <p:cxnSp>
        <p:nvCxnSpPr>
          <p:cNvPr id="25" name="Přímá spojovací šipka 24"/>
          <p:cNvCxnSpPr/>
          <p:nvPr/>
        </p:nvCxnSpPr>
        <p:spPr>
          <a:xfrm flipV="1">
            <a:off x="2771800" y="3861048"/>
            <a:ext cx="576064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Zaoblený obdélník 25"/>
          <p:cNvSpPr/>
          <p:nvPr/>
        </p:nvSpPr>
        <p:spPr>
          <a:xfrm>
            <a:off x="1547664" y="0"/>
            <a:ext cx="4104456" cy="7647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/>
              <a:t>Města na Ukrajině</a:t>
            </a:r>
            <a:endParaRPr lang="cs-CZ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File:Kiev 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268760"/>
            <a:ext cx="7620000" cy="5038726"/>
          </a:xfrm>
          <a:prstGeom prst="rect">
            <a:avLst/>
          </a:prstGeom>
          <a:noFill/>
        </p:spPr>
      </p:pic>
      <p:sp>
        <p:nvSpPr>
          <p:cNvPr id="3" name="Zaoblený obdélník 2"/>
          <p:cNvSpPr/>
          <p:nvPr/>
        </p:nvSpPr>
        <p:spPr>
          <a:xfrm>
            <a:off x="1043608" y="260648"/>
            <a:ext cx="2520280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/>
              <a:t>KYJEV</a:t>
            </a:r>
            <a:endParaRPr lang="cs-CZ" sz="32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8028384" y="630932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[obr. 1]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ile:Kyjiw stmichae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571" y="1196752"/>
            <a:ext cx="7392821" cy="5544616"/>
          </a:xfrm>
          <a:prstGeom prst="rect">
            <a:avLst/>
          </a:prstGeom>
          <a:noFill/>
        </p:spPr>
      </p:pic>
      <p:sp>
        <p:nvSpPr>
          <p:cNvPr id="3" name="Zaoblený obdélník 2"/>
          <p:cNvSpPr/>
          <p:nvPr/>
        </p:nvSpPr>
        <p:spPr>
          <a:xfrm>
            <a:off x="1043608" y="260648"/>
            <a:ext cx="2520280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/>
              <a:t>KYJEV</a:t>
            </a:r>
            <a:endParaRPr lang="cs-CZ" sz="3200" dirty="0"/>
          </a:p>
        </p:txBody>
      </p:sp>
      <p:sp>
        <p:nvSpPr>
          <p:cNvPr id="4" name="Obdélník 3"/>
          <p:cNvSpPr/>
          <p:nvPr/>
        </p:nvSpPr>
        <p:spPr>
          <a:xfrm>
            <a:off x="8100392" y="6309320"/>
            <a:ext cx="853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</a:t>
            </a:r>
            <a:r>
              <a:rPr lang="cs-CZ" dirty="0" smtClean="0"/>
              <a:t>2]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upload.wikimedia.org/wikipedia/commons/6/65/Kiev_gate_2001_07_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124744"/>
            <a:ext cx="7362825" cy="5524500"/>
          </a:xfrm>
          <a:prstGeom prst="rect">
            <a:avLst/>
          </a:prstGeom>
          <a:noFill/>
        </p:spPr>
      </p:pic>
      <p:sp>
        <p:nvSpPr>
          <p:cNvPr id="3" name="Zaoblený obdélník 2"/>
          <p:cNvSpPr/>
          <p:nvPr/>
        </p:nvSpPr>
        <p:spPr>
          <a:xfrm>
            <a:off x="683568" y="188640"/>
            <a:ext cx="2520280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/>
              <a:t>KYJEV</a:t>
            </a:r>
            <a:endParaRPr lang="cs-CZ" sz="3200" dirty="0"/>
          </a:p>
        </p:txBody>
      </p:sp>
      <p:sp>
        <p:nvSpPr>
          <p:cNvPr id="4" name="Obdélník 3"/>
          <p:cNvSpPr/>
          <p:nvPr/>
        </p:nvSpPr>
        <p:spPr>
          <a:xfrm>
            <a:off x="323528" y="6237312"/>
            <a:ext cx="853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</a:t>
            </a:r>
            <a:r>
              <a:rPr lang="cs-CZ" dirty="0" smtClean="0"/>
              <a:t>3]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ile:Kiev-Ukraine-Foreign Ministry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196752"/>
            <a:ext cx="7620000" cy="4924425"/>
          </a:xfrm>
          <a:prstGeom prst="rect">
            <a:avLst/>
          </a:prstGeom>
          <a:noFill/>
        </p:spPr>
      </p:pic>
      <p:sp>
        <p:nvSpPr>
          <p:cNvPr id="3" name="Zaoblený obdélník 2"/>
          <p:cNvSpPr/>
          <p:nvPr/>
        </p:nvSpPr>
        <p:spPr>
          <a:xfrm>
            <a:off x="1043608" y="260648"/>
            <a:ext cx="2520280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/>
              <a:t>KYJEV</a:t>
            </a:r>
            <a:endParaRPr lang="cs-CZ" sz="3200" dirty="0"/>
          </a:p>
        </p:txBody>
      </p:sp>
      <p:sp>
        <p:nvSpPr>
          <p:cNvPr id="4" name="Obdélník 3"/>
          <p:cNvSpPr/>
          <p:nvPr/>
        </p:nvSpPr>
        <p:spPr>
          <a:xfrm>
            <a:off x="7740352" y="6237312"/>
            <a:ext cx="853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</a:t>
            </a:r>
            <a:r>
              <a:rPr lang="cs-CZ" dirty="0" smtClean="0"/>
              <a:t>4]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File:Donezk Schwerindustrie rauchender Schornstei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140968"/>
            <a:ext cx="5040560" cy="3358274"/>
          </a:xfrm>
          <a:prstGeom prst="rect">
            <a:avLst/>
          </a:prstGeom>
          <a:noFill/>
        </p:spPr>
      </p:pic>
      <p:pic>
        <p:nvPicPr>
          <p:cNvPr id="3" name="Picture 2" descr="http://upload.wikimedia.org/wikipedia/commons/4/45/Serhij_Bub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32656"/>
            <a:ext cx="2597525" cy="6048672"/>
          </a:xfrm>
          <a:prstGeom prst="rect">
            <a:avLst/>
          </a:prstGeom>
          <a:noFill/>
        </p:spPr>
      </p:pic>
      <p:sp>
        <p:nvSpPr>
          <p:cNvPr id="4" name="Zaoblený obdélník 3"/>
          <p:cNvSpPr/>
          <p:nvPr/>
        </p:nvSpPr>
        <p:spPr>
          <a:xfrm>
            <a:off x="5868144" y="188640"/>
            <a:ext cx="2808312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DONĚCK</a:t>
            </a:r>
            <a:endParaRPr lang="cs-CZ" sz="2800" dirty="0"/>
          </a:p>
        </p:txBody>
      </p:sp>
      <p:sp>
        <p:nvSpPr>
          <p:cNvPr id="5" name="Zaoblený obdélník 4"/>
          <p:cNvSpPr/>
          <p:nvPr/>
        </p:nvSpPr>
        <p:spPr>
          <a:xfrm>
            <a:off x="6660232" y="2564904"/>
            <a:ext cx="2304256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Těžký průmysl</a:t>
            </a:r>
            <a:endParaRPr lang="cs-CZ" sz="2400" dirty="0"/>
          </a:p>
        </p:txBody>
      </p:sp>
      <p:sp>
        <p:nvSpPr>
          <p:cNvPr id="6" name="Zaoblený obdélník 5"/>
          <p:cNvSpPr/>
          <p:nvPr/>
        </p:nvSpPr>
        <p:spPr>
          <a:xfrm>
            <a:off x="539552" y="404664"/>
            <a:ext cx="1944216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Sergej BUBKA</a:t>
            </a:r>
            <a:endParaRPr lang="cs-CZ" sz="2400" dirty="0"/>
          </a:p>
        </p:txBody>
      </p:sp>
      <p:sp>
        <p:nvSpPr>
          <p:cNvPr id="7" name="Obdélník 6"/>
          <p:cNvSpPr/>
          <p:nvPr/>
        </p:nvSpPr>
        <p:spPr>
          <a:xfrm>
            <a:off x="4644008" y="2780928"/>
            <a:ext cx="853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</a:t>
            </a:r>
            <a:r>
              <a:rPr lang="cs-CZ" dirty="0" smtClean="0"/>
              <a:t>5]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3563888" y="1628800"/>
            <a:ext cx="853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</a:t>
            </a:r>
            <a:r>
              <a:rPr lang="cs-CZ" dirty="0" smtClean="0"/>
              <a:t>6]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File:Lwów - Oper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692696"/>
            <a:ext cx="7610475" cy="5705476"/>
          </a:xfrm>
          <a:prstGeom prst="rect">
            <a:avLst/>
          </a:prstGeom>
          <a:noFill/>
        </p:spPr>
      </p:pic>
      <p:sp>
        <p:nvSpPr>
          <p:cNvPr id="3" name="Zaoblený obdélník 2"/>
          <p:cNvSpPr/>
          <p:nvPr/>
        </p:nvSpPr>
        <p:spPr>
          <a:xfrm>
            <a:off x="683568" y="188640"/>
            <a:ext cx="1872208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LVOV</a:t>
            </a:r>
            <a:endParaRPr lang="cs-CZ" sz="2800" dirty="0"/>
          </a:p>
        </p:txBody>
      </p:sp>
      <p:sp>
        <p:nvSpPr>
          <p:cNvPr id="4" name="Obdélník 3"/>
          <p:cNvSpPr/>
          <p:nvPr/>
        </p:nvSpPr>
        <p:spPr>
          <a:xfrm>
            <a:off x="8028384" y="6093296"/>
            <a:ext cx="853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</a:t>
            </a:r>
            <a:r>
              <a:rPr lang="cs-CZ" dirty="0" smtClean="0"/>
              <a:t>7]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File:Ukraine-Lviv-Church of Olga and Elizabeth-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764704"/>
            <a:ext cx="4267200" cy="5705476"/>
          </a:xfrm>
          <a:prstGeom prst="rect">
            <a:avLst/>
          </a:prstGeom>
          <a:noFill/>
        </p:spPr>
      </p:pic>
      <p:sp>
        <p:nvSpPr>
          <p:cNvPr id="3" name="Zaoblený obdélník 2"/>
          <p:cNvSpPr/>
          <p:nvPr/>
        </p:nvSpPr>
        <p:spPr>
          <a:xfrm>
            <a:off x="5004048" y="620688"/>
            <a:ext cx="1872208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LVOV</a:t>
            </a:r>
            <a:endParaRPr lang="cs-CZ" sz="2800" dirty="0"/>
          </a:p>
        </p:txBody>
      </p:sp>
      <p:sp>
        <p:nvSpPr>
          <p:cNvPr id="4" name="Obdélník 3"/>
          <p:cNvSpPr/>
          <p:nvPr/>
        </p:nvSpPr>
        <p:spPr>
          <a:xfrm>
            <a:off x="4932040" y="6021288"/>
            <a:ext cx="853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</a:t>
            </a:r>
            <a:r>
              <a:rPr lang="cs-CZ" dirty="0" smtClean="0"/>
              <a:t>8]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kundrum@centrum.cz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www.zs-mozartova.cz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467544" y="2492896"/>
          <a:ext cx="8208912" cy="324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33048"/>
                <a:gridCol w="5575864"/>
              </a:tblGrid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Autor: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Mgr. Eva Hájková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oblast: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Člověk a příroda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obor: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Zeměpis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předmět: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Zeměpis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Ročník: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8.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Tematická</a:t>
                      </a:r>
                      <a:r>
                        <a:rPr lang="cs-CZ" sz="1600" b="1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oblast</a:t>
                      </a: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Státy Evropy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Téma hodiny: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Ukrajina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Označení DUM: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VY_32_INOVACE_12.20.HAJ.ZE.8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Vytvořeno: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31. 03. 2013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File:Yalt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6"/>
            <a:ext cx="4968552" cy="2583648"/>
          </a:xfrm>
          <a:prstGeom prst="rect">
            <a:avLst/>
          </a:prstGeom>
          <a:noFill/>
        </p:spPr>
      </p:pic>
      <p:pic>
        <p:nvPicPr>
          <p:cNvPr id="3" name="Picture 2" descr="File:Yalta Cathedral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2420888"/>
            <a:ext cx="3024336" cy="4032448"/>
          </a:xfrm>
          <a:prstGeom prst="rect">
            <a:avLst/>
          </a:prstGeom>
          <a:noFill/>
        </p:spPr>
      </p:pic>
      <p:sp>
        <p:nvSpPr>
          <p:cNvPr id="4" name="Zaoblený obdélník 3"/>
          <p:cNvSpPr/>
          <p:nvPr/>
        </p:nvSpPr>
        <p:spPr>
          <a:xfrm>
            <a:off x="6804248" y="836712"/>
            <a:ext cx="2016224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JALTA</a:t>
            </a:r>
            <a:endParaRPr lang="cs-CZ" sz="2800" dirty="0"/>
          </a:p>
        </p:txBody>
      </p:sp>
      <p:sp>
        <p:nvSpPr>
          <p:cNvPr id="5" name="Obdélník 4"/>
          <p:cNvSpPr/>
          <p:nvPr/>
        </p:nvSpPr>
        <p:spPr>
          <a:xfrm>
            <a:off x="4145024" y="3244334"/>
            <a:ext cx="970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</a:t>
            </a:r>
            <a:r>
              <a:rPr lang="cs-CZ" dirty="0" smtClean="0"/>
              <a:t>10]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539552" y="2996952"/>
            <a:ext cx="853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</a:t>
            </a:r>
            <a:r>
              <a:rPr lang="cs-CZ" dirty="0" smtClean="0"/>
              <a:t>9]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File:Livadia Palace Crime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692696"/>
            <a:ext cx="7620000" cy="5715000"/>
          </a:xfrm>
          <a:prstGeom prst="rect">
            <a:avLst/>
          </a:prstGeom>
          <a:noFill/>
        </p:spPr>
      </p:pic>
      <p:sp>
        <p:nvSpPr>
          <p:cNvPr id="3" name="Zaoblený obdélník 2"/>
          <p:cNvSpPr/>
          <p:nvPr/>
        </p:nvSpPr>
        <p:spPr>
          <a:xfrm>
            <a:off x="755576" y="476672"/>
            <a:ext cx="2016224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JALTA</a:t>
            </a:r>
            <a:endParaRPr lang="cs-CZ" sz="2800" dirty="0"/>
          </a:p>
        </p:txBody>
      </p:sp>
      <p:sp>
        <p:nvSpPr>
          <p:cNvPr id="4" name="Obdélník 3"/>
          <p:cNvSpPr/>
          <p:nvPr/>
        </p:nvSpPr>
        <p:spPr>
          <a:xfrm>
            <a:off x="8028384" y="6309320"/>
            <a:ext cx="970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</a:t>
            </a:r>
            <a:r>
              <a:rPr lang="cs-CZ" dirty="0" smtClean="0"/>
              <a:t>11]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File:Odessa008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4896544" cy="3672408"/>
          </a:xfrm>
          <a:prstGeom prst="rect">
            <a:avLst/>
          </a:prstGeom>
          <a:noFill/>
        </p:spPr>
      </p:pic>
      <p:pic>
        <p:nvPicPr>
          <p:cNvPr id="34820" name="Picture 4" descr="File:Odessa theatr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3374994"/>
            <a:ext cx="4644008" cy="3483006"/>
          </a:xfrm>
          <a:prstGeom prst="rect">
            <a:avLst/>
          </a:prstGeom>
          <a:noFill/>
        </p:spPr>
      </p:pic>
      <p:sp>
        <p:nvSpPr>
          <p:cNvPr id="4" name="Zaoblený obdélník 3"/>
          <p:cNvSpPr/>
          <p:nvPr/>
        </p:nvSpPr>
        <p:spPr>
          <a:xfrm>
            <a:off x="5220072" y="188640"/>
            <a:ext cx="2088232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ODĚSA</a:t>
            </a:r>
            <a:endParaRPr lang="cs-CZ" sz="2800" dirty="0"/>
          </a:p>
        </p:txBody>
      </p:sp>
      <p:sp>
        <p:nvSpPr>
          <p:cNvPr id="5" name="Obdélník 4"/>
          <p:cNvSpPr/>
          <p:nvPr/>
        </p:nvSpPr>
        <p:spPr>
          <a:xfrm>
            <a:off x="467544" y="4005064"/>
            <a:ext cx="970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</a:t>
            </a:r>
            <a:r>
              <a:rPr lang="cs-CZ" dirty="0" smtClean="0"/>
              <a:t>12]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7812360" y="2924944"/>
            <a:ext cx="970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</a:t>
            </a:r>
            <a:r>
              <a:rPr lang="cs-CZ" dirty="0" smtClean="0"/>
              <a:t>13]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ile:Cernobylmb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052736"/>
            <a:ext cx="7620000" cy="5429251"/>
          </a:xfrm>
          <a:prstGeom prst="rect">
            <a:avLst/>
          </a:prstGeom>
          <a:noFill/>
        </p:spPr>
      </p:pic>
      <p:sp>
        <p:nvSpPr>
          <p:cNvPr id="3" name="Zaoblený obdélník 2"/>
          <p:cNvSpPr/>
          <p:nvPr/>
        </p:nvSpPr>
        <p:spPr>
          <a:xfrm>
            <a:off x="539552" y="188640"/>
            <a:ext cx="7704856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Černobylská elektrárna dnes</a:t>
            </a:r>
            <a:endParaRPr lang="cs-CZ" sz="2800" dirty="0"/>
          </a:p>
        </p:txBody>
      </p:sp>
      <p:sp>
        <p:nvSpPr>
          <p:cNvPr id="4" name="Obdélník 3"/>
          <p:cNvSpPr/>
          <p:nvPr/>
        </p:nvSpPr>
        <p:spPr>
          <a:xfrm>
            <a:off x="8100392" y="6309320"/>
            <a:ext cx="970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[obr. </a:t>
            </a:r>
            <a:r>
              <a:rPr lang="cs-CZ" dirty="0" smtClean="0"/>
              <a:t>14]</a:t>
            </a:r>
            <a:endParaRPr lang="cs-CZ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latin typeface="Courier New" pitchFamily="49" charset="0"/>
                <a:ea typeface="+mj-ea"/>
                <a:cs typeface="Courier New" pitchFamily="49" charset="0"/>
                <a:hlinkClick r:id="rId3"/>
              </a:rPr>
              <a:t>kundrum@centrum.cz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www.zs-mozartova.cz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11560" y="2379077"/>
            <a:ext cx="813690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Seznam použité literatury a pramenů: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HÜBELOVÁ, D.; CHALUPA, P.: Zeměpis Evropa, 1. díl pro 8. ročník ZŠ nebo tercie víceletých gymnázií. Brno: Nová škola, s.r.o. 2012. 96 s. IBSN 978-80-7289-348-5</a:t>
            </a:r>
          </a:p>
          <a:p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JEŘÁBEK, M.: Zeměpis 8 – učebnice pro základní školy a víceletá gymnázia. Plzeň: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Fraus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2006. </a:t>
            </a:r>
            <a:r>
              <a:rPr lang="cs-CZ" sz="1600" i="1" smtClean="0">
                <a:latin typeface="Courier New" pitchFamily="49" charset="0"/>
                <a:cs typeface="Courier New" pitchFamily="49" charset="0"/>
              </a:rPr>
              <a:t>128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s. ISBN 80-7238-486-4</a:t>
            </a:r>
          </a:p>
          <a:p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Evropa – sešitový atlas pro základní školy a víceletá gymnázia. Praha: Kartografie 2006. 53 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Použité zdroje: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Nečíslovaný obrazový materiál je použit z</a:t>
            </a:r>
            <a:r>
              <a:rPr kumimoji="0" lang="cs-CZ" sz="1600" b="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galerie obrázků a klipartů Microsoft Office.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764704"/>
            <a:ext cx="79928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5, 7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12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Mapa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Východní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Evropy</a:t>
            </a: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Evropa – sešitový atlas pro základní školy a víceletá gymnázia. 1. vydání Praha: Kartografie 2006, strana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38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23528" y="2204864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13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[obr.1]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2013-03-31].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:&lt; http://commons.wikimedia.org/wiki/File:Kiev_2.jpg 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23528" y="3212976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14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obr.2]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2013-03-31].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:&lt; http://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commons.wikimedia.org/wiki/File:Kyjiw_stmichael.jpg&gt;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323528" y="4149080"/>
            <a:ext cx="81369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15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obr.3]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2013-03-31].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:&lt;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upload.wikimedia.org/wikipedia/commons/6/65/Kiev_gate_2001_07_09.jpg&gt;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251520" y="5373216"/>
            <a:ext cx="86409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16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obr.4]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2013-03-31].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:&lt; http://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commons.wikimedia.org/wiki/File:Kiev-Ukraine-Foreign_Ministry.jpg&gt;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323528" y="1772816"/>
            <a:ext cx="81369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17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obr.6]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2013-03-31].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:&lt;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commons.wikimedia.org/wiki/File:Donezk_Schwerindustrie_rauchender_Schornstein.jpg&gt;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23528" y="2996952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18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obr.7]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2013-03-31].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:&lt;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http://commons.wikimedia.org/wiki/File:Lw%C3%B3w_-_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Opera.jpg&gt;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323528" y="4077072"/>
            <a:ext cx="8496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19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obr.8]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2013-03-31].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:&lt;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commons.wikimedia.org/wiki/File:Ukraine-Lviv-Church_of_Olga_and_Elizabeth-2.jpg&gt;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395536" y="5445224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20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obr.9]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2013-03-31].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:&lt;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commons.wikimedia.org/wiki/File:Yalta.jpg&gt;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395536" y="476672"/>
            <a:ext cx="85324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17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obr.5]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2013-03-31].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:&lt; http://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upload.wikimedia.org/wikipedia/commons/4/45/Serhij</a:t>
            </a:r>
          </a:p>
          <a:p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Bubka.jpg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323528" y="2060848"/>
            <a:ext cx="8820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21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obr.11]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2013-03-31].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:&lt;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commons.wikimedia.org/wiki/File:Livadia_Palace_Crimea.jp&gt;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323528" y="3140968"/>
            <a:ext cx="8820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22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obr.12]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2013-03-31].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:&lt;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commons.wikimedia.org/wiki/File:Odessa008.jpg&gt;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323528" y="4365104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22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obr.13]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2013-03-31].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:&lt;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commons.wikimedia.org/wiki/File:Odessa_theatre.jpg&gt;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23528" y="5517232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23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obr.14]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2013-03-31].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:&lt;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commons.wikimedia.org/wiki/File:Cernobylmb.jpg&gt;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251520" y="1052736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20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obr.10]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[cit.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2013-03-31].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Dostupný pod licencí Public </a:t>
            </a:r>
            <a:r>
              <a:rPr lang="cs-CZ" sz="1600" i="1" dirty="0" err="1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domain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na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:&lt;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commons.wikimedia.org/wiki/File:Yalta_Cathedral.JPG&gt; 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1259632" y="764704"/>
            <a:ext cx="6480720" cy="1584176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000" b="1" dirty="0">
                <a:solidFill>
                  <a:srgbClr val="002060"/>
                </a:solidFill>
              </a:rPr>
              <a:t>U</a:t>
            </a:r>
            <a:r>
              <a:rPr lang="cs-CZ" sz="6000" b="1" dirty="0" smtClean="0">
                <a:solidFill>
                  <a:srgbClr val="002060"/>
                </a:solidFill>
              </a:rPr>
              <a:t>KRAJINA</a:t>
            </a:r>
            <a:endParaRPr lang="cs-CZ" sz="60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PC9\AppData\Local\Microsoft\Windows\Temporary Internet Files\Content.IE5\IOK2M52Y\MP90036285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2070" y="2654318"/>
            <a:ext cx="5832648" cy="3888432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611560" y="5373216"/>
            <a:ext cx="2808312" cy="504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Státní zřízení:</a:t>
            </a:r>
            <a:endParaRPr lang="cs-CZ" sz="2400" dirty="0"/>
          </a:p>
        </p:txBody>
      </p:sp>
      <p:sp>
        <p:nvSpPr>
          <p:cNvPr id="3" name="Zaoblený obdélník 2"/>
          <p:cNvSpPr/>
          <p:nvPr/>
        </p:nvSpPr>
        <p:spPr>
          <a:xfrm>
            <a:off x="611560" y="6165304"/>
            <a:ext cx="2808312" cy="504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Hlavní město:</a:t>
            </a:r>
            <a:endParaRPr lang="cs-CZ" sz="2400" dirty="0"/>
          </a:p>
        </p:txBody>
      </p:sp>
      <p:sp>
        <p:nvSpPr>
          <p:cNvPr id="4" name="Zaoblený obdélník 3"/>
          <p:cNvSpPr/>
          <p:nvPr/>
        </p:nvSpPr>
        <p:spPr>
          <a:xfrm>
            <a:off x="4283968" y="2636912"/>
            <a:ext cx="2952328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52 miliónů</a:t>
            </a:r>
            <a:endParaRPr lang="cs-CZ" sz="2400" dirty="0"/>
          </a:p>
        </p:txBody>
      </p:sp>
      <p:sp>
        <p:nvSpPr>
          <p:cNvPr id="5" name="Zaoblený obdélník 4"/>
          <p:cNvSpPr/>
          <p:nvPr/>
        </p:nvSpPr>
        <p:spPr>
          <a:xfrm>
            <a:off x="4283968" y="4365104"/>
            <a:ext cx="2952328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Ukrajinská hřivna</a:t>
            </a:r>
            <a:endParaRPr lang="cs-CZ" sz="2400" dirty="0"/>
          </a:p>
        </p:txBody>
      </p:sp>
      <p:sp>
        <p:nvSpPr>
          <p:cNvPr id="6" name="Zaoblený obdélník 5"/>
          <p:cNvSpPr/>
          <p:nvPr/>
        </p:nvSpPr>
        <p:spPr>
          <a:xfrm>
            <a:off x="4283968" y="3573016"/>
            <a:ext cx="2952328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ukrajinština</a:t>
            </a:r>
            <a:endParaRPr lang="cs-CZ" sz="2400" dirty="0"/>
          </a:p>
        </p:txBody>
      </p:sp>
      <p:sp>
        <p:nvSpPr>
          <p:cNvPr id="7" name="Zaoblený obdélník 6"/>
          <p:cNvSpPr/>
          <p:nvPr/>
        </p:nvSpPr>
        <p:spPr>
          <a:xfrm>
            <a:off x="4283968" y="5301208"/>
            <a:ext cx="3024336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republika</a:t>
            </a:r>
            <a:endParaRPr lang="cs-CZ" sz="2400" dirty="0"/>
          </a:p>
        </p:txBody>
      </p:sp>
      <p:sp>
        <p:nvSpPr>
          <p:cNvPr id="9" name="Zaoblený obdélník 8"/>
          <p:cNvSpPr/>
          <p:nvPr/>
        </p:nvSpPr>
        <p:spPr>
          <a:xfrm>
            <a:off x="611560" y="4509120"/>
            <a:ext cx="2808312" cy="504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Měna:</a:t>
            </a:r>
            <a:endParaRPr lang="cs-CZ" sz="2400" dirty="0"/>
          </a:p>
        </p:txBody>
      </p:sp>
      <p:sp>
        <p:nvSpPr>
          <p:cNvPr id="11" name="Zaoblený obdélník 10"/>
          <p:cNvSpPr/>
          <p:nvPr/>
        </p:nvSpPr>
        <p:spPr>
          <a:xfrm>
            <a:off x="611560" y="1772816"/>
            <a:ext cx="2808312" cy="504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Rozloha:</a:t>
            </a:r>
            <a:endParaRPr lang="cs-CZ" sz="2400" dirty="0"/>
          </a:p>
        </p:txBody>
      </p:sp>
      <p:sp>
        <p:nvSpPr>
          <p:cNvPr id="12" name="Zaoblený obdélník 11"/>
          <p:cNvSpPr/>
          <p:nvPr/>
        </p:nvSpPr>
        <p:spPr>
          <a:xfrm>
            <a:off x="611560" y="2636912"/>
            <a:ext cx="2808312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Počet obyvatel:</a:t>
            </a:r>
            <a:endParaRPr lang="cs-CZ" sz="2400" dirty="0"/>
          </a:p>
        </p:txBody>
      </p:sp>
      <p:sp>
        <p:nvSpPr>
          <p:cNvPr id="13" name="Zaoblený obdélník 12"/>
          <p:cNvSpPr/>
          <p:nvPr/>
        </p:nvSpPr>
        <p:spPr>
          <a:xfrm>
            <a:off x="611560" y="3573016"/>
            <a:ext cx="2808312" cy="504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Úřední jazyk:</a:t>
            </a:r>
            <a:endParaRPr lang="cs-CZ" sz="2400" dirty="0"/>
          </a:p>
        </p:txBody>
      </p:sp>
      <p:sp>
        <p:nvSpPr>
          <p:cNvPr id="15" name="Zaoblený obdélník 14"/>
          <p:cNvSpPr/>
          <p:nvPr/>
        </p:nvSpPr>
        <p:spPr>
          <a:xfrm>
            <a:off x="4283968" y="1772816"/>
            <a:ext cx="4032448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603700 km² - 2. v Evropě</a:t>
            </a:r>
            <a:endParaRPr lang="cs-CZ" sz="2400" dirty="0"/>
          </a:p>
        </p:txBody>
      </p:sp>
      <p:sp>
        <p:nvSpPr>
          <p:cNvPr id="16" name="Zaoblený obdélník 15"/>
          <p:cNvSpPr/>
          <p:nvPr/>
        </p:nvSpPr>
        <p:spPr>
          <a:xfrm>
            <a:off x="1835696" y="620688"/>
            <a:ext cx="4968552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Základní údaje:</a:t>
            </a:r>
            <a:endParaRPr lang="cs-CZ" sz="2800" dirty="0"/>
          </a:p>
        </p:txBody>
      </p:sp>
      <p:sp>
        <p:nvSpPr>
          <p:cNvPr id="17" name="Zaoblený obdélník 16"/>
          <p:cNvSpPr/>
          <p:nvPr/>
        </p:nvSpPr>
        <p:spPr>
          <a:xfrm>
            <a:off x="4283968" y="6021288"/>
            <a:ext cx="2952328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Kyjev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5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C9\Desktop\V Evropa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6672"/>
            <a:ext cx="8639888" cy="6048672"/>
          </a:xfrm>
          <a:prstGeom prst="rect">
            <a:avLst/>
          </a:prstGeom>
          <a:noFill/>
        </p:spPr>
      </p:pic>
      <p:sp>
        <p:nvSpPr>
          <p:cNvPr id="3" name="Zaoblený obdélník 2"/>
          <p:cNvSpPr/>
          <p:nvPr/>
        </p:nvSpPr>
        <p:spPr>
          <a:xfrm>
            <a:off x="179512" y="0"/>
            <a:ext cx="2016224" cy="504056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Polsko</a:t>
            </a:r>
            <a:endParaRPr lang="cs-CZ" sz="2400" b="1" dirty="0"/>
          </a:p>
        </p:txBody>
      </p:sp>
      <p:sp>
        <p:nvSpPr>
          <p:cNvPr id="4" name="Zaoblený obdélník 3"/>
          <p:cNvSpPr/>
          <p:nvPr/>
        </p:nvSpPr>
        <p:spPr>
          <a:xfrm>
            <a:off x="1115616" y="5517232"/>
            <a:ext cx="2016224" cy="504056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Rumunsko</a:t>
            </a:r>
            <a:endParaRPr lang="cs-CZ" sz="2400" b="1" dirty="0"/>
          </a:p>
        </p:txBody>
      </p:sp>
      <p:sp>
        <p:nvSpPr>
          <p:cNvPr id="5" name="Zaoblený obdélník 4"/>
          <p:cNvSpPr/>
          <p:nvPr/>
        </p:nvSpPr>
        <p:spPr>
          <a:xfrm>
            <a:off x="6372200" y="1268760"/>
            <a:ext cx="2016224" cy="504056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Rusko</a:t>
            </a:r>
            <a:endParaRPr lang="cs-CZ" sz="2400" b="1" dirty="0"/>
          </a:p>
        </p:txBody>
      </p:sp>
      <p:sp>
        <p:nvSpPr>
          <p:cNvPr id="6" name="Zaoblený obdélník 5"/>
          <p:cNvSpPr/>
          <p:nvPr/>
        </p:nvSpPr>
        <p:spPr>
          <a:xfrm>
            <a:off x="3131840" y="0"/>
            <a:ext cx="2016224" cy="504056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Bělorusko</a:t>
            </a:r>
            <a:endParaRPr lang="cs-CZ" sz="2400" b="1" dirty="0"/>
          </a:p>
        </p:txBody>
      </p:sp>
      <p:sp>
        <p:nvSpPr>
          <p:cNvPr id="7" name="Zaoblený obdélník 6"/>
          <p:cNvSpPr/>
          <p:nvPr/>
        </p:nvSpPr>
        <p:spPr>
          <a:xfrm>
            <a:off x="3275856" y="4941168"/>
            <a:ext cx="2016224" cy="504056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Moldavsko</a:t>
            </a:r>
            <a:endParaRPr lang="cs-CZ" sz="2400" b="1" dirty="0"/>
          </a:p>
        </p:txBody>
      </p:sp>
      <p:cxnSp>
        <p:nvCxnSpPr>
          <p:cNvPr id="9" name="Přímá spojovací šipka 8"/>
          <p:cNvCxnSpPr/>
          <p:nvPr/>
        </p:nvCxnSpPr>
        <p:spPr>
          <a:xfrm flipH="1" flipV="1">
            <a:off x="2771800" y="3356992"/>
            <a:ext cx="1512168" cy="16561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Přímá spojovací šipka 10"/>
          <p:cNvCxnSpPr>
            <a:stCxn id="4" idx="0"/>
          </p:cNvCxnSpPr>
          <p:nvPr/>
        </p:nvCxnSpPr>
        <p:spPr>
          <a:xfrm flipH="1" flipV="1">
            <a:off x="1619672" y="3717032"/>
            <a:ext cx="504056" cy="1800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Přímá spojovací šipka 12"/>
          <p:cNvCxnSpPr>
            <a:stCxn id="3" idx="2"/>
          </p:cNvCxnSpPr>
          <p:nvPr/>
        </p:nvCxnSpPr>
        <p:spPr>
          <a:xfrm flipH="1">
            <a:off x="971600" y="504056"/>
            <a:ext cx="216024" cy="8367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Přímá spojovací šipka 14"/>
          <p:cNvCxnSpPr>
            <a:stCxn id="6" idx="2"/>
          </p:cNvCxnSpPr>
          <p:nvPr/>
        </p:nvCxnSpPr>
        <p:spPr>
          <a:xfrm flipH="1">
            <a:off x="3347864" y="504056"/>
            <a:ext cx="792088" cy="3326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>
            <a:stCxn id="5" idx="1"/>
          </p:cNvCxnSpPr>
          <p:nvPr/>
        </p:nvCxnSpPr>
        <p:spPr>
          <a:xfrm flipH="1" flipV="1">
            <a:off x="5724128" y="980728"/>
            <a:ext cx="648072" cy="5400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Přímá spojovací šipka 18"/>
          <p:cNvCxnSpPr>
            <a:stCxn id="5" idx="2"/>
          </p:cNvCxnSpPr>
          <p:nvPr/>
        </p:nvCxnSpPr>
        <p:spPr>
          <a:xfrm>
            <a:off x="7380312" y="1772816"/>
            <a:ext cx="0" cy="15121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Zaoblený obdélník 19"/>
          <p:cNvSpPr/>
          <p:nvPr/>
        </p:nvSpPr>
        <p:spPr>
          <a:xfrm>
            <a:off x="323528" y="2708920"/>
            <a:ext cx="2016224" cy="504056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Slovensko</a:t>
            </a:r>
            <a:endParaRPr lang="cs-CZ" sz="2400" b="1" dirty="0"/>
          </a:p>
        </p:txBody>
      </p:sp>
      <p:cxnSp>
        <p:nvCxnSpPr>
          <p:cNvPr id="24" name="Přímá spojovací šipka 23"/>
          <p:cNvCxnSpPr>
            <a:stCxn id="20" idx="0"/>
          </p:cNvCxnSpPr>
          <p:nvPr/>
        </p:nvCxnSpPr>
        <p:spPr>
          <a:xfrm flipH="1" flipV="1">
            <a:off x="899592" y="2060848"/>
            <a:ext cx="432048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Zaoblený obdélník 24"/>
          <p:cNvSpPr/>
          <p:nvPr/>
        </p:nvSpPr>
        <p:spPr>
          <a:xfrm>
            <a:off x="5292080" y="0"/>
            <a:ext cx="3672408" cy="7647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/>
              <a:t>Sousední státy</a:t>
            </a:r>
            <a:endParaRPr lang="cs-CZ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539552" y="836712"/>
            <a:ext cx="3960440" cy="864096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tx1"/>
                </a:solidFill>
              </a:rPr>
              <a:t>Přírodní podmínky:</a:t>
            </a:r>
            <a:endParaRPr lang="cs-CZ" sz="3200" b="1" dirty="0">
              <a:solidFill>
                <a:schemeClr val="tx1"/>
              </a:solidFill>
            </a:endParaRPr>
          </a:p>
        </p:txBody>
      </p:sp>
      <p:sp>
        <p:nvSpPr>
          <p:cNvPr id="3" name="Zaoblený obdélník 2"/>
          <p:cNvSpPr/>
          <p:nvPr/>
        </p:nvSpPr>
        <p:spPr>
          <a:xfrm>
            <a:off x="539552" y="2420888"/>
            <a:ext cx="1800200" cy="576064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povrch</a:t>
            </a:r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2771800" y="2204864"/>
            <a:ext cx="4824536" cy="936104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Většinou nížiny, pahorkatiny</a:t>
            </a:r>
          </a:p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Na západě Karpaty</a:t>
            </a:r>
          </a:p>
        </p:txBody>
      </p:sp>
      <p:sp>
        <p:nvSpPr>
          <p:cNvPr id="5" name="Zaoblený obdélník 4"/>
          <p:cNvSpPr/>
          <p:nvPr/>
        </p:nvSpPr>
        <p:spPr>
          <a:xfrm>
            <a:off x="539552" y="4725144"/>
            <a:ext cx="1800200" cy="576064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vodstvo</a:t>
            </a:r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2843808" y="4653136"/>
            <a:ext cx="4896544" cy="648072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Dněpr, vodní nádrže</a:t>
            </a:r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2771800" y="3356992"/>
            <a:ext cx="5328592" cy="936104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Mírné kontinentální,málo srážek</a:t>
            </a:r>
          </a:p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Poloostrov Krym – klima středomořské</a:t>
            </a:r>
          </a:p>
        </p:txBody>
      </p:sp>
      <p:sp>
        <p:nvSpPr>
          <p:cNvPr id="8" name="Zaoblený obdélník 7"/>
          <p:cNvSpPr/>
          <p:nvPr/>
        </p:nvSpPr>
        <p:spPr>
          <a:xfrm>
            <a:off x="467544" y="3573016"/>
            <a:ext cx="1800200" cy="576064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podnebí</a:t>
            </a:r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539552" y="5661248"/>
            <a:ext cx="1800200" cy="639688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vegetace</a:t>
            </a:r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2771800" y="5517232"/>
            <a:ext cx="4824536" cy="936104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Na západě smíšené lesy (Karpaty)</a:t>
            </a:r>
          </a:p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Většina území – stepi (černozem)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V Evropa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8383788" cy="5868651"/>
          </a:xfrm>
          <a:prstGeom prst="rect">
            <a:avLst/>
          </a:prstGeom>
          <a:noFill/>
        </p:spPr>
      </p:pic>
      <p:sp>
        <p:nvSpPr>
          <p:cNvPr id="5" name="Zaoblený obdélník 4"/>
          <p:cNvSpPr/>
          <p:nvPr/>
        </p:nvSpPr>
        <p:spPr>
          <a:xfrm>
            <a:off x="6228184" y="4221088"/>
            <a:ext cx="2016224" cy="504056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Azovské moře</a:t>
            </a:r>
            <a:endParaRPr lang="cs-CZ" sz="2400" b="1" dirty="0"/>
          </a:p>
        </p:txBody>
      </p:sp>
      <p:sp>
        <p:nvSpPr>
          <p:cNvPr id="6" name="Zaoblený obdélník 5"/>
          <p:cNvSpPr/>
          <p:nvPr/>
        </p:nvSpPr>
        <p:spPr>
          <a:xfrm>
            <a:off x="1259632" y="4581128"/>
            <a:ext cx="2016224" cy="504056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Krym</a:t>
            </a:r>
            <a:endParaRPr lang="cs-CZ" sz="2400" b="1" dirty="0"/>
          </a:p>
        </p:txBody>
      </p:sp>
      <p:sp>
        <p:nvSpPr>
          <p:cNvPr id="7" name="Zaoblený obdélník 6"/>
          <p:cNvSpPr/>
          <p:nvPr/>
        </p:nvSpPr>
        <p:spPr>
          <a:xfrm>
            <a:off x="4427984" y="6021288"/>
            <a:ext cx="2016224" cy="504056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Černé moře</a:t>
            </a:r>
            <a:endParaRPr lang="cs-CZ" sz="2400" b="1" dirty="0"/>
          </a:p>
        </p:txBody>
      </p:sp>
      <p:sp>
        <p:nvSpPr>
          <p:cNvPr id="8" name="Zaoblený obdélník 7"/>
          <p:cNvSpPr/>
          <p:nvPr/>
        </p:nvSpPr>
        <p:spPr>
          <a:xfrm>
            <a:off x="539552" y="836712"/>
            <a:ext cx="2592288" cy="504056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Podkarpatská Rus</a:t>
            </a:r>
            <a:endParaRPr lang="cs-CZ" sz="2400" b="1" dirty="0"/>
          </a:p>
        </p:txBody>
      </p:sp>
      <p:cxnSp>
        <p:nvCxnSpPr>
          <p:cNvPr id="10" name="Přímá spojovací šipka 9"/>
          <p:cNvCxnSpPr>
            <a:stCxn id="5" idx="1"/>
          </p:cNvCxnSpPr>
          <p:nvPr/>
        </p:nvCxnSpPr>
        <p:spPr>
          <a:xfrm flipH="1" flipV="1">
            <a:off x="5220072" y="4005064"/>
            <a:ext cx="1008112" cy="4680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Přímá spojovací šipka 11"/>
          <p:cNvCxnSpPr>
            <a:stCxn id="6" idx="3"/>
          </p:cNvCxnSpPr>
          <p:nvPr/>
        </p:nvCxnSpPr>
        <p:spPr>
          <a:xfrm flipV="1">
            <a:off x="3275856" y="4221088"/>
            <a:ext cx="1296144" cy="6120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Přímá spojovací šipka 13"/>
          <p:cNvCxnSpPr>
            <a:stCxn id="7" idx="0"/>
          </p:cNvCxnSpPr>
          <p:nvPr/>
        </p:nvCxnSpPr>
        <p:spPr>
          <a:xfrm flipH="1" flipV="1">
            <a:off x="4932040" y="5229200"/>
            <a:ext cx="504056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Přímá spojovací šipka 15"/>
          <p:cNvCxnSpPr>
            <a:stCxn id="8" idx="2"/>
          </p:cNvCxnSpPr>
          <p:nvPr/>
        </p:nvCxnSpPr>
        <p:spPr>
          <a:xfrm flipH="1">
            <a:off x="1619672" y="1340768"/>
            <a:ext cx="216024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5508104" y="3356992"/>
            <a:ext cx="3312368" cy="64807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Zemědělství</a:t>
            </a:r>
            <a:endParaRPr lang="cs-CZ" sz="2400" dirty="0"/>
          </a:p>
        </p:txBody>
      </p:sp>
      <p:sp>
        <p:nvSpPr>
          <p:cNvPr id="8" name="Zaoblený obdélník 7"/>
          <p:cNvSpPr/>
          <p:nvPr/>
        </p:nvSpPr>
        <p:spPr>
          <a:xfrm>
            <a:off x="899592" y="764704"/>
            <a:ext cx="7200800" cy="165618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 smtClean="0"/>
              <a:t>Hospodářství:</a:t>
            </a:r>
          </a:p>
          <a:p>
            <a:pPr algn="ctr"/>
            <a:r>
              <a:rPr lang="cs-CZ" sz="2400" dirty="0" smtClean="0"/>
              <a:t>podprůměrný stát</a:t>
            </a:r>
          </a:p>
          <a:p>
            <a:pPr algn="ctr"/>
            <a:r>
              <a:rPr lang="cs-CZ" sz="2400" dirty="0" smtClean="0"/>
              <a:t> po roce 1991 přechod k tržnímu hospodářství</a:t>
            </a:r>
            <a:endParaRPr lang="cs-CZ" sz="2400" dirty="0"/>
          </a:p>
        </p:txBody>
      </p:sp>
      <p:cxnSp>
        <p:nvCxnSpPr>
          <p:cNvPr id="10" name="Přímá spojovací šipka 9"/>
          <p:cNvCxnSpPr>
            <a:stCxn id="8" idx="2"/>
          </p:cNvCxnSpPr>
          <p:nvPr/>
        </p:nvCxnSpPr>
        <p:spPr>
          <a:xfrm flipH="1">
            <a:off x="1763688" y="2420888"/>
            <a:ext cx="2736304" cy="936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Přímá spojovací šipka 12"/>
          <p:cNvCxnSpPr/>
          <p:nvPr/>
        </p:nvCxnSpPr>
        <p:spPr>
          <a:xfrm>
            <a:off x="1907704" y="4077072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Zaoblený obdélník 14"/>
          <p:cNvSpPr/>
          <p:nvPr/>
        </p:nvSpPr>
        <p:spPr>
          <a:xfrm>
            <a:off x="395536" y="4653136"/>
            <a:ext cx="3312368" cy="64807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Průmysl</a:t>
            </a:r>
            <a:endParaRPr lang="cs-CZ" sz="2400" dirty="0"/>
          </a:p>
        </p:txBody>
      </p:sp>
      <p:sp>
        <p:nvSpPr>
          <p:cNvPr id="16" name="Zaoblený obdélník 15"/>
          <p:cNvSpPr/>
          <p:nvPr/>
        </p:nvSpPr>
        <p:spPr>
          <a:xfrm>
            <a:off x="467544" y="3429000"/>
            <a:ext cx="3312368" cy="64807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Nerostné bohatství</a:t>
            </a:r>
            <a:endParaRPr lang="cs-CZ" sz="2400" dirty="0"/>
          </a:p>
        </p:txBody>
      </p:sp>
      <p:cxnSp>
        <p:nvCxnSpPr>
          <p:cNvPr id="18" name="Přímá spojovací šipka 17"/>
          <p:cNvCxnSpPr/>
          <p:nvPr/>
        </p:nvCxnSpPr>
        <p:spPr>
          <a:xfrm>
            <a:off x="4499992" y="2420888"/>
            <a:ext cx="2448272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Zaoblený obdélník 24"/>
          <p:cNvSpPr/>
          <p:nvPr/>
        </p:nvSpPr>
        <p:spPr>
          <a:xfrm>
            <a:off x="1763688" y="620688"/>
            <a:ext cx="5976664" cy="1008112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Nerostné bohatství  - obrovské</a:t>
            </a:r>
          </a:p>
          <a:p>
            <a:pPr algn="ctr"/>
            <a:r>
              <a:rPr lang="cs-CZ" sz="2400" b="1" dirty="0" smtClean="0"/>
              <a:t>5%zásob nerostných surovin</a:t>
            </a:r>
            <a:endParaRPr lang="cs-CZ" sz="2400" b="1" dirty="0"/>
          </a:p>
        </p:txBody>
      </p:sp>
      <p:sp>
        <p:nvSpPr>
          <p:cNvPr id="27" name="Zaoblený obdélník 26"/>
          <p:cNvSpPr/>
          <p:nvPr/>
        </p:nvSpPr>
        <p:spPr>
          <a:xfrm>
            <a:off x="2051720" y="2060848"/>
            <a:ext cx="4968552" cy="9361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Černé uhlí – kvalitní, koksovatelné</a:t>
            </a:r>
          </a:p>
          <a:p>
            <a:r>
              <a:rPr lang="cs-CZ" sz="2400" dirty="0"/>
              <a:t> </a:t>
            </a:r>
            <a:r>
              <a:rPr lang="cs-CZ" sz="2400" dirty="0" smtClean="0"/>
              <a:t>                               - Doněcká pánev</a:t>
            </a:r>
          </a:p>
        </p:txBody>
      </p:sp>
      <p:sp>
        <p:nvSpPr>
          <p:cNvPr id="28" name="Zaoblený obdélník 27"/>
          <p:cNvSpPr/>
          <p:nvPr/>
        </p:nvSpPr>
        <p:spPr>
          <a:xfrm>
            <a:off x="1979712" y="3429000"/>
            <a:ext cx="4896544" cy="9361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 Železná ruda – </a:t>
            </a:r>
            <a:r>
              <a:rPr lang="cs-CZ" sz="2400" dirty="0" err="1" smtClean="0"/>
              <a:t>Krivoj</a:t>
            </a:r>
            <a:r>
              <a:rPr lang="cs-CZ" sz="2400" dirty="0" smtClean="0"/>
              <a:t> </a:t>
            </a:r>
            <a:r>
              <a:rPr lang="cs-CZ" sz="2400" dirty="0" err="1" smtClean="0"/>
              <a:t>Rog</a:t>
            </a:r>
            <a:endParaRPr lang="cs-CZ" sz="2400" dirty="0" smtClean="0"/>
          </a:p>
          <a:p>
            <a:pPr algn="ctr"/>
            <a:r>
              <a:rPr lang="cs-CZ" sz="2400" dirty="0" smtClean="0"/>
              <a:t>Mangan, barevné kovy</a:t>
            </a:r>
            <a:endParaRPr lang="cs-CZ" sz="2400" dirty="0"/>
          </a:p>
        </p:txBody>
      </p:sp>
      <p:sp>
        <p:nvSpPr>
          <p:cNvPr id="18" name="Zaoblený obdélník 17"/>
          <p:cNvSpPr/>
          <p:nvPr/>
        </p:nvSpPr>
        <p:spPr>
          <a:xfrm>
            <a:off x="1979712" y="4797152"/>
            <a:ext cx="4896544" cy="9361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 Ropa a zemní plyn – málo</a:t>
            </a:r>
          </a:p>
          <a:p>
            <a:pPr algn="ctr"/>
            <a:r>
              <a:rPr lang="cs-CZ" sz="2400" dirty="0" smtClean="0"/>
              <a:t>Dovoz z Ruska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18" grpId="0" animBg="1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867</Words>
  <Application>Microsoft Office PowerPoint</Application>
  <PresentationFormat>Předvádění na obrazovce (4:3)</PresentationFormat>
  <Paragraphs>200</Paragraphs>
  <Slides>27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28" baseType="lpstr">
      <vt:lpstr>Motiv sady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  <vt:lpstr>Snímek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PC9</dc:creator>
  <cp:lastModifiedBy>PC9</cp:lastModifiedBy>
  <cp:revision>26</cp:revision>
  <dcterms:created xsi:type="dcterms:W3CDTF">2013-03-31T11:06:54Z</dcterms:created>
  <dcterms:modified xsi:type="dcterms:W3CDTF">2013-04-07T14:17:56Z</dcterms:modified>
</cp:coreProperties>
</file>