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1" r:id="rId2"/>
    <p:sldId id="282" r:id="rId3"/>
    <p:sldId id="257" r:id="rId4"/>
    <p:sldId id="258" r:id="rId5"/>
    <p:sldId id="259" r:id="rId6"/>
    <p:sldId id="261" r:id="rId7"/>
    <p:sldId id="262" r:id="rId8"/>
    <p:sldId id="265" r:id="rId9"/>
    <p:sldId id="274" r:id="rId10"/>
    <p:sldId id="266" r:id="rId11"/>
    <p:sldId id="268" r:id="rId12"/>
    <p:sldId id="269" r:id="rId13"/>
    <p:sldId id="270" r:id="rId14"/>
    <p:sldId id="272" r:id="rId15"/>
    <p:sldId id="271" r:id="rId16"/>
    <p:sldId id="273" r:id="rId17"/>
    <p:sldId id="277" r:id="rId18"/>
    <p:sldId id="278" r:id="rId19"/>
    <p:sldId id="279" r:id="rId20"/>
    <p:sldId id="284" r:id="rId21"/>
    <p:sldId id="276" r:id="rId22"/>
    <p:sldId id="263" r:id="rId23"/>
    <p:sldId id="280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4660"/>
  </p:normalViewPr>
  <p:slideViewPr>
    <p:cSldViewPr>
      <p:cViewPr varScale="1">
        <p:scale>
          <a:sx n="88" d="100"/>
          <a:sy n="88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2ACCC-B3FB-4816-932D-009599D6C77E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13A2D-5CFF-4F7A-ACEC-2D9C64087CA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C33594-237F-4075-9C56-F7F461F9E116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C33594-237F-4075-9C56-F7F461F9E116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AAEA7-310D-4861-A7E3-0E9DBE5DAB1F}" type="datetimeFigureOut">
              <a:rPr lang="cs-CZ" smtClean="0"/>
              <a:pPr/>
              <a:t>28.1.2013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0B5C-8FAE-4C62-A65A-CF471D939D87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AAEA7-310D-4861-A7E3-0E9DBE5DAB1F}" type="datetimeFigureOut">
              <a:rPr lang="cs-CZ" smtClean="0"/>
              <a:pPr/>
              <a:t>28.1.2013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0B5C-8FAE-4C62-A65A-CF471D939D87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AAEA7-310D-4861-A7E3-0E9DBE5DAB1F}" type="datetimeFigureOut">
              <a:rPr lang="cs-CZ" smtClean="0"/>
              <a:pPr/>
              <a:t>28.1.2013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0B5C-8FAE-4C62-A65A-CF471D939D87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AAEA7-310D-4861-A7E3-0E9DBE5DAB1F}" type="datetimeFigureOut">
              <a:rPr lang="cs-CZ" smtClean="0"/>
              <a:pPr/>
              <a:t>28.1.2013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0B5C-8FAE-4C62-A65A-CF471D939D87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AAEA7-310D-4861-A7E3-0E9DBE5DAB1F}" type="datetimeFigureOut">
              <a:rPr lang="cs-CZ" smtClean="0"/>
              <a:pPr/>
              <a:t>28.1.2013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0B5C-8FAE-4C62-A65A-CF471D939D87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AAEA7-310D-4861-A7E3-0E9DBE5DAB1F}" type="datetimeFigureOut">
              <a:rPr lang="cs-CZ" smtClean="0"/>
              <a:pPr/>
              <a:t>28.1.2013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0B5C-8FAE-4C62-A65A-CF471D939D87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AAEA7-310D-4861-A7E3-0E9DBE5DAB1F}" type="datetimeFigureOut">
              <a:rPr lang="cs-CZ" smtClean="0"/>
              <a:pPr/>
              <a:t>28.1.2013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0B5C-8FAE-4C62-A65A-CF471D939D87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AAEA7-310D-4861-A7E3-0E9DBE5DAB1F}" type="datetimeFigureOut">
              <a:rPr lang="cs-CZ" smtClean="0"/>
              <a:pPr/>
              <a:t>28.1.2013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0B5C-8FAE-4C62-A65A-CF471D939D87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AAEA7-310D-4861-A7E3-0E9DBE5DAB1F}" type="datetimeFigureOut">
              <a:rPr lang="cs-CZ" smtClean="0"/>
              <a:pPr/>
              <a:t>28.1.2013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0B5C-8FAE-4C62-A65A-CF471D939D87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AAEA7-310D-4861-A7E3-0E9DBE5DAB1F}" type="datetimeFigureOut">
              <a:rPr lang="cs-CZ" smtClean="0"/>
              <a:pPr/>
              <a:t>28.1.2013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0B5C-8FAE-4C62-A65A-CF471D939D87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AAEA7-310D-4861-A7E3-0E9DBE5DAB1F}" type="datetimeFigureOut">
              <a:rPr lang="cs-CZ" smtClean="0"/>
              <a:pPr/>
              <a:t>28.1.2013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0B5C-8FAE-4C62-A65A-CF471D939D87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AAEA7-310D-4861-A7E3-0E9DBE5DAB1F}" type="datetimeFigureOut">
              <a:rPr lang="cs-CZ" smtClean="0"/>
              <a:pPr/>
              <a:t>28.1.2013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E0B5C-8FAE-4C62-A65A-CF471D939D87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zs-mozartova.cz/" TargetMode="External"/><Relationship Id="rId5" Type="http://schemas.openxmlformats.org/officeDocument/2006/relationships/hyperlink" Target="mailto:kundrum@centrum.cz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//upload.wikimedia.org/wikipedia/commons/2/26/Andorra_la_Vella_3.JP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//upload.wikimedia.org/wikipedia/commons/9/93/Grau_Roig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hyperlink" Target="//upload.wikimedia.org/wikipedia/commons/d/dc/Ordino_01_JMM.JP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//upload.wikimedia.org/wikipedia/commons/3/3b/Monaco_aerial_view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hyperlink" Target="//upload.wikimedia.org/wikipedia/commons/1/13/Palais_de_Monaco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hyperlink" Target="//upload.wikimedia.org/wikipedia/commons/2/27/Monte_Carlo_b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//upload.wikimedia.org/wikipedia/commons/1/10/Monte_Carlo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hyperlink" Target="//upload.wikimedia.org/wikipedia/commons/9/93/PdM%C3%BAnegu2.JP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jpeg"/><Relationship Id="rId7" Type="http://schemas.openxmlformats.org/officeDocument/2006/relationships/hyperlink" Target="//upload.wikimedia.org/wikipedia/commons/4/42/Valletta-street-viewtopoint.jpg" TargetMode="External"/><Relationship Id="rId2" Type="http://schemas.openxmlformats.org/officeDocument/2006/relationships/hyperlink" Target="//upload.wikimedia.org/wikipedia/commons/1/12/Malta-city-wall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hyperlink" Target="//upload.wikimedia.org/wikipedia/commons/8/80/Fortmanoel-view-valletta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hyperlink" Target="//upload.wikimedia.org/wikipedia/commons/e/e6/Malta-marsaxlokk-stlucianstower-23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//upload.wikimedia.org/wikipedia/commons/1/13/Lija_-_Belveder_Tower.JPG" TargetMode="External"/><Relationship Id="rId5" Type="http://schemas.openxmlformats.org/officeDocument/2006/relationships/image" Target="../media/image37.jpeg"/><Relationship Id="rId4" Type="http://schemas.openxmlformats.org/officeDocument/2006/relationships/hyperlink" Target="//upload.wikimedia.org/wikipedia/commons/3/30/Malta-birgu-arches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zs-mozartova.cz/" TargetMode="External"/><Relationship Id="rId4" Type="http://schemas.openxmlformats.org/officeDocument/2006/relationships/hyperlink" Target="mailto:kundrum@centrum.cz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kundrum@centrum.cz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zs-mozartova.cz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3/3e/Vatican_2.jpg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hyperlink" Target="//upload.wikimedia.org/wikipedia/commons/4/42/Musei_vaticani_-_giardini_01102-3.JPG" TargetMode="Externa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204864"/>
            <a:ext cx="6481763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Obdélník 5"/>
          <p:cNvSpPr>
            <a:spLocks noChangeArrowheads="1"/>
          </p:cNvSpPr>
          <p:nvPr/>
        </p:nvSpPr>
        <p:spPr bwMode="auto">
          <a:xfrm>
            <a:off x="0" y="4725143"/>
            <a:ext cx="9144000" cy="215443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cs-CZ" sz="20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cs-CZ" sz="2800" b="1" i="1" dirty="0">
                <a:latin typeface="Courier New" pitchFamily="49" charset="0"/>
                <a:cs typeface="Courier New" pitchFamily="49" charset="0"/>
              </a:rPr>
              <a:t>EU PENÍZE ŠKOLÁM</a:t>
            </a:r>
          </a:p>
          <a:p>
            <a:pPr algn="ctr"/>
            <a:endParaRPr lang="cs-CZ" sz="1400" b="1" i="1" dirty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cs-CZ" sz="2000" b="1" i="1" dirty="0">
                <a:latin typeface="Courier New" pitchFamily="49" charset="0"/>
                <a:cs typeface="Courier New" pitchFamily="49" charset="0"/>
              </a:rPr>
              <a:t>Operační program Vzdělávání pro konkurenceschopnost</a:t>
            </a:r>
          </a:p>
          <a:p>
            <a:pPr algn="ctr"/>
            <a:endParaRPr lang="cs-CZ" sz="1200" b="1" i="1" dirty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cs-CZ" sz="2000" dirty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cs typeface="Courier New" pitchFamily="49" charset="0"/>
              </a:rPr>
            </a:br>
            <a:endParaRPr lang="cs-CZ" sz="2000" dirty="0"/>
          </a:p>
        </p:txBody>
      </p:sp>
      <p:pic>
        <p:nvPicPr>
          <p:cNvPr id="3076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20688"/>
            <a:ext cx="16557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2627784" y="692696"/>
            <a:ext cx="5976813" cy="1295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400" b="1" i="1" dirty="0">
                <a:latin typeface="Courier New" pitchFamily="49" charset="0"/>
                <a:ea typeface="+mj-ea"/>
                <a:cs typeface="Courier New" pitchFamily="49" charset="0"/>
              </a:rPr>
              <a:t>ZÁKLADNÍ ŠKOLA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příspěvková organizace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600" b="1" i="1" dirty="0">
                <a:latin typeface="Courier New" pitchFamily="49" charset="0"/>
                <a:ea typeface="+mj-ea"/>
                <a:cs typeface="Courier New" pitchFamily="49" charset="0"/>
              </a:rPr>
              <a:t>MOZARTOVA 48, 779 00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tel.: 585 427 142, 775 116 442; fax: 585 422 713</a:t>
            </a:r>
            <a:r>
              <a:rPr lang="cs-CZ" sz="1400" b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 smtClean="0">
                <a:latin typeface="Courier New" pitchFamily="49" charset="0"/>
                <a:ea typeface="+mj-ea"/>
                <a:cs typeface="Courier New" pitchFamily="49" charset="0"/>
              </a:rPr>
              <a:t>email: </a:t>
            </a:r>
            <a:r>
              <a:rPr lang="cs-CZ" sz="1400" b="1" i="1" noProof="1" smtClean="0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  <a:hlinkClick r:id="rId5"/>
              </a:rPr>
              <a:t>kundrum@centrum.cz</a:t>
            </a:r>
            <a:r>
              <a:rPr lang="cs-CZ" sz="1400" b="1" i="1" noProof="1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</a:rPr>
              <a:t>; </a:t>
            </a:r>
            <a:r>
              <a:rPr lang="cs-CZ" sz="1400" b="1" i="1" noProof="1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  <a:hlinkClick r:id="rId6"/>
              </a:rPr>
              <a:t>www.zs-mozartova.cz</a:t>
            </a:r>
            <a:r>
              <a:rPr lang="cs-CZ" sz="1400" b="1" i="1" dirty="0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endParaRPr lang="cs-CZ" sz="1400" b="1" i="1" noProof="1">
              <a:solidFill>
                <a:srgbClr val="002060"/>
              </a:solidFill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83568" y="3871501"/>
            <a:ext cx="7884368" cy="646331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Projekt: ŠKOLA RADOSTI, ŠKOLA KVALITY 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Registrační číslo projektu: CZ.1.07/1.4.00/21.3688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Hájková\Local Settings\Temporary Internet Files\Content.IE5\5EVZE820\MP90036259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4176464" cy="2777058"/>
          </a:xfrm>
          <a:prstGeom prst="rect">
            <a:avLst/>
          </a:prstGeom>
          <a:noFill/>
        </p:spPr>
      </p:pic>
      <p:sp>
        <p:nvSpPr>
          <p:cNvPr id="3" name="Zaoblený obdélník 2"/>
          <p:cNvSpPr/>
          <p:nvPr/>
        </p:nvSpPr>
        <p:spPr>
          <a:xfrm>
            <a:off x="3275856" y="404664"/>
            <a:ext cx="3456384" cy="792088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rgbClr val="FF0000"/>
                </a:solidFill>
              </a:rPr>
              <a:t>ANDORRA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Zaoblený obdélník 3"/>
          <p:cNvSpPr/>
          <p:nvPr/>
        </p:nvSpPr>
        <p:spPr>
          <a:xfrm>
            <a:off x="5292080" y="1484784"/>
            <a:ext cx="3168352" cy="72008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Rozloha: 468 km²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5364088" y="2420888"/>
            <a:ext cx="3168352" cy="72008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Počet obyvatel: 68 000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755576" y="4581128"/>
            <a:ext cx="4752528" cy="72008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Hlavní město: Andorra la </a:t>
            </a:r>
            <a:r>
              <a:rPr lang="cs-CZ" sz="2400" dirty="0" err="1" smtClean="0">
                <a:solidFill>
                  <a:srgbClr val="FF0000"/>
                </a:solidFill>
              </a:rPr>
              <a:t>Vella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5220072" y="3356992"/>
            <a:ext cx="3600400" cy="108012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Leží v Pyrenejích</a:t>
            </a:r>
          </a:p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Mezi Francií a Španělskem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683568" y="5589240"/>
            <a:ext cx="4824536" cy="72008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Cestovní ruch, obchody, známky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ile:Andorra la Vella 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7272808" cy="5454606"/>
          </a:xfrm>
          <a:prstGeom prst="rect">
            <a:avLst/>
          </a:prstGeom>
          <a:noFill/>
        </p:spPr>
      </p:pic>
      <p:sp>
        <p:nvSpPr>
          <p:cNvPr id="4" name="Zaoblený obdélník 3"/>
          <p:cNvSpPr/>
          <p:nvPr/>
        </p:nvSpPr>
        <p:spPr>
          <a:xfrm>
            <a:off x="2915816" y="332656"/>
            <a:ext cx="4752528" cy="72008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Hlavní město: Andorra la </a:t>
            </a:r>
            <a:r>
              <a:rPr lang="cs-CZ" sz="2400" dirty="0" err="1" smtClean="0">
                <a:solidFill>
                  <a:srgbClr val="FF0000"/>
                </a:solidFill>
              </a:rPr>
              <a:t>Vella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884368" y="60212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[obr.3]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ile:Grau Roi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933056"/>
            <a:ext cx="5832648" cy="2799671"/>
          </a:xfrm>
          <a:prstGeom prst="rect">
            <a:avLst/>
          </a:prstGeom>
          <a:noFill/>
        </p:spPr>
      </p:pic>
      <p:pic>
        <p:nvPicPr>
          <p:cNvPr id="26628" name="Picture 4" descr="File:Ordino 01 JM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0"/>
            <a:ext cx="5400600" cy="359815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1619672" y="63093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[obr.4]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724128" y="31409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[obr.5]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Hájková\Local Settings\Temporary Internet Files\Content.IE5\3KBDQS2O\MP90036275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4330348" cy="3456384"/>
          </a:xfrm>
          <a:prstGeom prst="rect">
            <a:avLst/>
          </a:prstGeom>
          <a:noFill/>
        </p:spPr>
      </p:pic>
      <p:sp>
        <p:nvSpPr>
          <p:cNvPr id="3" name="Zaoblený obdélník 2"/>
          <p:cNvSpPr/>
          <p:nvPr/>
        </p:nvSpPr>
        <p:spPr>
          <a:xfrm>
            <a:off x="2339752" y="332656"/>
            <a:ext cx="4104456" cy="936104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/>
              <a:t>MONAKO</a:t>
            </a:r>
            <a:endParaRPr lang="cs-CZ" sz="4000" dirty="0"/>
          </a:p>
        </p:txBody>
      </p:sp>
      <p:sp>
        <p:nvSpPr>
          <p:cNvPr id="4" name="Zaoblený obdélník 3"/>
          <p:cNvSpPr/>
          <p:nvPr/>
        </p:nvSpPr>
        <p:spPr>
          <a:xfrm>
            <a:off x="5508104" y="1772816"/>
            <a:ext cx="3312368" cy="720080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Rozloha: 2 km²</a:t>
            </a:r>
            <a:endParaRPr lang="cs-CZ" sz="2400" dirty="0"/>
          </a:p>
        </p:txBody>
      </p:sp>
      <p:sp>
        <p:nvSpPr>
          <p:cNvPr id="5" name="Zaoblený obdélník 4"/>
          <p:cNvSpPr/>
          <p:nvPr/>
        </p:nvSpPr>
        <p:spPr>
          <a:xfrm>
            <a:off x="5508104" y="2852936"/>
            <a:ext cx="3312368" cy="720080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Počet obyvatel: 34 000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5508104" y="3861048"/>
            <a:ext cx="3456384" cy="720080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Knížectví na jihu Francie</a:t>
            </a:r>
            <a:endParaRPr lang="cs-CZ" sz="2400" dirty="0"/>
          </a:p>
        </p:txBody>
      </p:sp>
      <p:sp>
        <p:nvSpPr>
          <p:cNvPr id="7" name="Zaoblený obdélník 6"/>
          <p:cNvSpPr/>
          <p:nvPr/>
        </p:nvSpPr>
        <p:spPr>
          <a:xfrm>
            <a:off x="3131840" y="5589240"/>
            <a:ext cx="5760640" cy="1008112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Cestovní ruch, kasina, herny</a:t>
            </a:r>
          </a:p>
          <a:p>
            <a:pPr algn="ctr"/>
            <a:r>
              <a:rPr lang="cs-CZ" sz="2400" dirty="0" smtClean="0"/>
              <a:t>Obyvatelé neplatí daně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ile:Monaco aerial view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5328592" cy="3297067"/>
          </a:xfrm>
          <a:prstGeom prst="rect">
            <a:avLst/>
          </a:prstGeom>
          <a:noFill/>
        </p:spPr>
      </p:pic>
      <p:pic>
        <p:nvPicPr>
          <p:cNvPr id="3" name="Picture 4" descr="File:Palais de Monac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068960"/>
            <a:ext cx="5400600" cy="359815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7524328" y="26369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[obr.7]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36450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[obr.6]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Hájková\Local Settings\Temporary Internet Files\Content.IE5\3U35DGMF\MP90042660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212976"/>
            <a:ext cx="4493436" cy="2952328"/>
          </a:xfrm>
          <a:prstGeom prst="rect">
            <a:avLst/>
          </a:prstGeom>
          <a:noFill/>
        </p:spPr>
      </p:pic>
      <p:pic>
        <p:nvPicPr>
          <p:cNvPr id="28675" name="Picture 3" descr="C:\Documents and Settings\Hájková\Local Settings\Temporary Internet Files\Content.IE5\P92XIGLA\MP90014854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3657600" cy="2401887"/>
          </a:xfrm>
          <a:prstGeom prst="rect">
            <a:avLst/>
          </a:prstGeom>
          <a:noFill/>
        </p:spPr>
      </p:pic>
      <p:pic>
        <p:nvPicPr>
          <p:cNvPr id="7" name="Picture 2" descr="File:Monte Carlo b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196752"/>
            <a:ext cx="2857500" cy="4286250"/>
          </a:xfrm>
          <a:prstGeom prst="rect">
            <a:avLst/>
          </a:prstGeom>
          <a:noFill/>
        </p:spPr>
      </p:pic>
      <p:sp>
        <p:nvSpPr>
          <p:cNvPr id="5" name="Zaoblený obdélník 4"/>
          <p:cNvSpPr/>
          <p:nvPr/>
        </p:nvSpPr>
        <p:spPr>
          <a:xfrm>
            <a:off x="3059832" y="332656"/>
            <a:ext cx="1656184" cy="576064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kasino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267744" y="55172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[obr.8]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File:Monte Carl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286250" cy="2847976"/>
          </a:xfrm>
          <a:prstGeom prst="rect">
            <a:avLst/>
          </a:prstGeom>
          <a:noFill/>
        </p:spPr>
      </p:pic>
      <p:pic>
        <p:nvPicPr>
          <p:cNvPr id="4" name="Picture 9" descr="File:PdMúnegu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24944"/>
            <a:ext cx="5040560" cy="3780420"/>
          </a:xfrm>
          <a:prstGeom prst="rect">
            <a:avLst/>
          </a:prstGeom>
          <a:noFill/>
        </p:spPr>
      </p:pic>
      <p:sp>
        <p:nvSpPr>
          <p:cNvPr id="5" name="Zaoblený obdélník 4"/>
          <p:cNvSpPr/>
          <p:nvPr/>
        </p:nvSpPr>
        <p:spPr>
          <a:xfrm>
            <a:off x="1547664" y="1268760"/>
            <a:ext cx="2520280" cy="720080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 smtClean="0"/>
              <a:t>Monte</a:t>
            </a:r>
            <a:r>
              <a:rPr lang="cs-CZ" sz="2400" dirty="0" smtClean="0"/>
              <a:t> </a:t>
            </a:r>
            <a:r>
              <a:rPr lang="cs-CZ" sz="2400" dirty="0" err="1" smtClean="0"/>
              <a:t>Carlo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148064" y="62373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[obr.10]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24328" y="335699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[obr.9]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2771800" y="260648"/>
            <a:ext cx="3888432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rgbClr val="FF0000"/>
                </a:solidFill>
              </a:rPr>
              <a:t>MALTA</a:t>
            </a:r>
            <a:endParaRPr lang="cs-CZ" sz="4000" dirty="0">
              <a:solidFill>
                <a:srgbClr val="FF0000"/>
              </a:solidFill>
            </a:endParaRPr>
          </a:p>
        </p:txBody>
      </p:sp>
      <p:pic>
        <p:nvPicPr>
          <p:cNvPr id="4097" name="Picture 1" descr="C:\Documents and Settings\Hájková\Local Settings\Temporary Internet Files\Content.IE5\WV7A6UIT\MP90036274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3920654" cy="2613769"/>
          </a:xfrm>
          <a:prstGeom prst="rect">
            <a:avLst/>
          </a:prstGeom>
          <a:noFill/>
        </p:spPr>
      </p:pic>
      <p:sp>
        <p:nvSpPr>
          <p:cNvPr id="4" name="Zaoblený obdélník 3"/>
          <p:cNvSpPr/>
          <p:nvPr/>
        </p:nvSpPr>
        <p:spPr>
          <a:xfrm>
            <a:off x="5148064" y="1412776"/>
            <a:ext cx="3528392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Rozloha: 316 km²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5148064" y="2348880"/>
            <a:ext cx="3528392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Počet obyvatel: 400 000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611560" y="4077072"/>
            <a:ext cx="6336704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Souostroví ve Středozemním moři, jižně od Sicílie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5148064" y="3212976"/>
            <a:ext cx="3528392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Hlavní město: </a:t>
            </a:r>
            <a:r>
              <a:rPr lang="cs-CZ" sz="2400" dirty="0" err="1" smtClean="0">
                <a:solidFill>
                  <a:srgbClr val="FF0000"/>
                </a:solidFill>
              </a:rPr>
              <a:t>Valleta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611560" y="4941168"/>
            <a:ext cx="6336704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Významný cestovní ruch a lodní doprava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611560" y="5805264"/>
            <a:ext cx="6336704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Nedostatek pitné vody, dovoz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Malta-city-wal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4104456" cy="2734594"/>
          </a:xfrm>
          <a:prstGeom prst="rect">
            <a:avLst/>
          </a:prstGeom>
          <a:noFill/>
        </p:spPr>
      </p:pic>
      <p:pic>
        <p:nvPicPr>
          <p:cNvPr id="3" name="Picture 2" descr="File:Fortmanoel-view-vallett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4664"/>
            <a:ext cx="4107022" cy="2736304"/>
          </a:xfrm>
          <a:prstGeom prst="rect">
            <a:avLst/>
          </a:prstGeom>
          <a:noFill/>
        </p:spPr>
      </p:pic>
      <p:pic>
        <p:nvPicPr>
          <p:cNvPr id="1030" name="Picture 6" descr="http://upload.wikimedia.org/wikipedia/commons/c/c8/Ostansicht_Valletta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3356992"/>
            <a:ext cx="4177969" cy="3133477"/>
          </a:xfrm>
          <a:prstGeom prst="rect">
            <a:avLst/>
          </a:prstGeom>
          <a:noFill/>
        </p:spPr>
      </p:pic>
      <p:pic>
        <p:nvPicPr>
          <p:cNvPr id="1032" name="Picture 8" descr="File:Valletta-street-viewtopoint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5" y="3257600"/>
            <a:ext cx="2232248" cy="337655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85720" y="31432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[obr.11]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2844" y="61436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[obr.13]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063880" y="616530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[obr.14]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063880" y="31432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[obr.12]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3059832" y="0"/>
            <a:ext cx="3096344" cy="6480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err="1" smtClean="0">
                <a:solidFill>
                  <a:srgbClr val="FF0000"/>
                </a:solidFill>
              </a:rPr>
              <a:t>Valleta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ile:Malta-marsaxlokk-stlucianstower-23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221088"/>
            <a:ext cx="3744416" cy="2494718"/>
          </a:xfrm>
          <a:prstGeom prst="rect">
            <a:avLst/>
          </a:prstGeom>
          <a:noFill/>
        </p:spPr>
      </p:pic>
      <p:pic>
        <p:nvPicPr>
          <p:cNvPr id="33796" name="Picture 4" descr="File:Malta-birgu-arche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548680"/>
            <a:ext cx="4680520" cy="3124247"/>
          </a:xfrm>
          <a:prstGeom prst="rect">
            <a:avLst/>
          </a:prstGeom>
          <a:noFill/>
        </p:spPr>
      </p:pic>
      <p:pic>
        <p:nvPicPr>
          <p:cNvPr id="33798" name="Picture 6" descr="File:Lija - Belveder Tow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571612"/>
            <a:ext cx="3672408" cy="4896544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57158" y="128586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[obr.17]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643834" y="364331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[obr.16]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063880" y="62865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[obr.15]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0688"/>
            <a:ext cx="16557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2627784" y="692696"/>
            <a:ext cx="5976813" cy="1295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400" b="1" i="1" dirty="0">
                <a:latin typeface="Courier New" pitchFamily="49" charset="0"/>
                <a:ea typeface="+mj-ea"/>
                <a:cs typeface="Courier New" pitchFamily="49" charset="0"/>
              </a:rPr>
              <a:t>ZÁKLADNÍ ŠKOLA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příspěvková organizace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600" b="1" i="1" dirty="0">
                <a:latin typeface="Courier New" pitchFamily="49" charset="0"/>
                <a:ea typeface="+mj-ea"/>
                <a:cs typeface="Courier New" pitchFamily="49" charset="0"/>
              </a:rPr>
              <a:t>MOZARTOVA 48, 779 00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tel.: 585 427 142, 775 116 442; fax: 585 422 713</a:t>
            </a:r>
            <a:r>
              <a:rPr lang="cs-CZ" sz="1400" b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 smtClean="0">
                <a:latin typeface="Courier New" pitchFamily="49" charset="0"/>
                <a:ea typeface="+mj-ea"/>
                <a:cs typeface="Courier New" pitchFamily="49" charset="0"/>
              </a:rPr>
              <a:t>email</a:t>
            </a:r>
            <a:r>
              <a:rPr lang="cs-CZ" sz="1400" i="1" dirty="0" smtClean="0">
                <a:latin typeface="Courier New" pitchFamily="49" charset="0"/>
                <a:ea typeface="+mj-ea"/>
                <a:cs typeface="Courier New" pitchFamily="49" charset="0"/>
              </a:rPr>
              <a:t>: </a:t>
            </a:r>
            <a:r>
              <a:rPr lang="cs-CZ" sz="1400" b="1" i="1" noProof="1" smtClean="0">
                <a:latin typeface="Courier New" pitchFamily="49" charset="0"/>
                <a:ea typeface="+mj-ea"/>
                <a:cs typeface="Courier New" pitchFamily="49" charset="0"/>
                <a:hlinkClick r:id="rId4"/>
              </a:rPr>
              <a:t>kundrum@centrum.cz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</a:rPr>
              <a:t>; 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  <a:hlinkClick r:id="rId5"/>
              </a:rPr>
              <a:t>www.zs-mozartova.cz</a:t>
            </a:r>
            <a:r>
              <a:rPr lang="cs-CZ" sz="1400" i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endParaRPr lang="cs-CZ" sz="1400" i="1" noProof="1"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467544" y="2492896"/>
          <a:ext cx="8208912" cy="324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3048"/>
                <a:gridCol w="5575864"/>
              </a:tblGrid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Autor: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Mgr. Eva Hájková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Vzdělávací oblast: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Člověk a příroda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Vzdělávací obor: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Zeměpis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Vzdělávací předmět: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Zeměpis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Ročník: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8.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Tematická</a:t>
                      </a:r>
                      <a:r>
                        <a:rPr lang="cs-CZ" sz="1600" b="1" i="1" baseline="0" dirty="0" smtClean="0">
                          <a:latin typeface="Courier New" pitchFamily="49" charset="0"/>
                          <a:cs typeface="Courier New" pitchFamily="49" charset="0"/>
                        </a:rPr>
                        <a:t> oblast</a:t>
                      </a: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Státy Evropy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Téma hodiny: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Malé státy jižní Evropy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Označení DUM: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smtClean="0">
                          <a:latin typeface="Courier New" pitchFamily="49" charset="0"/>
                          <a:cs typeface="Courier New" pitchFamily="49" charset="0"/>
                        </a:rPr>
                        <a:t>VY_32_INOVACE_12.10.HAJ.ZE.8</a:t>
                      </a:r>
                      <a:endParaRPr lang="cs-CZ" sz="1600" i="1" dirty="0" smtClean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Vytvořeno: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1. 12. 2012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16557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1"/>
          <p:cNvSpPr txBox="1">
            <a:spLocks/>
          </p:cNvSpPr>
          <p:nvPr/>
        </p:nvSpPr>
        <p:spPr bwMode="auto">
          <a:xfrm>
            <a:off x="2627784" y="692696"/>
            <a:ext cx="5976813" cy="1295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400" b="1" i="1" dirty="0">
                <a:latin typeface="Courier New" pitchFamily="49" charset="0"/>
                <a:ea typeface="+mj-ea"/>
                <a:cs typeface="Courier New" pitchFamily="49" charset="0"/>
              </a:rPr>
              <a:t>ZÁKLADNÍ ŠKOLA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příspěvková organizace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600" b="1" i="1" dirty="0">
                <a:latin typeface="Courier New" pitchFamily="49" charset="0"/>
                <a:ea typeface="+mj-ea"/>
                <a:cs typeface="Courier New" pitchFamily="49" charset="0"/>
              </a:rPr>
              <a:t>MOZARTOVA 48, 779 00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tel.: 585 427 142, 775 116 442; fax: 585 422 713</a:t>
            </a:r>
            <a:r>
              <a:rPr lang="cs-CZ" sz="1400" b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 smtClean="0">
                <a:latin typeface="Courier New" pitchFamily="49" charset="0"/>
                <a:ea typeface="+mj-ea"/>
                <a:cs typeface="Courier New" pitchFamily="49" charset="0"/>
              </a:rPr>
              <a:t>email</a:t>
            </a:r>
            <a:r>
              <a:rPr lang="cs-CZ" sz="1400" i="1" dirty="0" smtClean="0">
                <a:latin typeface="Courier New" pitchFamily="49" charset="0"/>
                <a:ea typeface="+mj-ea"/>
                <a:cs typeface="Courier New" pitchFamily="49" charset="0"/>
              </a:rPr>
              <a:t>: </a:t>
            </a:r>
            <a:r>
              <a:rPr lang="cs-CZ" sz="1400" b="1" i="1" noProof="1" smtClean="0">
                <a:latin typeface="Courier New" pitchFamily="49" charset="0"/>
                <a:ea typeface="+mj-ea"/>
                <a:cs typeface="Courier New" pitchFamily="49" charset="0"/>
                <a:hlinkClick r:id="rId3"/>
              </a:rPr>
              <a:t>kundrum@centrum.cz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</a:rPr>
              <a:t>; 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  <a:hlinkClick r:id="rId4"/>
              </a:rPr>
              <a:t>www.zs-mozartova.cz</a:t>
            </a:r>
            <a:r>
              <a:rPr lang="cs-CZ" sz="1400" i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endParaRPr lang="cs-CZ" sz="1400" i="1" noProof="1"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11560" y="2379077"/>
            <a:ext cx="813690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Seznam použité literatury a pramenů: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HÜBELOVÁ, D.; CHALUPA, P.: Zeměpis Evropa, 1. díl pro 8. ročník ZŠ nebo tercie víceletých gymnázií. Brno: Nová škola, s.r.o. 2012. 96 s. IBSN 978-80-7289-348-5</a:t>
            </a:r>
          </a:p>
          <a:p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JEŘÁBEK, M.: Zeměpis 8 – učebnice pro základní školy a víceletá gymnázia. Plzeň: </a:t>
            </a:r>
            <a:r>
              <a:rPr lang="cs-CZ" sz="1600" i="1" dirty="0" err="1" smtClean="0">
                <a:latin typeface="Courier New" pitchFamily="49" charset="0"/>
                <a:cs typeface="Courier New" pitchFamily="49" charset="0"/>
              </a:rPr>
              <a:t>Fraus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 2006. </a:t>
            </a:r>
            <a:r>
              <a:rPr lang="cs-CZ" sz="1600" i="1" smtClean="0">
                <a:latin typeface="Courier New" pitchFamily="49" charset="0"/>
                <a:cs typeface="Courier New" pitchFamily="49" charset="0"/>
              </a:rPr>
              <a:t>128 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s. ISBN 80-7238-486-4</a:t>
            </a:r>
          </a:p>
          <a:p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Evropa – sešitový atlas pro základní školy a víceletá gymnázia. Praha: Kartografie 2006. 53 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Použité zdroje: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Nečíslovaný obrazový materiál je použit z</a:t>
            </a:r>
            <a:r>
              <a:rPr kumimoji="0" lang="cs-CZ" sz="16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galerie obrázků a klipartů Microsoft Office.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39552" y="1628800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6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[obr.1]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2012-12-01].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http://commons.wikimedia.org/wiki/File:Vatican_2.jpg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39552" y="2564904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6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[obr.2]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2012-12-01].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http://commons.wikimedia.org/wiki/File:Musei_vaticani_-_giardini_01102-3.JPG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67544" y="332656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3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Politická mapa Evropy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Evropa – sešitový atlas pro základní školy a víceletá gymnázia. 1. vydání Praha: Kartografie 2006, s. 8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539552" y="364502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11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[obr.3]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2012-12-01].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http://en.wikipedia.org/wiki/File:Andorra_la_Vella_3.JPG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539552" y="450912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12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[obr.4]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2012-12-01].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http://commons.wikimedia.org/wiki/File:Grau_Roig.JPG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611560" y="5517232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12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[obr.5]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2012-12-01].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http://commons.wikimedia.org/wiki/File:Ordino_01_JMM.JPG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467544" y="33265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14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[obr.6]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2012-12-01].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http://commons.wikimedia.org/wiki/File:Monaco_aerial_view.jpg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67544" y="2276872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15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[obr.8]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2012-12-01].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http://commons.wikimedia.org/wiki/File:Monte_Carlo_b.jpg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95536" y="328498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16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[obr.9]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2012-12-01].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http://commons.wikimedia.org/wiki/File:Monte_Carlo.jpg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67544" y="134076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14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[obr.7]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2012-12-01].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http://commons.wikimedia.org/wiki/File:Palais_de_Monaco.jpg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467544" y="4293096"/>
            <a:ext cx="8532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16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[obr.10]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2012-12-01].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http://commons.wikimedia.org/wiki/File:PdM%C3%BAnegu2.JPG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467544" y="5445224"/>
            <a:ext cx="82809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18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[obr.11]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2012-12-01].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http://commons.wikimedia.org/wiki/File:Malta-city-wall.jpg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67544" y="1988840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18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[obr.14]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2012-12-01].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http://commons.wikimedia.org/wiki/File:Valletta-street-viewtopoint.jpg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67544" y="4293096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19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[obr.16]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2012-12-01].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http://commons.wikimedia.org/wiki/File:Malta-birgu-arches.jpg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67544" y="5373216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19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[obr.17]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2012-12-01].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http://commons.wikimedia.org/wiki/File:Lija_-_Belveder_Tower.JPG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395536" y="3140968"/>
            <a:ext cx="83529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19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[obr.15]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2012-12-01].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http://commons.wikimedia.org/wiki/File:Malta-marsaxlokk-stlucianstower-233.JPG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467544" y="112474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18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[obr.13]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2012-12-01].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http://commons.wikimedia.org/wiki/File:Ostansicht_Vallettas.jpg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395536" y="260648"/>
            <a:ext cx="84604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18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[obr.12]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2012-12-01].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http://commons.wikimedia.org/wiki/File:Fortmanoel-view-valletta.jpg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1259632" y="476672"/>
            <a:ext cx="6480720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 smtClean="0"/>
              <a:t>Malé státy jižní Evropy</a:t>
            </a:r>
            <a:endParaRPr lang="cs-CZ" sz="4000" b="1" dirty="0"/>
          </a:p>
        </p:txBody>
      </p:sp>
      <p:pic>
        <p:nvPicPr>
          <p:cNvPr id="1026" name="Picture 2" descr="C:\Users\PC9\Desktop\sken stá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8064896" cy="4678269"/>
          </a:xfrm>
          <a:prstGeom prst="rect">
            <a:avLst/>
          </a:prstGeom>
          <a:noFill/>
        </p:spPr>
      </p:pic>
      <p:sp>
        <p:nvSpPr>
          <p:cNvPr id="4" name="Zaoblený obdélník 3"/>
          <p:cNvSpPr/>
          <p:nvPr/>
        </p:nvSpPr>
        <p:spPr>
          <a:xfrm>
            <a:off x="0" y="3356992"/>
            <a:ext cx="2304256" cy="648072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Andorra</a:t>
            </a:r>
            <a:endParaRPr lang="cs-CZ" sz="2400" b="1" dirty="0"/>
          </a:p>
        </p:txBody>
      </p:sp>
      <p:sp>
        <p:nvSpPr>
          <p:cNvPr id="5" name="Zaoblený obdélník 4"/>
          <p:cNvSpPr/>
          <p:nvPr/>
        </p:nvSpPr>
        <p:spPr>
          <a:xfrm>
            <a:off x="6839744" y="4437112"/>
            <a:ext cx="2304256" cy="648072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Vatikán</a:t>
            </a:r>
            <a:endParaRPr lang="cs-CZ" sz="2400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6444208" y="1484784"/>
            <a:ext cx="2304256" cy="648072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San Marino</a:t>
            </a:r>
            <a:endParaRPr lang="cs-CZ" sz="24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1979712" y="1484784"/>
            <a:ext cx="2304256" cy="648072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Monako</a:t>
            </a:r>
            <a:endParaRPr lang="cs-CZ" sz="2400" b="1" dirty="0"/>
          </a:p>
        </p:txBody>
      </p:sp>
      <p:sp>
        <p:nvSpPr>
          <p:cNvPr id="8" name="Zaoblený obdélník 7"/>
          <p:cNvSpPr/>
          <p:nvPr/>
        </p:nvSpPr>
        <p:spPr>
          <a:xfrm>
            <a:off x="3491880" y="5229200"/>
            <a:ext cx="2304256" cy="648072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Malta</a:t>
            </a:r>
            <a:endParaRPr lang="cs-CZ" sz="2400" b="1" dirty="0"/>
          </a:p>
        </p:txBody>
      </p:sp>
      <p:cxnSp>
        <p:nvCxnSpPr>
          <p:cNvPr id="10" name="Přímá spojovací šipka 9"/>
          <p:cNvCxnSpPr>
            <a:stCxn id="7" idx="2"/>
          </p:cNvCxnSpPr>
          <p:nvPr/>
        </p:nvCxnSpPr>
        <p:spPr>
          <a:xfrm>
            <a:off x="3131840" y="2132856"/>
            <a:ext cx="2808312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flipH="1">
            <a:off x="7020272" y="2204864"/>
            <a:ext cx="648072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>
            <a:stCxn id="5" idx="0"/>
          </p:cNvCxnSpPr>
          <p:nvPr/>
        </p:nvCxnSpPr>
        <p:spPr>
          <a:xfrm flipH="1" flipV="1">
            <a:off x="7020272" y="3933056"/>
            <a:ext cx="97160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>
            <a:stCxn id="8" idx="3"/>
          </p:cNvCxnSpPr>
          <p:nvPr/>
        </p:nvCxnSpPr>
        <p:spPr>
          <a:xfrm>
            <a:off x="5796136" y="5553236"/>
            <a:ext cx="1512168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>
            <a:stCxn id="4" idx="3"/>
          </p:cNvCxnSpPr>
          <p:nvPr/>
        </p:nvCxnSpPr>
        <p:spPr>
          <a:xfrm flipV="1">
            <a:off x="2304256" y="3356992"/>
            <a:ext cx="2411760" cy="3240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168352" cy="282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aoblený obdélník 2"/>
          <p:cNvSpPr/>
          <p:nvPr/>
        </p:nvSpPr>
        <p:spPr>
          <a:xfrm>
            <a:off x="4572000" y="548680"/>
            <a:ext cx="3888432" cy="864096"/>
          </a:xfrm>
          <a:prstGeom prst="roundRect">
            <a:avLst/>
          </a:prstGeom>
          <a:solidFill>
            <a:srgbClr val="FFFF00"/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000" b="1" dirty="0" smtClean="0"/>
              <a:t>VATIKÁN</a:t>
            </a:r>
            <a:endParaRPr lang="cs-CZ" sz="4000" b="1" dirty="0"/>
          </a:p>
        </p:txBody>
      </p:sp>
      <p:sp>
        <p:nvSpPr>
          <p:cNvPr id="4" name="Zaoblený obdélník 3"/>
          <p:cNvSpPr/>
          <p:nvPr/>
        </p:nvSpPr>
        <p:spPr>
          <a:xfrm>
            <a:off x="2987824" y="4365104"/>
            <a:ext cx="5904656" cy="86409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Rozloha: 0,44 km² - nejmenší stát světa</a:t>
            </a:r>
            <a:endParaRPr lang="cs-CZ" sz="2400" dirty="0"/>
          </a:p>
        </p:txBody>
      </p:sp>
      <p:sp>
        <p:nvSpPr>
          <p:cNvPr id="5" name="Zaoblený obdélník 4"/>
          <p:cNvSpPr/>
          <p:nvPr/>
        </p:nvSpPr>
        <p:spPr>
          <a:xfrm>
            <a:off x="2987824" y="5445224"/>
            <a:ext cx="5868144" cy="936104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Počet obyvatel: 890 – církevní hodnostáři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4499992" y="3068960"/>
            <a:ext cx="4248472" cy="86409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Sídlo papeže</a:t>
            </a:r>
          </a:p>
          <a:p>
            <a:pPr algn="ctr"/>
            <a:r>
              <a:rPr lang="cs-CZ" sz="2400" dirty="0" smtClean="0"/>
              <a:t>Centrum římskokatolické církve</a:t>
            </a:r>
            <a:endParaRPr lang="cs-CZ" sz="2400" dirty="0"/>
          </a:p>
        </p:txBody>
      </p:sp>
      <p:sp>
        <p:nvSpPr>
          <p:cNvPr id="7" name="Zaoblený obdélník 6"/>
          <p:cNvSpPr/>
          <p:nvPr/>
        </p:nvSpPr>
        <p:spPr>
          <a:xfrm>
            <a:off x="4572000" y="1916832"/>
            <a:ext cx="4176464" cy="86409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Leží na území Říma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5760640" cy="383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aoblený obdélník 2"/>
          <p:cNvSpPr/>
          <p:nvPr/>
        </p:nvSpPr>
        <p:spPr>
          <a:xfrm>
            <a:off x="611560" y="1052736"/>
            <a:ext cx="4320480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Náměstí sv. Petra</a:t>
            </a:r>
            <a:endParaRPr lang="cs-CZ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50" y="188640"/>
            <a:ext cx="39052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5328592" cy="347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 descr="File:Vatican 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8640"/>
            <a:ext cx="2352261" cy="3528392"/>
          </a:xfrm>
          <a:prstGeom prst="rect">
            <a:avLst/>
          </a:prstGeom>
          <a:noFill/>
        </p:spPr>
      </p:pic>
      <p:pic>
        <p:nvPicPr>
          <p:cNvPr id="6" name="Picture 4" descr="File:Musei vaticani - giardini 01102-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789040"/>
            <a:ext cx="7344816" cy="2818574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884368" y="60212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[obr.2]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436096" y="32849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[obr.1]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Hájková\Local Settings\Temporary Internet Files\Content.IE5\QGWJCKM8\MP900362815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3657600" cy="2736850"/>
          </a:xfrm>
          <a:prstGeom prst="rect">
            <a:avLst/>
          </a:prstGeom>
          <a:noFill/>
        </p:spPr>
      </p:pic>
      <p:sp>
        <p:nvSpPr>
          <p:cNvPr id="3" name="Zaoblený obdélník 2"/>
          <p:cNvSpPr/>
          <p:nvPr/>
        </p:nvSpPr>
        <p:spPr>
          <a:xfrm>
            <a:off x="5508104" y="1484784"/>
            <a:ext cx="3456384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Rozloha: 60 km²</a:t>
            </a:r>
            <a:endParaRPr lang="cs-CZ" sz="2400" dirty="0"/>
          </a:p>
        </p:txBody>
      </p:sp>
      <p:sp>
        <p:nvSpPr>
          <p:cNvPr id="4" name="Zaoblený obdélník 3"/>
          <p:cNvSpPr/>
          <p:nvPr/>
        </p:nvSpPr>
        <p:spPr>
          <a:xfrm>
            <a:off x="5508104" y="2564904"/>
            <a:ext cx="3456384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Počet obyvatel: 27 000</a:t>
            </a:r>
            <a:endParaRPr lang="cs-CZ" sz="2400" dirty="0"/>
          </a:p>
        </p:txBody>
      </p:sp>
      <p:sp>
        <p:nvSpPr>
          <p:cNvPr id="5" name="Zaoblený obdélník 4"/>
          <p:cNvSpPr/>
          <p:nvPr/>
        </p:nvSpPr>
        <p:spPr>
          <a:xfrm>
            <a:off x="5508104" y="3573016"/>
            <a:ext cx="3456384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Nejstarší republika</a:t>
            </a:r>
          </a:p>
          <a:p>
            <a:pPr algn="ctr"/>
            <a:r>
              <a:rPr lang="cs-CZ" sz="2400" dirty="0" smtClean="0"/>
              <a:t> na světě(od roku 1253)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1115616" y="5733256"/>
            <a:ext cx="7560840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Významný cestovní ruch a vydávání  poštovních známek</a:t>
            </a:r>
            <a:endParaRPr lang="cs-CZ" sz="2400" dirty="0"/>
          </a:p>
        </p:txBody>
      </p:sp>
      <p:sp>
        <p:nvSpPr>
          <p:cNvPr id="7" name="Zaoblený obdélník 6"/>
          <p:cNvSpPr/>
          <p:nvPr/>
        </p:nvSpPr>
        <p:spPr>
          <a:xfrm>
            <a:off x="2051720" y="548680"/>
            <a:ext cx="4248472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/>
              <a:t>SAN MARINO</a:t>
            </a:r>
            <a:endParaRPr lang="cs-CZ" sz="4000" dirty="0"/>
          </a:p>
        </p:txBody>
      </p:sp>
      <p:sp>
        <p:nvSpPr>
          <p:cNvPr id="8" name="Zaoblený obdélník 7"/>
          <p:cNvSpPr/>
          <p:nvPr/>
        </p:nvSpPr>
        <p:spPr>
          <a:xfrm>
            <a:off x="1115616" y="4725144"/>
            <a:ext cx="7560840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Leží ve  východní Itálii, ve vnitrozemí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9\Desktop\foto San Marino\San Marino srpen 2006 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4248472" cy="3183375"/>
          </a:xfrm>
          <a:prstGeom prst="rect">
            <a:avLst/>
          </a:prstGeom>
          <a:noFill/>
        </p:spPr>
      </p:pic>
      <p:pic>
        <p:nvPicPr>
          <p:cNvPr id="2051" name="Picture 3" descr="C:\Users\PC9\Desktop\foto San Marino\San Marino srpen 2006 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24744"/>
            <a:ext cx="3884797" cy="5184576"/>
          </a:xfrm>
          <a:prstGeom prst="rect">
            <a:avLst/>
          </a:prstGeom>
          <a:noFill/>
        </p:spPr>
      </p:pic>
      <p:pic>
        <p:nvPicPr>
          <p:cNvPr id="2052" name="Picture 4" descr="C:\Users\PC9\Desktop\foto San Marino\San Marino srpen 2006 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01008"/>
            <a:ext cx="4248472" cy="3183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9\Desktop\foto San Marino\San Marino srpen 2006 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755938"/>
            <a:ext cx="4139952" cy="3102062"/>
          </a:xfrm>
          <a:prstGeom prst="rect">
            <a:avLst/>
          </a:prstGeom>
          <a:noFill/>
        </p:spPr>
      </p:pic>
      <p:pic>
        <p:nvPicPr>
          <p:cNvPr id="3075" name="Picture 3" descr="C:\Users\PC9\Desktop\foto San Marino\San Marino srpen 2006 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656"/>
            <a:ext cx="4392488" cy="3291286"/>
          </a:xfrm>
          <a:prstGeom prst="rect">
            <a:avLst/>
          </a:prstGeom>
          <a:noFill/>
        </p:spPr>
      </p:pic>
      <p:pic>
        <p:nvPicPr>
          <p:cNvPr id="3076" name="Picture 4" descr="C:\Users\PC9\Desktop\foto San Marino\San Marino srpen 2006 0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60648"/>
            <a:ext cx="2592288" cy="3459618"/>
          </a:xfrm>
          <a:prstGeom prst="rect">
            <a:avLst/>
          </a:prstGeom>
          <a:noFill/>
        </p:spPr>
      </p:pic>
      <p:pic>
        <p:nvPicPr>
          <p:cNvPr id="3077" name="Picture 5" descr="C:\Users\PC9\Desktop\foto San Marino\San Marino srpen 2006 0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55938"/>
            <a:ext cx="4139952" cy="3102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753</Words>
  <Application>Microsoft Office PowerPoint</Application>
  <PresentationFormat>Předvádění na obrazovce (4:3)</PresentationFormat>
  <Paragraphs>157</Paragraphs>
  <Slides>23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</vt:vector>
  </TitlesOfParts>
  <Company>ZŠ Olomouc, Mozartova 48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Hájková</dc:creator>
  <cp:lastModifiedBy>Hájková</cp:lastModifiedBy>
  <cp:revision>42</cp:revision>
  <dcterms:created xsi:type="dcterms:W3CDTF">2012-11-28T12:53:29Z</dcterms:created>
  <dcterms:modified xsi:type="dcterms:W3CDTF">2013-01-28T13:14:08Z</dcterms:modified>
</cp:coreProperties>
</file>