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7" r:id="rId2"/>
    <p:sldId id="268" r:id="rId3"/>
    <p:sldId id="257" r:id="rId4"/>
    <p:sldId id="276" r:id="rId5"/>
    <p:sldId id="258" r:id="rId6"/>
    <p:sldId id="272" r:id="rId7"/>
    <p:sldId id="274" r:id="rId8"/>
    <p:sldId id="277" r:id="rId9"/>
    <p:sldId id="278" r:id="rId10"/>
    <p:sldId id="260" r:id="rId11"/>
    <p:sldId id="259" r:id="rId12"/>
    <p:sldId id="261" r:id="rId13"/>
    <p:sldId id="262" r:id="rId14"/>
    <p:sldId id="263" r:id="rId15"/>
    <p:sldId id="264" r:id="rId16"/>
    <p:sldId id="265" r:id="rId17"/>
    <p:sldId id="283" r:id="rId18"/>
    <p:sldId id="280" r:id="rId19"/>
    <p:sldId id="266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72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D20F3-50BA-44D3-B916-C901EE5DC7A3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0D4A1-D93B-4005-99CF-F1080671ECE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3594-237F-4075-9C56-F7F461F9E116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3594-237F-4075-9C56-F7F461F9E116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4B56E-6AF6-4BB4-993D-8DC18E18D522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8E622-5710-459A-8F63-5F345C97C26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zs-mozartova.cz/" TargetMode="External"/><Relationship Id="rId5" Type="http://schemas.openxmlformats.org/officeDocument/2006/relationships/hyperlink" Target="mailto:kundrum@centrum.cz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9/Colosseum_(Rome)_15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2/2d/StPetersDomePD.jpg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hyperlink" Target="//upload.wikimedia.org/wikipedia/commons/2/28/Venedig_rialtobruecke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//upload.wikimedia.org/wikipedia/commons/9/9b/PI6392~2Basilica_di_San_Marco.JPG" TargetMode="Externa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a/Napol.jpg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//upload.wikimedia.org/wikipedia/commons/7/7e/859MilanoDuomo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kundrum@centrum.c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zs-mozartova.cz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zs-mozartova.cz/" TargetMode="External"/><Relationship Id="rId4" Type="http://schemas.openxmlformats.org/officeDocument/2006/relationships/hyperlink" Target="mailto:kundrum@centrum.cz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04864"/>
            <a:ext cx="6481763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Obdélník 5"/>
          <p:cNvSpPr>
            <a:spLocks noChangeArrowheads="1"/>
          </p:cNvSpPr>
          <p:nvPr/>
        </p:nvSpPr>
        <p:spPr bwMode="auto">
          <a:xfrm>
            <a:off x="0" y="4725143"/>
            <a:ext cx="9144000" cy="21544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cs-CZ" sz="20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800" b="1" i="1" dirty="0">
                <a:latin typeface="Courier New" pitchFamily="49" charset="0"/>
                <a:cs typeface="Courier New" pitchFamily="49" charset="0"/>
              </a:rPr>
              <a:t>EU PENÍZE ŠKOLÁM</a:t>
            </a:r>
          </a:p>
          <a:p>
            <a:pPr algn="ctr"/>
            <a:endParaRPr lang="cs-CZ" sz="1400" b="1" i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000" b="1" i="1" dirty="0">
                <a:latin typeface="Courier New" pitchFamily="49" charset="0"/>
                <a:cs typeface="Courier New" pitchFamily="49" charset="0"/>
              </a:rPr>
              <a:t>Operační program Vzdělávání pro konkurenceschopnost</a:t>
            </a:r>
          </a:p>
          <a:p>
            <a:pPr algn="ctr"/>
            <a:endParaRPr lang="cs-CZ" sz="1200" b="1" i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000" dirty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cs typeface="Courier New" pitchFamily="49" charset="0"/>
              </a:rPr>
            </a:br>
            <a:endParaRPr lang="cs-CZ" sz="2000" dirty="0"/>
          </a:p>
        </p:txBody>
      </p:sp>
      <p:pic>
        <p:nvPicPr>
          <p:cNvPr id="3076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email: </a:t>
            </a:r>
            <a:r>
              <a:rPr lang="cs-CZ" sz="1400" b="1" i="1" noProof="1" smtClean="0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  <a:hlinkClick r:id="rId5"/>
              </a:rPr>
              <a:t>kundrum@centrum.cz</a:t>
            </a:r>
            <a:r>
              <a:rPr lang="cs-CZ" sz="1400" b="1" i="1" noProof="1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  <a:hlinkClick r:id="rId6"/>
              </a:rPr>
              <a:t>www.zs-mozartova.cz</a:t>
            </a:r>
            <a:r>
              <a:rPr lang="cs-CZ" sz="1400" b="1" i="1" dirty="0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b="1" i="1" noProof="1">
              <a:solidFill>
                <a:srgbClr val="002060"/>
              </a:solidFill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83568" y="3871501"/>
            <a:ext cx="7884368" cy="646331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Projekt: ŠKOLA RADOSTI, ŠKOLA KVALITY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Registrační číslo projektu: CZ.1.07/1.4.00/21.3688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39052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50438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33800"/>
            <a:ext cx="244827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aoblený obdélník 7"/>
          <p:cNvSpPr/>
          <p:nvPr/>
        </p:nvSpPr>
        <p:spPr>
          <a:xfrm>
            <a:off x="5004048" y="404664"/>
            <a:ext cx="3384376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Římské fontány</a:t>
            </a:r>
            <a:endParaRPr lang="cs-CZ" sz="2800" dirty="0"/>
          </a:p>
        </p:txBody>
      </p:sp>
      <p:sp>
        <p:nvSpPr>
          <p:cNvPr id="9" name="Zaoblený obdélník 8"/>
          <p:cNvSpPr/>
          <p:nvPr/>
        </p:nvSpPr>
        <p:spPr>
          <a:xfrm>
            <a:off x="1619672" y="188640"/>
            <a:ext cx="201622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ŘÍM</a:t>
            </a:r>
            <a:endParaRPr lang="cs-CZ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PC9\AppData\Local\Microsoft\Windows\Temporary Internet Files\Content.IE5\IOK2M52Y\MP90040380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78805"/>
            <a:ext cx="4320480" cy="2879195"/>
          </a:xfrm>
          <a:prstGeom prst="rect">
            <a:avLst/>
          </a:prstGeom>
          <a:noFill/>
        </p:spPr>
      </p:pic>
      <p:pic>
        <p:nvPicPr>
          <p:cNvPr id="3080" name="Picture 8" descr="File:Colosseum (Rome) 1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5328592" cy="3996444"/>
          </a:xfrm>
          <a:prstGeom prst="rect">
            <a:avLst/>
          </a:prstGeom>
          <a:noFill/>
        </p:spPr>
      </p:pic>
      <p:sp>
        <p:nvSpPr>
          <p:cNvPr id="9" name="Zaoblený obdélník 8"/>
          <p:cNvSpPr/>
          <p:nvPr/>
        </p:nvSpPr>
        <p:spPr>
          <a:xfrm>
            <a:off x="5796136" y="2276872"/>
            <a:ext cx="3131840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Koloseum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6300192" y="620688"/>
            <a:ext cx="201622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ŘÍM</a:t>
            </a:r>
            <a:endParaRPr lang="cs-CZ" sz="4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436510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[obr. 1]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12976"/>
            <a:ext cx="43242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File:StPetersDomeP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692696"/>
            <a:ext cx="3924300" cy="5705476"/>
          </a:xfrm>
          <a:prstGeom prst="rect">
            <a:avLst/>
          </a:prstGeom>
          <a:noFill/>
        </p:spPr>
      </p:pic>
      <p:sp>
        <p:nvSpPr>
          <p:cNvPr id="4" name="Zaoblený obdélník 3"/>
          <p:cNvSpPr/>
          <p:nvPr/>
        </p:nvSpPr>
        <p:spPr>
          <a:xfrm>
            <a:off x="1259632" y="620688"/>
            <a:ext cx="201622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ŘÍM</a:t>
            </a:r>
            <a:endParaRPr lang="cs-CZ" sz="4000" dirty="0"/>
          </a:p>
        </p:txBody>
      </p:sp>
      <p:sp>
        <p:nvSpPr>
          <p:cNvPr id="5" name="Zaoblený obdélník 4"/>
          <p:cNvSpPr/>
          <p:nvPr/>
        </p:nvSpPr>
        <p:spPr>
          <a:xfrm>
            <a:off x="1619672" y="1916832"/>
            <a:ext cx="244827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Náměstí sv. Petra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812360" y="645789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[obr. 2]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2656"/>
            <a:ext cx="39052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17032"/>
            <a:ext cx="39052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aoblený obdélník 9"/>
          <p:cNvSpPr/>
          <p:nvPr/>
        </p:nvSpPr>
        <p:spPr>
          <a:xfrm>
            <a:off x="1403648" y="260648"/>
            <a:ext cx="316835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BENÁTKY</a:t>
            </a:r>
            <a:endParaRPr lang="cs-CZ" sz="2800" dirty="0"/>
          </a:p>
        </p:txBody>
      </p:sp>
      <p:pic>
        <p:nvPicPr>
          <p:cNvPr id="6156" name="Picture 12" descr="File:Venedig rialtobruec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924944"/>
            <a:ext cx="4464496" cy="334837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95536" y="62373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[obr. 3]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32656"/>
            <a:ext cx="24955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57675"/>
            <a:ext cx="39052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257675"/>
            <a:ext cx="39052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aoblený obdélník 9"/>
          <p:cNvSpPr/>
          <p:nvPr/>
        </p:nvSpPr>
        <p:spPr>
          <a:xfrm>
            <a:off x="5580112" y="3573016"/>
            <a:ext cx="316835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BENÁTKY</a:t>
            </a:r>
            <a:endParaRPr lang="cs-CZ" sz="2800" dirty="0"/>
          </a:p>
        </p:txBody>
      </p:sp>
      <p:pic>
        <p:nvPicPr>
          <p:cNvPr id="11" name="Picture 10" descr="File:PI6392~2Basilica di San Marc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04664"/>
            <a:ext cx="4716016" cy="353701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4355976" y="386104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[obr. 4]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000600" cy="333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aoblený obdélník 6"/>
          <p:cNvSpPr/>
          <p:nvPr/>
        </p:nvSpPr>
        <p:spPr>
          <a:xfrm>
            <a:off x="6012160" y="836712"/>
            <a:ext cx="2304256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Neapol</a:t>
            </a:r>
            <a:endParaRPr lang="cs-CZ" sz="2800" dirty="0"/>
          </a:p>
        </p:txBody>
      </p:sp>
      <p:pic>
        <p:nvPicPr>
          <p:cNvPr id="8194" name="Picture 2" descr="File:Napo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861048"/>
            <a:ext cx="7620000" cy="2286001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7092280" y="616530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[obr. 5]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859MilanoDuom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4286250" cy="5715000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9220" name="Picture 4" descr="http://upload.wikimedia.org/wikipedia/commons/3/3e/Pisa_-_Campo_Santo_-_Campanile_4_-_2005-08-08_17-30_4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412776"/>
            <a:ext cx="3533775" cy="4714875"/>
          </a:xfrm>
          <a:prstGeom prst="rect">
            <a:avLst/>
          </a:prstGeom>
          <a:noFill/>
        </p:spPr>
      </p:pic>
      <p:sp>
        <p:nvSpPr>
          <p:cNvPr id="6" name="Zaoblený obdélník 5"/>
          <p:cNvSpPr/>
          <p:nvPr/>
        </p:nvSpPr>
        <p:spPr>
          <a:xfrm>
            <a:off x="5724128" y="332656"/>
            <a:ext cx="3240360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Šikmá věž v </a:t>
            </a:r>
            <a:r>
              <a:rPr lang="cs-CZ" sz="2800" dirty="0" err="1" smtClean="0"/>
              <a:t>Pisse</a:t>
            </a:r>
            <a:endParaRPr lang="cs-CZ" sz="2800" dirty="0"/>
          </a:p>
        </p:txBody>
      </p:sp>
      <p:sp>
        <p:nvSpPr>
          <p:cNvPr id="7" name="Zaoblený obdélník 6"/>
          <p:cNvSpPr/>
          <p:nvPr/>
        </p:nvSpPr>
        <p:spPr>
          <a:xfrm>
            <a:off x="1259632" y="260648"/>
            <a:ext cx="3240360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Katedrála v Miláně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4048" y="62373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[obr. 7]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812360" y="623731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[obr. 6]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</a:t>
            </a:r>
            <a:r>
              <a:rPr lang="cs-CZ" sz="1400" i="1" dirty="0" smtClean="0">
                <a:latin typeface="Courier New" pitchFamily="49" charset="0"/>
                <a:ea typeface="+mj-ea"/>
                <a:cs typeface="Courier New" pitchFamily="49" charset="0"/>
              </a:rPr>
              <a:t>: </a:t>
            </a:r>
            <a:r>
              <a:rPr lang="cs-CZ" sz="1400" b="1" i="1" noProof="1" smtClean="0">
                <a:latin typeface="Courier New" pitchFamily="49" charset="0"/>
                <a:ea typeface="+mj-ea"/>
                <a:cs typeface="Courier New" pitchFamily="49" charset="0"/>
                <a:hlinkClick r:id="rId3"/>
              </a:rPr>
              <a:t>kundrum@centrum.cz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  <a:hlinkClick r:id="rId4"/>
              </a:rPr>
              <a:t>www.zs-mozartova.cz</a:t>
            </a:r>
            <a:r>
              <a:rPr lang="cs-CZ" sz="1400" i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i="1" noProof="1"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2379077"/>
            <a:ext cx="81369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Seznam použité literatury a pramenů: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HÜBELOVÁ, D.; CHALUPA, P.: Zeměpis Evropa, 1. díl pro 8. ročník ZŠ nebo tercie víceletých gymnázií. Brno: Nová škola, s.r.o. 2012. 96 s. IBSN 978-80-7289-348-5</a:t>
            </a:r>
          </a:p>
          <a:p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JEŘÁBEK, M.: Zeměpis 8 – učebnice pro základní školy a víceletá gymnázia. Plzeň: </a:t>
            </a:r>
            <a:r>
              <a:rPr lang="cs-CZ" sz="1600" i="1" dirty="0" err="1" smtClean="0">
                <a:latin typeface="Courier New" pitchFamily="49" charset="0"/>
                <a:cs typeface="Courier New" pitchFamily="49" charset="0"/>
              </a:rPr>
              <a:t>Fraus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 2006. </a:t>
            </a:r>
            <a:r>
              <a:rPr lang="cs-CZ" sz="1600" i="1" smtClean="0">
                <a:latin typeface="Courier New" pitchFamily="49" charset="0"/>
                <a:cs typeface="Courier New" pitchFamily="49" charset="0"/>
              </a:rPr>
              <a:t>128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s. ISBN 80-7238-486-4</a:t>
            </a:r>
          </a:p>
          <a:p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Evropa – sešitový atlas pro základní školy a víceletá gymnázia. Praha: Kartografie 2006. 53 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Použité zdroje: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Nečíslovaný obrazový materiál je použit z</a:t>
            </a:r>
            <a:r>
              <a:rPr kumimoji="0" lang="cs-CZ" sz="16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galerie obrázků a klipartů Microsoft Office.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467544" y="332656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5 a 9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Mapa Apeninského poloostrova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Evropa – sešitový atlas pro základní školy a víceletá gymnázia. 1. vydání Praha: Kartografie 2006,strana 35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39552" y="170080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11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2012-11-17].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http://commons.wikimedia.org/wiki/File:Colosseum_(Rome)_15.jpg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39552" y="263691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12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[obr.2]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2012-11-17].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http://commons.wikimedia.org/wiki/File:StPetersDomePD.jpg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39552" y="3645024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13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[obr.3] 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2012-11-17].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http://commons.wikimedia.org/wiki/File:PI6392~2Basilica_di_San_Marco.JPG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378904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16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[obr.7]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2012-11-17].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http://commons.wikimedia.org/wiki/File:859MilanoDuomo.JPG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11560" y="2564904"/>
            <a:ext cx="8100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16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[obr.6]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2012-11-17].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http://commons.wikimedia.org/wiki/File:Pisa_-_Campo_Santo_-_Campanile_4_-_2005-08-08_17-30_4832.JPG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11560" y="62068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14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[obr.4]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2012-11-17].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http://commons.wikimedia.org/wiki/File:Venedig_rialtobruecke.jpg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611560" y="162880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15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[obr.5]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2012-11-17].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http://commons.wikimedia.org/wiki/File:Napol.jpg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</a:t>
            </a:r>
            <a:r>
              <a:rPr lang="cs-CZ" sz="1400" i="1" dirty="0" smtClean="0">
                <a:latin typeface="Courier New" pitchFamily="49" charset="0"/>
                <a:ea typeface="+mj-ea"/>
                <a:cs typeface="Courier New" pitchFamily="49" charset="0"/>
              </a:rPr>
              <a:t>: </a:t>
            </a:r>
            <a:r>
              <a:rPr lang="cs-CZ" sz="1400" b="1" i="1" noProof="1" smtClean="0">
                <a:latin typeface="Courier New" pitchFamily="49" charset="0"/>
                <a:ea typeface="+mj-ea"/>
                <a:cs typeface="Courier New" pitchFamily="49" charset="0"/>
                <a:hlinkClick r:id="rId4"/>
              </a:rPr>
              <a:t>kundrum@centrum.cz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  <a:hlinkClick r:id="rId5"/>
              </a:rPr>
              <a:t>www.zs-mozartova.cz</a:t>
            </a:r>
            <a:r>
              <a:rPr lang="cs-CZ" sz="1400" i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i="1" noProof="1"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467544" y="2492896"/>
          <a:ext cx="8208912" cy="324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3048"/>
                <a:gridCol w="5575864"/>
              </a:tblGrid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Autor: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Mgr. Eva Hájková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oblast: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Člověk a příroda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obor: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Zeměpis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předmět: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Zeměpis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Ročník: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8.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Tematická</a:t>
                      </a:r>
                      <a:r>
                        <a:rPr lang="cs-CZ" sz="1600" b="1" i="1" baseline="0" dirty="0" smtClean="0">
                          <a:latin typeface="Courier New" pitchFamily="49" charset="0"/>
                          <a:cs typeface="Courier New" pitchFamily="49" charset="0"/>
                        </a:rPr>
                        <a:t> oblast</a:t>
                      </a: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Státy Evropy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Téma hodiny: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Itálie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Označení DUM: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VY_32_INOVACE_12.08.HAJ.ZE.8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Vytvořeno: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18. 11. 2012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1835696" y="692696"/>
            <a:ext cx="6120680" cy="1440160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 smtClean="0"/>
              <a:t>ITÁLIE</a:t>
            </a:r>
            <a:endParaRPr lang="cs-CZ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542964"/>
            <a:ext cx="6048672" cy="401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611560" y="5373216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Státní zřízení:</a:t>
            </a:r>
            <a:endParaRPr lang="cs-CZ" sz="2400" dirty="0"/>
          </a:p>
        </p:txBody>
      </p:sp>
      <p:sp>
        <p:nvSpPr>
          <p:cNvPr id="3" name="Zaoblený obdélník 2"/>
          <p:cNvSpPr/>
          <p:nvPr/>
        </p:nvSpPr>
        <p:spPr>
          <a:xfrm>
            <a:off x="611560" y="6165304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Hlavní město:</a:t>
            </a:r>
            <a:endParaRPr lang="cs-CZ" sz="2400" dirty="0"/>
          </a:p>
        </p:txBody>
      </p:sp>
      <p:sp>
        <p:nvSpPr>
          <p:cNvPr id="4" name="Zaoblený obdélník 3"/>
          <p:cNvSpPr/>
          <p:nvPr/>
        </p:nvSpPr>
        <p:spPr>
          <a:xfrm>
            <a:off x="4283968" y="2636912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58 miliónů</a:t>
            </a:r>
            <a:endParaRPr lang="cs-CZ" sz="2400" dirty="0"/>
          </a:p>
        </p:txBody>
      </p:sp>
      <p:sp>
        <p:nvSpPr>
          <p:cNvPr id="5" name="Zaoblený obdélník 4"/>
          <p:cNvSpPr/>
          <p:nvPr/>
        </p:nvSpPr>
        <p:spPr>
          <a:xfrm>
            <a:off x="4283968" y="4365104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euro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4283968" y="3573016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italština</a:t>
            </a:r>
            <a:endParaRPr lang="cs-CZ" sz="2400" dirty="0"/>
          </a:p>
        </p:txBody>
      </p:sp>
      <p:sp>
        <p:nvSpPr>
          <p:cNvPr id="7" name="Zaoblený obdélník 6"/>
          <p:cNvSpPr/>
          <p:nvPr/>
        </p:nvSpPr>
        <p:spPr>
          <a:xfrm>
            <a:off x="4283968" y="5301208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republika</a:t>
            </a:r>
            <a:endParaRPr lang="cs-CZ" sz="2400" dirty="0"/>
          </a:p>
        </p:txBody>
      </p:sp>
      <p:sp>
        <p:nvSpPr>
          <p:cNvPr id="9" name="Zaoblený obdélník 8"/>
          <p:cNvSpPr/>
          <p:nvPr/>
        </p:nvSpPr>
        <p:spPr>
          <a:xfrm>
            <a:off x="611560" y="4509120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Měna:</a:t>
            </a:r>
            <a:endParaRPr lang="cs-CZ" sz="2400" dirty="0"/>
          </a:p>
        </p:txBody>
      </p:sp>
      <p:sp>
        <p:nvSpPr>
          <p:cNvPr id="11" name="Zaoblený obdélník 10"/>
          <p:cNvSpPr/>
          <p:nvPr/>
        </p:nvSpPr>
        <p:spPr>
          <a:xfrm>
            <a:off x="611560" y="1772816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Rozloha:</a:t>
            </a:r>
            <a:endParaRPr lang="cs-CZ" sz="2400" dirty="0"/>
          </a:p>
        </p:txBody>
      </p:sp>
      <p:sp>
        <p:nvSpPr>
          <p:cNvPr id="12" name="Zaoblený obdélník 11"/>
          <p:cNvSpPr/>
          <p:nvPr/>
        </p:nvSpPr>
        <p:spPr>
          <a:xfrm>
            <a:off x="611560" y="2636912"/>
            <a:ext cx="280831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Počet obyvatel:</a:t>
            </a:r>
            <a:endParaRPr lang="cs-CZ" sz="2400" dirty="0"/>
          </a:p>
        </p:txBody>
      </p:sp>
      <p:sp>
        <p:nvSpPr>
          <p:cNvPr id="13" name="Zaoblený obdélník 12"/>
          <p:cNvSpPr/>
          <p:nvPr/>
        </p:nvSpPr>
        <p:spPr>
          <a:xfrm>
            <a:off x="611560" y="3573016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Úřední jazyk:</a:t>
            </a:r>
            <a:endParaRPr lang="cs-CZ" sz="2400" dirty="0"/>
          </a:p>
        </p:txBody>
      </p:sp>
      <p:sp>
        <p:nvSpPr>
          <p:cNvPr id="15" name="Zaoblený obdélník 14"/>
          <p:cNvSpPr/>
          <p:nvPr/>
        </p:nvSpPr>
        <p:spPr>
          <a:xfrm>
            <a:off x="4283968" y="1772816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301 000 km²</a:t>
            </a:r>
            <a:endParaRPr lang="cs-CZ" sz="2400" dirty="0"/>
          </a:p>
        </p:txBody>
      </p:sp>
      <p:sp>
        <p:nvSpPr>
          <p:cNvPr id="16" name="Zaoblený obdélník 15"/>
          <p:cNvSpPr/>
          <p:nvPr/>
        </p:nvSpPr>
        <p:spPr>
          <a:xfrm>
            <a:off x="1835696" y="620688"/>
            <a:ext cx="4968552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Základní údaje:</a:t>
            </a:r>
            <a:endParaRPr lang="cs-CZ" sz="2800" dirty="0"/>
          </a:p>
        </p:txBody>
      </p:sp>
      <p:sp>
        <p:nvSpPr>
          <p:cNvPr id="17" name="Zaoblený obdélník 16"/>
          <p:cNvSpPr/>
          <p:nvPr/>
        </p:nvSpPr>
        <p:spPr>
          <a:xfrm>
            <a:off x="4283968" y="6021288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Řím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PC9\Desktop\DUMY\skeny - mapy\sken-mapy E  - Itál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9381"/>
            <a:ext cx="4903693" cy="6758619"/>
          </a:xfrm>
          <a:prstGeom prst="rect">
            <a:avLst/>
          </a:prstGeom>
          <a:noFill/>
        </p:spPr>
      </p:pic>
      <p:sp>
        <p:nvSpPr>
          <p:cNvPr id="7" name="Zaoblený obdélník 6"/>
          <p:cNvSpPr/>
          <p:nvPr/>
        </p:nvSpPr>
        <p:spPr>
          <a:xfrm>
            <a:off x="6156176" y="0"/>
            <a:ext cx="2628800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Mapa Itálie</a:t>
            </a:r>
            <a:endParaRPr lang="cs-CZ" sz="2800" dirty="0"/>
          </a:p>
        </p:txBody>
      </p:sp>
      <p:sp>
        <p:nvSpPr>
          <p:cNvPr id="8" name="Zaoblený obdélník 7"/>
          <p:cNvSpPr/>
          <p:nvPr/>
        </p:nvSpPr>
        <p:spPr>
          <a:xfrm>
            <a:off x="5796136" y="2348880"/>
            <a:ext cx="2195736" cy="64807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San Marino</a:t>
            </a:r>
            <a:endParaRPr lang="cs-CZ" sz="24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0" y="332656"/>
            <a:ext cx="2195736" cy="64807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Alpy</a:t>
            </a:r>
            <a:endParaRPr lang="cs-CZ" sz="2400" b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0" y="2348880"/>
            <a:ext cx="2195736" cy="64807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Korsika</a:t>
            </a:r>
          </a:p>
          <a:p>
            <a:pPr algn="ctr"/>
            <a:r>
              <a:rPr lang="cs-CZ" sz="2400" b="1" dirty="0" smtClean="0"/>
              <a:t>(Patří Francii)</a:t>
            </a:r>
            <a:endParaRPr lang="cs-CZ" sz="2400" b="1" dirty="0"/>
          </a:p>
        </p:txBody>
      </p:sp>
      <p:sp>
        <p:nvSpPr>
          <p:cNvPr id="11" name="Zaoblený obdélník 10"/>
          <p:cNvSpPr/>
          <p:nvPr/>
        </p:nvSpPr>
        <p:spPr>
          <a:xfrm>
            <a:off x="0" y="5157192"/>
            <a:ext cx="2195736" cy="64807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Sardinie</a:t>
            </a:r>
            <a:endParaRPr lang="cs-CZ" sz="2400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5652120" y="5877272"/>
            <a:ext cx="2195736" cy="64807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Sicílie</a:t>
            </a:r>
            <a:endParaRPr lang="cs-CZ" sz="2400" b="1" dirty="0"/>
          </a:p>
        </p:txBody>
      </p:sp>
      <p:sp>
        <p:nvSpPr>
          <p:cNvPr id="13" name="Zaoblený obdélník 12"/>
          <p:cNvSpPr/>
          <p:nvPr/>
        </p:nvSpPr>
        <p:spPr>
          <a:xfrm>
            <a:off x="5940152" y="4797152"/>
            <a:ext cx="2195736" cy="64807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Vatikán</a:t>
            </a:r>
            <a:endParaRPr lang="cs-CZ" sz="2400" b="1" dirty="0"/>
          </a:p>
        </p:txBody>
      </p:sp>
      <p:cxnSp>
        <p:nvCxnSpPr>
          <p:cNvPr id="16" name="Přímá spojovací šipka 15"/>
          <p:cNvCxnSpPr>
            <a:stCxn id="9" idx="3"/>
          </p:cNvCxnSpPr>
          <p:nvPr/>
        </p:nvCxnSpPr>
        <p:spPr>
          <a:xfrm>
            <a:off x="2195736" y="656692"/>
            <a:ext cx="1044624" cy="252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2123728" y="4653136"/>
            <a:ext cx="72008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>
            <a:stCxn id="12" idx="1"/>
          </p:cNvCxnSpPr>
          <p:nvPr/>
        </p:nvCxnSpPr>
        <p:spPr>
          <a:xfrm flipH="1" flipV="1">
            <a:off x="4499992" y="5877272"/>
            <a:ext cx="1152128" cy="324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>
            <a:stCxn id="13" idx="1"/>
          </p:cNvCxnSpPr>
          <p:nvPr/>
        </p:nvCxnSpPr>
        <p:spPr>
          <a:xfrm flipH="1" flipV="1">
            <a:off x="3707904" y="3573016"/>
            <a:ext cx="2232248" cy="15481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>
            <a:stCxn id="8" idx="1"/>
          </p:cNvCxnSpPr>
          <p:nvPr/>
        </p:nvCxnSpPr>
        <p:spPr>
          <a:xfrm flipH="1" flipV="1">
            <a:off x="3779912" y="2492896"/>
            <a:ext cx="2016224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>
            <a:stCxn id="10" idx="3"/>
          </p:cNvCxnSpPr>
          <p:nvPr/>
        </p:nvCxnSpPr>
        <p:spPr>
          <a:xfrm>
            <a:off x="2195736" y="2672916"/>
            <a:ext cx="144016" cy="6840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Zaoblený obdélník 18"/>
          <p:cNvSpPr/>
          <p:nvPr/>
        </p:nvSpPr>
        <p:spPr>
          <a:xfrm>
            <a:off x="4860032" y="1052736"/>
            <a:ext cx="2195736" cy="64807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Pádská nížina</a:t>
            </a:r>
            <a:endParaRPr lang="cs-CZ" sz="2400" b="1" dirty="0"/>
          </a:p>
        </p:txBody>
      </p:sp>
      <p:cxnSp>
        <p:nvCxnSpPr>
          <p:cNvPr id="23" name="Přímá spojovací šipka 22"/>
          <p:cNvCxnSpPr>
            <a:stCxn id="19" idx="1"/>
          </p:cNvCxnSpPr>
          <p:nvPr/>
        </p:nvCxnSpPr>
        <p:spPr>
          <a:xfrm flipH="1">
            <a:off x="3131840" y="1376772"/>
            <a:ext cx="1728192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ený obdélník 7"/>
          <p:cNvSpPr/>
          <p:nvPr/>
        </p:nvSpPr>
        <p:spPr>
          <a:xfrm>
            <a:off x="899592" y="620688"/>
            <a:ext cx="7200800" cy="10801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Hospodářství:</a:t>
            </a:r>
          </a:p>
          <a:p>
            <a:pPr algn="ctr"/>
            <a:r>
              <a:rPr lang="cs-CZ" sz="2400" dirty="0" smtClean="0"/>
              <a:t>Velmi vyspělý stát, hospodářsky všestranně rozvinutý</a:t>
            </a:r>
            <a:endParaRPr lang="cs-CZ" sz="2400" dirty="0"/>
          </a:p>
        </p:txBody>
      </p:sp>
      <p:sp>
        <p:nvSpPr>
          <p:cNvPr id="12" name="Zaoblený obdélník 11"/>
          <p:cNvSpPr/>
          <p:nvPr/>
        </p:nvSpPr>
        <p:spPr>
          <a:xfrm>
            <a:off x="2051720" y="1916832"/>
            <a:ext cx="5328592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Veliký rozdíl v hospodářství 2 částí:</a:t>
            </a:r>
            <a:endParaRPr lang="cs-CZ" sz="24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899592" y="3068960"/>
            <a:ext cx="1944216" cy="5040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Sever</a:t>
            </a:r>
            <a:endParaRPr lang="cs-CZ" sz="2400" dirty="0"/>
          </a:p>
        </p:txBody>
      </p:sp>
      <p:sp>
        <p:nvSpPr>
          <p:cNvPr id="17" name="Zaoblený obdélník 16"/>
          <p:cNvSpPr/>
          <p:nvPr/>
        </p:nvSpPr>
        <p:spPr>
          <a:xfrm>
            <a:off x="6588224" y="3068960"/>
            <a:ext cx="1944216" cy="5040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Střed a jih</a:t>
            </a:r>
            <a:endParaRPr lang="cs-CZ" sz="2400" dirty="0"/>
          </a:p>
        </p:txBody>
      </p:sp>
      <p:sp>
        <p:nvSpPr>
          <p:cNvPr id="19" name="Zaoblený obdélník 18"/>
          <p:cNvSpPr/>
          <p:nvPr/>
        </p:nvSpPr>
        <p:spPr>
          <a:xfrm>
            <a:off x="251520" y="3933056"/>
            <a:ext cx="3240360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Vyspělé všechny obory</a:t>
            </a:r>
            <a:endParaRPr lang="cs-CZ" sz="2400" dirty="0"/>
          </a:p>
        </p:txBody>
      </p:sp>
      <p:sp>
        <p:nvSpPr>
          <p:cNvPr id="20" name="Zaoblený obdélník 19"/>
          <p:cNvSpPr/>
          <p:nvPr/>
        </p:nvSpPr>
        <p:spPr>
          <a:xfrm>
            <a:off x="5796136" y="3933056"/>
            <a:ext cx="3347864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Textilní a potravinářský</a:t>
            </a:r>
            <a:endParaRPr lang="cs-CZ" sz="2400" dirty="0"/>
          </a:p>
        </p:txBody>
      </p:sp>
      <p:sp>
        <p:nvSpPr>
          <p:cNvPr id="21" name="Zaoblený obdélník 20"/>
          <p:cNvSpPr/>
          <p:nvPr/>
        </p:nvSpPr>
        <p:spPr>
          <a:xfrm>
            <a:off x="0" y="4869160"/>
            <a:ext cx="3563888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Intenzivní v Pádské nížině</a:t>
            </a:r>
            <a:endParaRPr lang="cs-CZ" sz="2400" dirty="0"/>
          </a:p>
        </p:txBody>
      </p:sp>
      <p:sp>
        <p:nvSpPr>
          <p:cNvPr id="22" name="Zaoblený obdélník 21"/>
          <p:cNvSpPr/>
          <p:nvPr/>
        </p:nvSpPr>
        <p:spPr>
          <a:xfrm>
            <a:off x="6084168" y="4869160"/>
            <a:ext cx="2808312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Hlavní činnost</a:t>
            </a:r>
            <a:endParaRPr lang="cs-CZ" sz="2400" dirty="0"/>
          </a:p>
        </p:txBody>
      </p:sp>
      <p:sp>
        <p:nvSpPr>
          <p:cNvPr id="23" name="Zaoblený obdélník 22"/>
          <p:cNvSpPr/>
          <p:nvPr/>
        </p:nvSpPr>
        <p:spPr>
          <a:xfrm>
            <a:off x="3635896" y="4005064"/>
            <a:ext cx="1944216" cy="5040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Průmysl</a:t>
            </a:r>
            <a:endParaRPr lang="cs-CZ" sz="2400" dirty="0"/>
          </a:p>
        </p:txBody>
      </p:sp>
      <p:sp>
        <p:nvSpPr>
          <p:cNvPr id="24" name="Zaoblený obdélník 23"/>
          <p:cNvSpPr/>
          <p:nvPr/>
        </p:nvSpPr>
        <p:spPr>
          <a:xfrm>
            <a:off x="3707904" y="4941168"/>
            <a:ext cx="1944216" cy="5040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zemědělství</a:t>
            </a:r>
            <a:endParaRPr lang="cs-CZ" sz="2400" dirty="0"/>
          </a:p>
        </p:txBody>
      </p:sp>
      <p:sp>
        <p:nvSpPr>
          <p:cNvPr id="25" name="Zaoblený obdélník 24"/>
          <p:cNvSpPr/>
          <p:nvPr/>
        </p:nvSpPr>
        <p:spPr>
          <a:xfrm>
            <a:off x="5975648" y="5733256"/>
            <a:ext cx="3168352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Velká nezaměstnanost</a:t>
            </a:r>
            <a:endParaRPr lang="cs-CZ" sz="2400" dirty="0"/>
          </a:p>
        </p:txBody>
      </p:sp>
      <p:sp>
        <p:nvSpPr>
          <p:cNvPr id="26" name="Zaoblený obdélník 25"/>
          <p:cNvSpPr/>
          <p:nvPr/>
        </p:nvSpPr>
        <p:spPr>
          <a:xfrm>
            <a:off x="539552" y="5805264"/>
            <a:ext cx="2808312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Cestovní ruch</a:t>
            </a:r>
            <a:endParaRPr lang="cs-CZ" sz="2400" dirty="0"/>
          </a:p>
        </p:txBody>
      </p:sp>
      <p:cxnSp>
        <p:nvCxnSpPr>
          <p:cNvPr id="30" name="Přímá spojovací šipka 29"/>
          <p:cNvCxnSpPr>
            <a:endCxn id="14" idx="3"/>
          </p:cNvCxnSpPr>
          <p:nvPr/>
        </p:nvCxnSpPr>
        <p:spPr>
          <a:xfrm flipH="1">
            <a:off x="2843808" y="2708920"/>
            <a:ext cx="1872208" cy="6120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Přímá spojovací šipka 31"/>
          <p:cNvCxnSpPr>
            <a:endCxn id="17" idx="1"/>
          </p:cNvCxnSpPr>
          <p:nvPr/>
        </p:nvCxnSpPr>
        <p:spPr>
          <a:xfrm>
            <a:off x="4716016" y="2708920"/>
            <a:ext cx="1872208" cy="6120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4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ený obdélník 7"/>
          <p:cNvSpPr/>
          <p:nvPr/>
        </p:nvSpPr>
        <p:spPr>
          <a:xfrm>
            <a:off x="2555776" y="4869160"/>
            <a:ext cx="266429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t</a:t>
            </a:r>
            <a:r>
              <a:rPr lang="cs-CZ" sz="2400" dirty="0" smtClean="0"/>
              <a:t>extilní a obuvnický</a:t>
            </a:r>
            <a:endParaRPr lang="cs-CZ" sz="2400" dirty="0"/>
          </a:p>
        </p:txBody>
      </p:sp>
      <p:sp>
        <p:nvSpPr>
          <p:cNvPr id="9" name="Zaoblený obdélník 8"/>
          <p:cNvSpPr/>
          <p:nvPr/>
        </p:nvSpPr>
        <p:spPr>
          <a:xfrm>
            <a:off x="2483768" y="6021288"/>
            <a:ext cx="2160240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potravinářský</a:t>
            </a:r>
            <a:endParaRPr lang="cs-CZ" sz="2400" dirty="0"/>
          </a:p>
        </p:txBody>
      </p:sp>
      <p:sp>
        <p:nvSpPr>
          <p:cNvPr id="13" name="Zaoblený obdélník 12"/>
          <p:cNvSpPr/>
          <p:nvPr/>
        </p:nvSpPr>
        <p:spPr>
          <a:xfrm>
            <a:off x="5220072" y="3861048"/>
            <a:ext cx="352839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Pneumatiky, kosmetika</a:t>
            </a:r>
            <a:endParaRPr lang="cs-CZ" sz="24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5292080" y="4869160"/>
            <a:ext cx="352839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Světová móda</a:t>
            </a:r>
            <a:endParaRPr lang="cs-CZ" sz="2400" dirty="0"/>
          </a:p>
        </p:txBody>
      </p:sp>
      <p:sp>
        <p:nvSpPr>
          <p:cNvPr id="15" name="Zaoblený obdélník 14"/>
          <p:cNvSpPr/>
          <p:nvPr/>
        </p:nvSpPr>
        <p:spPr>
          <a:xfrm>
            <a:off x="5364088" y="6021288"/>
            <a:ext cx="352839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Vína, sýry, těstoviny</a:t>
            </a:r>
            <a:endParaRPr lang="cs-CZ" sz="2400" dirty="0"/>
          </a:p>
        </p:txBody>
      </p:sp>
      <p:sp>
        <p:nvSpPr>
          <p:cNvPr id="23" name="Zaoblený obdélník 22"/>
          <p:cNvSpPr/>
          <p:nvPr/>
        </p:nvSpPr>
        <p:spPr>
          <a:xfrm>
            <a:off x="2555776" y="3861048"/>
            <a:ext cx="208823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chemický</a:t>
            </a:r>
            <a:endParaRPr lang="cs-CZ" sz="2400" dirty="0"/>
          </a:p>
        </p:txBody>
      </p:sp>
      <p:sp>
        <p:nvSpPr>
          <p:cNvPr id="24" name="Zaoblený obdélník 23"/>
          <p:cNvSpPr/>
          <p:nvPr/>
        </p:nvSpPr>
        <p:spPr>
          <a:xfrm>
            <a:off x="5148064" y="2708920"/>
            <a:ext cx="3528392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Osobní auta – Turín</a:t>
            </a:r>
          </a:p>
          <a:p>
            <a:pPr algn="ctr"/>
            <a:r>
              <a:rPr lang="cs-CZ" sz="2400" dirty="0" smtClean="0"/>
              <a:t>Lodě - Janov</a:t>
            </a:r>
            <a:endParaRPr lang="cs-CZ" sz="2400" dirty="0"/>
          </a:p>
        </p:txBody>
      </p:sp>
      <p:sp>
        <p:nvSpPr>
          <p:cNvPr id="25" name="Zaoblený obdélník 24"/>
          <p:cNvSpPr/>
          <p:nvPr/>
        </p:nvSpPr>
        <p:spPr>
          <a:xfrm>
            <a:off x="395536" y="692696"/>
            <a:ext cx="3456384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Nerostné bohatství:</a:t>
            </a:r>
            <a:endParaRPr lang="cs-CZ" sz="2400" dirty="0"/>
          </a:p>
        </p:txBody>
      </p:sp>
      <p:sp>
        <p:nvSpPr>
          <p:cNvPr id="26" name="Zaoblený obdélník 25"/>
          <p:cNvSpPr/>
          <p:nvPr/>
        </p:nvSpPr>
        <p:spPr>
          <a:xfrm>
            <a:off x="395536" y="2708920"/>
            <a:ext cx="194421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Průmysl:</a:t>
            </a:r>
            <a:endParaRPr lang="cs-CZ" sz="2400" dirty="0"/>
          </a:p>
        </p:txBody>
      </p:sp>
      <p:sp>
        <p:nvSpPr>
          <p:cNvPr id="27" name="Zaoblený obdélník 26"/>
          <p:cNvSpPr/>
          <p:nvPr/>
        </p:nvSpPr>
        <p:spPr>
          <a:xfrm>
            <a:off x="4860032" y="260648"/>
            <a:ext cx="3888432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Palivové suroviny – málo</a:t>
            </a:r>
          </a:p>
          <a:p>
            <a:pPr algn="ctr"/>
            <a:r>
              <a:rPr lang="cs-CZ" sz="2400" dirty="0" smtClean="0"/>
              <a:t>Dovoz ropy a zemního plynu</a:t>
            </a:r>
            <a:endParaRPr lang="cs-CZ" sz="2400" dirty="0"/>
          </a:p>
        </p:txBody>
      </p:sp>
      <p:sp>
        <p:nvSpPr>
          <p:cNvPr id="28" name="Zaoblený obdélník 27"/>
          <p:cNvSpPr/>
          <p:nvPr/>
        </p:nvSpPr>
        <p:spPr>
          <a:xfrm>
            <a:off x="4932040" y="1412776"/>
            <a:ext cx="3744416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Těžba:  mramor, soli</a:t>
            </a:r>
            <a:endParaRPr lang="cs-CZ" sz="2400" dirty="0"/>
          </a:p>
          <a:p>
            <a:pPr algn="ctr"/>
            <a:r>
              <a:rPr lang="cs-CZ" sz="2400" dirty="0" smtClean="0"/>
              <a:t>ropa na Sicílii</a:t>
            </a:r>
          </a:p>
        </p:txBody>
      </p:sp>
      <p:sp>
        <p:nvSpPr>
          <p:cNvPr id="30" name="Zaoblený obdélník 29"/>
          <p:cNvSpPr/>
          <p:nvPr/>
        </p:nvSpPr>
        <p:spPr>
          <a:xfrm>
            <a:off x="2555776" y="2708920"/>
            <a:ext cx="208823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strojírenský</a:t>
            </a:r>
            <a:endParaRPr lang="cs-CZ" sz="2400" dirty="0"/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3923928" y="620688"/>
            <a:ext cx="936104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3923928" y="980728"/>
            <a:ext cx="108012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4283968" y="908720"/>
            <a:ext cx="4608512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Pádská nížina: </a:t>
            </a:r>
          </a:p>
          <a:p>
            <a:pPr algn="ctr"/>
            <a:r>
              <a:rPr lang="cs-CZ" sz="2400" dirty="0" smtClean="0"/>
              <a:t>obiloviny, ovoce, rýže,</a:t>
            </a:r>
          </a:p>
          <a:p>
            <a:pPr algn="ctr"/>
            <a:r>
              <a:rPr lang="cs-CZ" sz="2400" dirty="0" smtClean="0"/>
              <a:t>Chov skotu, rybolov </a:t>
            </a:r>
            <a:endParaRPr lang="cs-CZ" sz="2400" dirty="0"/>
          </a:p>
        </p:txBody>
      </p:sp>
      <p:sp>
        <p:nvSpPr>
          <p:cNvPr id="3" name="Zaoblený obdélník 2"/>
          <p:cNvSpPr/>
          <p:nvPr/>
        </p:nvSpPr>
        <p:spPr>
          <a:xfrm>
            <a:off x="4283968" y="2204864"/>
            <a:ext cx="4680520" cy="13681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Střed a jih – malovýroba</a:t>
            </a:r>
          </a:p>
          <a:p>
            <a:pPr algn="ctr"/>
            <a:r>
              <a:rPr lang="cs-CZ" sz="2400" dirty="0" smtClean="0"/>
              <a:t>Víno, olivy, tabák</a:t>
            </a:r>
          </a:p>
          <a:p>
            <a:pPr algn="ctr"/>
            <a:r>
              <a:rPr lang="cs-CZ" sz="2400" dirty="0" smtClean="0"/>
              <a:t>Chov ovcí, drůbeže, koz, rybolov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395536" y="1340768"/>
            <a:ext cx="2808312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Zemědělství:</a:t>
            </a:r>
            <a:endParaRPr lang="cs-CZ" sz="3200" dirty="0"/>
          </a:p>
        </p:txBody>
      </p:sp>
      <p:sp>
        <p:nvSpPr>
          <p:cNvPr id="7" name="Zaoblený obdélník 6"/>
          <p:cNvSpPr/>
          <p:nvPr/>
        </p:nvSpPr>
        <p:spPr>
          <a:xfrm>
            <a:off x="539552" y="4941168"/>
            <a:ext cx="3024336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Služby:</a:t>
            </a:r>
            <a:endParaRPr lang="cs-CZ" sz="3200" dirty="0"/>
          </a:p>
        </p:txBody>
      </p:sp>
      <p:sp>
        <p:nvSpPr>
          <p:cNvPr id="8" name="Zaoblený obdélník 7"/>
          <p:cNvSpPr/>
          <p:nvPr/>
        </p:nvSpPr>
        <p:spPr>
          <a:xfrm>
            <a:off x="4644008" y="4509120"/>
            <a:ext cx="4320480" cy="18722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Významný cestovní ruch:</a:t>
            </a:r>
          </a:p>
          <a:p>
            <a:pPr algn="ctr"/>
            <a:r>
              <a:rPr lang="cs-CZ" sz="2400" dirty="0" smtClean="0"/>
              <a:t>Historické památky</a:t>
            </a:r>
          </a:p>
          <a:p>
            <a:pPr algn="ctr"/>
            <a:r>
              <a:rPr lang="cs-CZ" sz="2400" dirty="0" smtClean="0"/>
              <a:t>Zimní -Alpy, </a:t>
            </a:r>
          </a:p>
          <a:p>
            <a:pPr algn="ctr"/>
            <a:r>
              <a:rPr lang="cs-CZ" sz="2400" dirty="0" smtClean="0"/>
              <a:t>Letní – na celém pobřeží</a:t>
            </a:r>
            <a:endParaRPr lang="cs-CZ" sz="2400" dirty="0"/>
          </a:p>
        </p:txBody>
      </p:sp>
      <p:sp>
        <p:nvSpPr>
          <p:cNvPr id="9" name="Šipka doprava 8"/>
          <p:cNvSpPr/>
          <p:nvPr/>
        </p:nvSpPr>
        <p:spPr>
          <a:xfrm>
            <a:off x="3563888" y="5301208"/>
            <a:ext cx="1080120" cy="21602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ovací šipka 10"/>
          <p:cNvCxnSpPr>
            <a:stCxn id="6" idx="3"/>
          </p:cNvCxnSpPr>
          <p:nvPr/>
        </p:nvCxnSpPr>
        <p:spPr>
          <a:xfrm flipV="1">
            <a:off x="3203848" y="1484784"/>
            <a:ext cx="1224136" cy="324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>
            <a:stCxn id="6" idx="3"/>
            <a:endCxn id="3" idx="1"/>
          </p:cNvCxnSpPr>
          <p:nvPr/>
        </p:nvCxnSpPr>
        <p:spPr>
          <a:xfrm>
            <a:off x="3203848" y="1808820"/>
            <a:ext cx="108012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9\Desktop\DUMY\skeny - mapy\sken-mapy E  - Itál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858800" cy="6696744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6948264" y="548680"/>
            <a:ext cx="2016224" cy="792088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Města Itálie</a:t>
            </a:r>
            <a:endParaRPr lang="cs-CZ" sz="2800" b="1" dirty="0"/>
          </a:p>
        </p:txBody>
      </p:sp>
      <p:sp>
        <p:nvSpPr>
          <p:cNvPr id="4" name="Zaoblený obdélník 3"/>
          <p:cNvSpPr/>
          <p:nvPr/>
        </p:nvSpPr>
        <p:spPr>
          <a:xfrm>
            <a:off x="1907704" y="3429000"/>
            <a:ext cx="1368152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Řím</a:t>
            </a:r>
            <a:endParaRPr lang="cs-CZ" sz="24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4716016" y="1340768"/>
            <a:ext cx="1368152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Benátky</a:t>
            </a:r>
            <a:endParaRPr lang="cs-CZ" sz="24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2627784" y="332656"/>
            <a:ext cx="1368152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Milán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467544" y="1052736"/>
            <a:ext cx="1368152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Turín</a:t>
            </a:r>
            <a:endParaRPr lang="cs-CZ" sz="24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323528" y="2132856"/>
            <a:ext cx="1368152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Janov</a:t>
            </a:r>
            <a:endParaRPr lang="cs-CZ" sz="24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1979712" y="5157192"/>
            <a:ext cx="1368152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Palermo</a:t>
            </a:r>
            <a:endParaRPr lang="cs-CZ" sz="2400" b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3059832" y="4149080"/>
            <a:ext cx="1368152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Neapol</a:t>
            </a:r>
            <a:endParaRPr lang="cs-CZ" sz="2400" b="1" dirty="0"/>
          </a:p>
        </p:txBody>
      </p:sp>
      <p:sp>
        <p:nvSpPr>
          <p:cNvPr id="11" name="Zaoblený obdélník 10"/>
          <p:cNvSpPr/>
          <p:nvPr/>
        </p:nvSpPr>
        <p:spPr>
          <a:xfrm>
            <a:off x="4572000" y="2204864"/>
            <a:ext cx="1440160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Florencie</a:t>
            </a:r>
            <a:endParaRPr lang="cs-CZ" sz="2400" b="1" dirty="0"/>
          </a:p>
        </p:txBody>
      </p:sp>
      <p:cxnSp>
        <p:nvCxnSpPr>
          <p:cNvPr id="13" name="Přímá spojovací šipka 12"/>
          <p:cNvCxnSpPr>
            <a:stCxn id="8" idx="3"/>
          </p:cNvCxnSpPr>
          <p:nvPr/>
        </p:nvCxnSpPr>
        <p:spPr>
          <a:xfrm flipV="1">
            <a:off x="1691680" y="1988840"/>
            <a:ext cx="936104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2843808" y="908720"/>
            <a:ext cx="43204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>
            <a:stCxn id="7" idx="3"/>
          </p:cNvCxnSpPr>
          <p:nvPr/>
        </p:nvCxnSpPr>
        <p:spPr>
          <a:xfrm>
            <a:off x="1835696" y="1304764"/>
            <a:ext cx="432048" cy="252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>
            <a:stCxn id="5" idx="1"/>
          </p:cNvCxnSpPr>
          <p:nvPr/>
        </p:nvCxnSpPr>
        <p:spPr>
          <a:xfrm flipH="1" flipV="1">
            <a:off x="3923928" y="1484784"/>
            <a:ext cx="792088" cy="1080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>
            <a:stCxn id="4" idx="3"/>
          </p:cNvCxnSpPr>
          <p:nvPr/>
        </p:nvCxnSpPr>
        <p:spPr>
          <a:xfrm flipV="1">
            <a:off x="3275856" y="3429000"/>
            <a:ext cx="576064" cy="252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V="1">
            <a:off x="4427984" y="3933056"/>
            <a:ext cx="144016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H="1" flipV="1">
            <a:off x="3563888" y="2276872"/>
            <a:ext cx="1152128" cy="252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>
            <a:off x="3419872" y="544522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587</Words>
  <Application>Microsoft Office PowerPoint</Application>
  <PresentationFormat>Předvádění na obrazovce (4:3)</PresentationFormat>
  <Paragraphs>158</Paragraphs>
  <Slides>19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PC9</dc:creator>
  <cp:lastModifiedBy>Hájková</cp:lastModifiedBy>
  <cp:revision>34</cp:revision>
  <dcterms:created xsi:type="dcterms:W3CDTF">2012-11-17T17:58:02Z</dcterms:created>
  <dcterms:modified xsi:type="dcterms:W3CDTF">2013-01-28T13:13:02Z</dcterms:modified>
</cp:coreProperties>
</file>