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0" r:id="rId2"/>
    <p:sldId id="279" r:id="rId3"/>
    <p:sldId id="256" r:id="rId4"/>
    <p:sldId id="258" r:id="rId5"/>
    <p:sldId id="259" r:id="rId6"/>
    <p:sldId id="260" r:id="rId7"/>
    <p:sldId id="265" r:id="rId8"/>
    <p:sldId id="267" r:id="rId9"/>
    <p:sldId id="268" r:id="rId10"/>
    <p:sldId id="266" r:id="rId11"/>
    <p:sldId id="269" r:id="rId12"/>
    <p:sldId id="270" r:id="rId13"/>
    <p:sldId id="263" r:id="rId14"/>
    <p:sldId id="264" r:id="rId15"/>
    <p:sldId id="282" r:id="rId16"/>
    <p:sldId id="274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A7FD99-93DD-4C2D-ABA5-A07928AAF6C8}" type="datetimeFigureOut">
              <a:rPr lang="cs-CZ" smtClean="0"/>
              <a:pPr/>
              <a:t>28.1.2013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615B7C-7869-4DE5-B2E3-664711AADD1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Obr.2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15B7C-7869-4DE5-B2E3-664711AADD16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2CDF3-EDD8-40F8-92E8-3B9253C787D5}" type="datetimeFigureOut">
              <a:rPr lang="cs-CZ" smtClean="0"/>
              <a:pPr/>
              <a:t>28.1.2013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12A9-8A77-4D98-B284-5EE4FE961E9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2CDF3-EDD8-40F8-92E8-3B9253C787D5}" type="datetimeFigureOut">
              <a:rPr lang="cs-CZ" smtClean="0"/>
              <a:pPr/>
              <a:t>28.1.2013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12A9-8A77-4D98-B284-5EE4FE961E9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2CDF3-EDD8-40F8-92E8-3B9253C787D5}" type="datetimeFigureOut">
              <a:rPr lang="cs-CZ" smtClean="0"/>
              <a:pPr/>
              <a:t>28.1.2013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12A9-8A77-4D98-B284-5EE4FE961E9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2CDF3-EDD8-40F8-92E8-3B9253C787D5}" type="datetimeFigureOut">
              <a:rPr lang="cs-CZ" smtClean="0"/>
              <a:pPr/>
              <a:t>28.1.2013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12A9-8A77-4D98-B284-5EE4FE961E9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2CDF3-EDD8-40F8-92E8-3B9253C787D5}" type="datetimeFigureOut">
              <a:rPr lang="cs-CZ" smtClean="0"/>
              <a:pPr/>
              <a:t>28.1.2013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12A9-8A77-4D98-B284-5EE4FE961E9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2CDF3-EDD8-40F8-92E8-3B9253C787D5}" type="datetimeFigureOut">
              <a:rPr lang="cs-CZ" smtClean="0"/>
              <a:pPr/>
              <a:t>28.1.2013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12A9-8A77-4D98-B284-5EE4FE961E9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2CDF3-EDD8-40F8-92E8-3B9253C787D5}" type="datetimeFigureOut">
              <a:rPr lang="cs-CZ" smtClean="0"/>
              <a:pPr/>
              <a:t>28.1.2013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12A9-8A77-4D98-B284-5EE4FE961E9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2CDF3-EDD8-40F8-92E8-3B9253C787D5}" type="datetimeFigureOut">
              <a:rPr lang="cs-CZ" smtClean="0"/>
              <a:pPr/>
              <a:t>28.1.2013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12A9-8A77-4D98-B284-5EE4FE961E9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2CDF3-EDD8-40F8-92E8-3B9253C787D5}" type="datetimeFigureOut">
              <a:rPr lang="cs-CZ" smtClean="0"/>
              <a:pPr/>
              <a:t>28.1.2013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12A9-8A77-4D98-B284-5EE4FE961E9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2CDF3-EDD8-40F8-92E8-3B9253C787D5}" type="datetimeFigureOut">
              <a:rPr lang="cs-CZ" smtClean="0"/>
              <a:pPr/>
              <a:t>28.1.2013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12A9-8A77-4D98-B284-5EE4FE961E9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2CDF3-EDD8-40F8-92E8-3B9253C787D5}" type="datetimeFigureOut">
              <a:rPr lang="cs-CZ" smtClean="0"/>
              <a:pPr/>
              <a:t>28.1.2013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12A9-8A77-4D98-B284-5EE4FE961E9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2CDF3-EDD8-40F8-92E8-3B9253C787D5}" type="datetimeFigureOut">
              <a:rPr lang="cs-CZ" smtClean="0"/>
              <a:pPr/>
              <a:t>28.1.2013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412A9-8A77-4D98-B284-5EE4FE961E9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zs-mozartova.cz/" TargetMode="External"/><Relationship Id="rId5" Type="http://schemas.openxmlformats.org/officeDocument/2006/relationships/hyperlink" Target="mailto:kundrum@centrum.cz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kundrum@centrum.cz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zs-mozartova.cz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zs-mozartova.cz/" TargetMode="External"/><Relationship Id="rId4" Type="http://schemas.openxmlformats.org/officeDocument/2006/relationships/hyperlink" Target="mailto:kundrum@centrum.cz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204864"/>
            <a:ext cx="6481763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Obdélník 5"/>
          <p:cNvSpPr>
            <a:spLocks noChangeArrowheads="1"/>
          </p:cNvSpPr>
          <p:nvPr/>
        </p:nvSpPr>
        <p:spPr bwMode="auto">
          <a:xfrm>
            <a:off x="0" y="4725143"/>
            <a:ext cx="9144000" cy="215443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cs-CZ" sz="2000" b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800" b="1" i="1" dirty="0">
                <a:latin typeface="Courier New" pitchFamily="49" charset="0"/>
                <a:cs typeface="Courier New" pitchFamily="49" charset="0"/>
              </a:rPr>
              <a:t>EU PENÍZE ŠKOLÁM</a:t>
            </a:r>
          </a:p>
          <a:p>
            <a:pPr algn="ctr"/>
            <a:endParaRPr lang="cs-CZ" sz="14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b="1" i="1" dirty="0">
                <a:latin typeface="Courier New" pitchFamily="49" charset="0"/>
                <a:cs typeface="Courier New" pitchFamily="49" charset="0"/>
              </a:rPr>
              <a:t>Operační program Vzdělávání pro konkurenceschopnost</a:t>
            </a:r>
          </a:p>
          <a:p>
            <a:pPr algn="ctr"/>
            <a:endParaRPr lang="cs-CZ" sz="12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dirty="0">
                <a:latin typeface="Courier New" pitchFamily="49" charset="0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cs typeface="Courier New" pitchFamily="49" charset="0"/>
              </a:rPr>
            </a:br>
            <a:endParaRPr lang="cs-CZ" sz="2000" dirty="0"/>
          </a:p>
        </p:txBody>
      </p:sp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email: </a:t>
            </a:r>
            <a:r>
              <a:rPr lang="cs-CZ" sz="1400" b="1" i="1" noProof="1" smtClean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kundrum@centrum.cz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6"/>
              </a:rPr>
              <a:t>www.zs-mozartova.cz</a:t>
            </a:r>
            <a:r>
              <a:rPr lang="cs-CZ" sz="1400" b="1" i="1" dirty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b="1" i="1" noProof="1">
              <a:solidFill>
                <a:srgbClr val="002060"/>
              </a:solidFill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83568" y="3871501"/>
            <a:ext cx="7884368" cy="646331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Projekt: ŠKOLA RADOSTI, ŠKOLA KVALITY 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Registrační číslo projektu: CZ.1.07/1.4.00/21.3688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sken -mapa  jazyk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196752"/>
            <a:ext cx="6632448" cy="5364480"/>
          </a:xfrm>
          <a:prstGeom prst="rect">
            <a:avLst/>
          </a:prstGeom>
        </p:spPr>
      </p:pic>
      <p:sp>
        <p:nvSpPr>
          <p:cNvPr id="4" name="Zaoblený obdélník 3"/>
          <p:cNvSpPr/>
          <p:nvPr/>
        </p:nvSpPr>
        <p:spPr>
          <a:xfrm>
            <a:off x="1403648" y="332656"/>
            <a:ext cx="5832648" cy="57606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MAPA JAZYKOVÝCH SKUPIN</a:t>
            </a:r>
            <a:endParaRPr lang="cs-CZ" sz="2800" dirty="0"/>
          </a:p>
        </p:txBody>
      </p:sp>
      <p:sp>
        <p:nvSpPr>
          <p:cNvPr id="5" name="Zaoblený obdélník 4"/>
          <p:cNvSpPr/>
          <p:nvPr/>
        </p:nvSpPr>
        <p:spPr>
          <a:xfrm>
            <a:off x="323528" y="3284984"/>
            <a:ext cx="1080120" cy="21602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keltské</a:t>
            </a:r>
            <a:endParaRPr lang="cs-CZ" dirty="0"/>
          </a:p>
        </p:txBody>
      </p:sp>
      <p:sp>
        <p:nvSpPr>
          <p:cNvPr id="6" name="Zaoblený obdélník 5"/>
          <p:cNvSpPr/>
          <p:nvPr/>
        </p:nvSpPr>
        <p:spPr>
          <a:xfrm>
            <a:off x="3995936" y="5661248"/>
            <a:ext cx="1080120" cy="21602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helénské</a:t>
            </a:r>
            <a:endParaRPr lang="cs-CZ" dirty="0"/>
          </a:p>
        </p:txBody>
      </p:sp>
      <p:sp>
        <p:nvSpPr>
          <p:cNvPr id="7" name="Zaoblený obdélník 6"/>
          <p:cNvSpPr/>
          <p:nvPr/>
        </p:nvSpPr>
        <p:spPr>
          <a:xfrm>
            <a:off x="3995936" y="3356992"/>
            <a:ext cx="1080120" cy="21602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baltské</a:t>
            </a:r>
            <a:endParaRPr lang="cs-CZ" dirty="0"/>
          </a:p>
        </p:txBody>
      </p:sp>
      <p:sp>
        <p:nvSpPr>
          <p:cNvPr id="8" name="Zaoblený obdélník 7"/>
          <p:cNvSpPr/>
          <p:nvPr/>
        </p:nvSpPr>
        <p:spPr>
          <a:xfrm>
            <a:off x="1763688" y="4869160"/>
            <a:ext cx="1331640" cy="288032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románské</a:t>
            </a:r>
            <a:endParaRPr lang="cs-CZ" dirty="0"/>
          </a:p>
        </p:txBody>
      </p:sp>
      <p:sp>
        <p:nvSpPr>
          <p:cNvPr id="9" name="Zaoblený obdélník 8"/>
          <p:cNvSpPr/>
          <p:nvPr/>
        </p:nvSpPr>
        <p:spPr>
          <a:xfrm>
            <a:off x="1979712" y="3212976"/>
            <a:ext cx="1403648" cy="288032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germánské</a:t>
            </a:r>
            <a:endParaRPr lang="cs-CZ" dirty="0"/>
          </a:p>
        </p:txBody>
      </p:sp>
      <p:sp>
        <p:nvSpPr>
          <p:cNvPr id="10" name="Zaoblený obdélník 9"/>
          <p:cNvSpPr/>
          <p:nvPr/>
        </p:nvSpPr>
        <p:spPr>
          <a:xfrm>
            <a:off x="3923928" y="3933056"/>
            <a:ext cx="1368152" cy="288032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slovanské</a:t>
            </a:r>
            <a:endParaRPr lang="cs-CZ" dirty="0"/>
          </a:p>
        </p:txBody>
      </p:sp>
      <p:sp>
        <p:nvSpPr>
          <p:cNvPr id="11" name="Zaoblený obdélník 10"/>
          <p:cNvSpPr/>
          <p:nvPr/>
        </p:nvSpPr>
        <p:spPr>
          <a:xfrm>
            <a:off x="3851920" y="2132856"/>
            <a:ext cx="1584176" cy="3600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ugrofinské</a:t>
            </a:r>
            <a:endParaRPr lang="cs-CZ" dirty="0"/>
          </a:p>
        </p:txBody>
      </p:sp>
      <p:sp>
        <p:nvSpPr>
          <p:cNvPr id="12" name="Šipka doleva 11">
            <a:hlinkClick r:id="rId4" action="ppaction://hlinksldjump"/>
          </p:cNvPr>
          <p:cNvSpPr/>
          <p:nvPr/>
        </p:nvSpPr>
        <p:spPr>
          <a:xfrm>
            <a:off x="7884368" y="5949280"/>
            <a:ext cx="864096" cy="268608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1763688" y="65973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395536" y="638132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[obr.2]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971600" y="620688"/>
            <a:ext cx="6984776" cy="11521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 smtClean="0"/>
              <a:t>NÁBOŽENSTVÍ</a:t>
            </a:r>
            <a:endParaRPr lang="cs-CZ" sz="4000" dirty="0"/>
          </a:p>
        </p:txBody>
      </p:sp>
      <p:sp>
        <p:nvSpPr>
          <p:cNvPr id="3" name="Zaoblený obdélník 2"/>
          <p:cNvSpPr/>
          <p:nvPr/>
        </p:nvSpPr>
        <p:spPr>
          <a:xfrm>
            <a:off x="755576" y="2636912"/>
            <a:ext cx="2808312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křesťanství</a:t>
            </a:r>
            <a:endParaRPr lang="cs-CZ" sz="2800" dirty="0"/>
          </a:p>
        </p:txBody>
      </p:sp>
      <p:sp>
        <p:nvSpPr>
          <p:cNvPr id="4" name="Zaoblený obdélník 3"/>
          <p:cNvSpPr/>
          <p:nvPr/>
        </p:nvSpPr>
        <p:spPr>
          <a:xfrm>
            <a:off x="755576" y="3645024"/>
            <a:ext cx="2808312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islám</a:t>
            </a:r>
            <a:endParaRPr lang="cs-CZ" sz="2800" dirty="0"/>
          </a:p>
        </p:txBody>
      </p:sp>
      <p:sp>
        <p:nvSpPr>
          <p:cNvPr id="5" name="Zaoblený obdélník 4"/>
          <p:cNvSpPr/>
          <p:nvPr/>
        </p:nvSpPr>
        <p:spPr>
          <a:xfrm>
            <a:off x="755576" y="5805264"/>
            <a:ext cx="2808312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ateismus</a:t>
            </a:r>
            <a:endParaRPr lang="cs-CZ" sz="2800" dirty="0"/>
          </a:p>
        </p:txBody>
      </p:sp>
      <p:sp>
        <p:nvSpPr>
          <p:cNvPr id="6" name="Zaoblený obdélník 5"/>
          <p:cNvSpPr/>
          <p:nvPr/>
        </p:nvSpPr>
        <p:spPr>
          <a:xfrm>
            <a:off x="755576" y="4725144"/>
            <a:ext cx="2808312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judaismus</a:t>
            </a:r>
            <a:endParaRPr lang="cs-CZ" sz="2800" dirty="0"/>
          </a:p>
        </p:txBody>
      </p:sp>
      <p:sp>
        <p:nvSpPr>
          <p:cNvPr id="10" name="Zaoblený obdélník 9"/>
          <p:cNvSpPr/>
          <p:nvPr/>
        </p:nvSpPr>
        <p:spPr>
          <a:xfrm>
            <a:off x="4572000" y="2636912"/>
            <a:ext cx="4104456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Nejrozšířenější v celé Evropě</a:t>
            </a:r>
            <a:endParaRPr lang="cs-CZ" sz="2400" dirty="0"/>
          </a:p>
        </p:txBody>
      </p:sp>
      <p:sp>
        <p:nvSpPr>
          <p:cNvPr id="11" name="Zaoblený obdélník 10"/>
          <p:cNvSpPr/>
          <p:nvPr/>
        </p:nvSpPr>
        <p:spPr>
          <a:xfrm>
            <a:off x="4572000" y="3717032"/>
            <a:ext cx="4104456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Bosna a Hercegovina, Albánie</a:t>
            </a:r>
          </a:p>
          <a:p>
            <a:pPr algn="ctr"/>
            <a:r>
              <a:rPr lang="cs-CZ" sz="2400" dirty="0" smtClean="0"/>
              <a:t>Přistěhovalci z Asie </a:t>
            </a:r>
            <a:endParaRPr lang="cs-CZ" sz="2400" dirty="0"/>
          </a:p>
        </p:txBody>
      </p:sp>
      <p:sp>
        <p:nvSpPr>
          <p:cNvPr id="12" name="Zaoblený obdélník 11"/>
          <p:cNvSpPr/>
          <p:nvPr/>
        </p:nvSpPr>
        <p:spPr>
          <a:xfrm>
            <a:off x="4572000" y="4797152"/>
            <a:ext cx="4032448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Náboženství Židů</a:t>
            </a:r>
          </a:p>
          <a:p>
            <a:pPr algn="ctr"/>
            <a:r>
              <a:rPr lang="cs-CZ" sz="2400" dirty="0" smtClean="0"/>
              <a:t>V Evropě  asi 4,5 mil. Židů</a:t>
            </a:r>
            <a:endParaRPr lang="cs-CZ" sz="2400" dirty="0"/>
          </a:p>
        </p:txBody>
      </p:sp>
      <p:sp>
        <p:nvSpPr>
          <p:cNvPr id="13" name="Zaoblený obdélník 12"/>
          <p:cNvSpPr/>
          <p:nvPr/>
        </p:nvSpPr>
        <p:spPr>
          <a:xfrm>
            <a:off x="4572000" y="5877272"/>
            <a:ext cx="4032448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Bez vyznání</a:t>
            </a:r>
            <a:endParaRPr lang="cs-CZ" sz="2400" dirty="0"/>
          </a:p>
        </p:txBody>
      </p:sp>
      <p:sp>
        <p:nvSpPr>
          <p:cNvPr id="15" name="Šipka doprava 14"/>
          <p:cNvSpPr/>
          <p:nvPr/>
        </p:nvSpPr>
        <p:spPr>
          <a:xfrm>
            <a:off x="3563888" y="3861048"/>
            <a:ext cx="1008112" cy="36004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Šipka doprava 15"/>
          <p:cNvSpPr/>
          <p:nvPr/>
        </p:nvSpPr>
        <p:spPr>
          <a:xfrm>
            <a:off x="3563888" y="2780928"/>
            <a:ext cx="1008112" cy="36004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doprava 16"/>
          <p:cNvSpPr/>
          <p:nvPr/>
        </p:nvSpPr>
        <p:spPr>
          <a:xfrm>
            <a:off x="3563888" y="4941168"/>
            <a:ext cx="1008112" cy="36004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Šipka doprava 17"/>
          <p:cNvSpPr/>
          <p:nvPr/>
        </p:nvSpPr>
        <p:spPr>
          <a:xfrm>
            <a:off x="3563888" y="5949280"/>
            <a:ext cx="1008112" cy="36004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1619672" y="188640"/>
            <a:ext cx="6480720" cy="12241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/>
              <a:t>KŘESŤANSTVÍ</a:t>
            </a:r>
            <a:endParaRPr lang="cs-CZ" sz="3600" dirty="0"/>
          </a:p>
        </p:txBody>
      </p:sp>
      <p:sp>
        <p:nvSpPr>
          <p:cNvPr id="3" name="Zaoblený obdélník 2"/>
          <p:cNvSpPr/>
          <p:nvPr/>
        </p:nvSpPr>
        <p:spPr>
          <a:xfrm>
            <a:off x="323528" y="2492896"/>
            <a:ext cx="2376264" cy="11521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Katolická </a:t>
            </a:r>
          </a:p>
          <a:p>
            <a:pPr algn="ctr"/>
            <a:r>
              <a:rPr lang="cs-CZ" sz="2800" dirty="0" smtClean="0"/>
              <a:t>církev</a:t>
            </a:r>
            <a:endParaRPr lang="cs-CZ" sz="2800" dirty="0"/>
          </a:p>
        </p:txBody>
      </p:sp>
      <p:sp>
        <p:nvSpPr>
          <p:cNvPr id="4" name="Zaoblený obdélník 3"/>
          <p:cNvSpPr/>
          <p:nvPr/>
        </p:nvSpPr>
        <p:spPr>
          <a:xfrm>
            <a:off x="3131840" y="2492896"/>
            <a:ext cx="2520280" cy="11521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Protestantská</a:t>
            </a:r>
          </a:p>
          <a:p>
            <a:pPr algn="ctr"/>
            <a:r>
              <a:rPr lang="cs-CZ" sz="2800" dirty="0" smtClean="0"/>
              <a:t> církev</a:t>
            </a:r>
            <a:endParaRPr lang="cs-CZ" sz="2800" dirty="0"/>
          </a:p>
        </p:txBody>
      </p:sp>
      <p:sp>
        <p:nvSpPr>
          <p:cNvPr id="5" name="Zaoblený obdélník 4"/>
          <p:cNvSpPr/>
          <p:nvPr/>
        </p:nvSpPr>
        <p:spPr>
          <a:xfrm>
            <a:off x="6084168" y="2492896"/>
            <a:ext cx="2520280" cy="10801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Pravoslavná</a:t>
            </a:r>
          </a:p>
          <a:p>
            <a:pPr algn="ctr"/>
            <a:r>
              <a:rPr lang="cs-CZ" sz="2800" dirty="0" smtClean="0"/>
              <a:t> církev</a:t>
            </a:r>
            <a:endParaRPr lang="cs-CZ" sz="2800" dirty="0"/>
          </a:p>
        </p:txBody>
      </p:sp>
      <p:cxnSp>
        <p:nvCxnSpPr>
          <p:cNvPr id="15" name="Přímá spojovací šipka 14"/>
          <p:cNvCxnSpPr>
            <a:stCxn id="2" idx="2"/>
            <a:endCxn id="5" idx="0"/>
          </p:cNvCxnSpPr>
          <p:nvPr/>
        </p:nvCxnSpPr>
        <p:spPr>
          <a:xfrm>
            <a:off x="4860032" y="1412776"/>
            <a:ext cx="2484276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>
            <a:stCxn id="2" idx="2"/>
            <a:endCxn id="4" idx="0"/>
          </p:cNvCxnSpPr>
          <p:nvPr/>
        </p:nvCxnSpPr>
        <p:spPr>
          <a:xfrm flipH="1">
            <a:off x="4391980" y="1412776"/>
            <a:ext cx="468052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Přímá spojovací šipka 18"/>
          <p:cNvCxnSpPr>
            <a:stCxn id="2" idx="2"/>
            <a:endCxn id="3" idx="0"/>
          </p:cNvCxnSpPr>
          <p:nvPr/>
        </p:nvCxnSpPr>
        <p:spPr>
          <a:xfrm flipH="1">
            <a:off x="1511660" y="1412776"/>
            <a:ext cx="3348372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0" name="Šipka dolů 19"/>
          <p:cNvSpPr/>
          <p:nvPr/>
        </p:nvSpPr>
        <p:spPr>
          <a:xfrm>
            <a:off x="1259632" y="3717032"/>
            <a:ext cx="360040" cy="936104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Šipka dolů 20"/>
          <p:cNvSpPr/>
          <p:nvPr/>
        </p:nvSpPr>
        <p:spPr>
          <a:xfrm>
            <a:off x="4211960" y="3717032"/>
            <a:ext cx="360040" cy="936104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Šipka dolů 21"/>
          <p:cNvSpPr/>
          <p:nvPr/>
        </p:nvSpPr>
        <p:spPr>
          <a:xfrm>
            <a:off x="7092280" y="3645024"/>
            <a:ext cx="360040" cy="936104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Zaoblený obdélník 22"/>
          <p:cNvSpPr/>
          <p:nvPr/>
        </p:nvSpPr>
        <p:spPr>
          <a:xfrm>
            <a:off x="179512" y="4797152"/>
            <a:ext cx="2808312" cy="1296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Střední Evropa, </a:t>
            </a:r>
          </a:p>
          <a:p>
            <a:pPr algn="ctr"/>
            <a:r>
              <a:rPr lang="cs-CZ" sz="2000" dirty="0" smtClean="0"/>
              <a:t>Pyrenejský poloostrov</a:t>
            </a:r>
          </a:p>
          <a:p>
            <a:pPr algn="ctr"/>
            <a:r>
              <a:rPr lang="cs-CZ" sz="2000" dirty="0" smtClean="0"/>
              <a:t>Itálie, Francie</a:t>
            </a:r>
            <a:endParaRPr lang="cs-CZ" sz="2000" dirty="0"/>
          </a:p>
        </p:txBody>
      </p:sp>
      <p:sp>
        <p:nvSpPr>
          <p:cNvPr id="24" name="Zaoblený obdélník 23"/>
          <p:cNvSpPr/>
          <p:nvPr/>
        </p:nvSpPr>
        <p:spPr>
          <a:xfrm>
            <a:off x="3059832" y="4797152"/>
            <a:ext cx="2808312" cy="1296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Severní Evropa</a:t>
            </a:r>
          </a:p>
          <a:p>
            <a:pPr algn="ctr"/>
            <a:r>
              <a:rPr lang="cs-CZ" sz="2000" dirty="0" smtClean="0"/>
              <a:t>Velká Británie</a:t>
            </a:r>
          </a:p>
          <a:p>
            <a:pPr algn="ctr"/>
            <a:r>
              <a:rPr lang="cs-CZ" sz="2000" dirty="0" smtClean="0"/>
              <a:t>Německo, Nizozemí</a:t>
            </a:r>
            <a:endParaRPr lang="cs-CZ" sz="2000" dirty="0"/>
          </a:p>
        </p:txBody>
      </p:sp>
      <p:sp>
        <p:nvSpPr>
          <p:cNvPr id="25" name="Zaoblený obdélník 24"/>
          <p:cNvSpPr/>
          <p:nvPr/>
        </p:nvSpPr>
        <p:spPr>
          <a:xfrm>
            <a:off x="5940152" y="4797152"/>
            <a:ext cx="2808312" cy="1296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Východní Evropa</a:t>
            </a:r>
          </a:p>
          <a:p>
            <a:pPr algn="ctr"/>
            <a:r>
              <a:rPr lang="cs-CZ" sz="2000" dirty="0" smtClean="0"/>
              <a:t>Balkánský poloostrov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Zástupný symbol pro obsah 4" descr="sken -mapa nábož.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340768"/>
            <a:ext cx="6408712" cy="5160262"/>
          </a:xfrm>
        </p:spPr>
      </p:pic>
      <p:sp>
        <p:nvSpPr>
          <p:cNvPr id="4" name="Zaoblený obdélník 3"/>
          <p:cNvSpPr/>
          <p:nvPr/>
        </p:nvSpPr>
        <p:spPr>
          <a:xfrm>
            <a:off x="1475656" y="620688"/>
            <a:ext cx="7128792" cy="72008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/>
              <a:t>Mapa rozšíření náboženství  Evropě</a:t>
            </a:r>
            <a:endParaRPr lang="cs-CZ" sz="3200" dirty="0"/>
          </a:p>
        </p:txBody>
      </p:sp>
      <p:sp>
        <p:nvSpPr>
          <p:cNvPr id="6" name="Obdélník 5"/>
          <p:cNvSpPr/>
          <p:nvPr/>
        </p:nvSpPr>
        <p:spPr>
          <a:xfrm>
            <a:off x="1691680" y="6381328"/>
            <a:ext cx="6048672" cy="14401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aoblený obdélník 6"/>
          <p:cNvSpPr/>
          <p:nvPr/>
        </p:nvSpPr>
        <p:spPr>
          <a:xfrm>
            <a:off x="5436096" y="3140968"/>
            <a:ext cx="1440160" cy="36004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pravoslavní</a:t>
            </a:r>
            <a:endParaRPr lang="cs-CZ" dirty="0"/>
          </a:p>
        </p:txBody>
      </p:sp>
      <p:sp>
        <p:nvSpPr>
          <p:cNvPr id="9" name="Zaoblený obdélník 8"/>
          <p:cNvSpPr/>
          <p:nvPr/>
        </p:nvSpPr>
        <p:spPr>
          <a:xfrm>
            <a:off x="3059832" y="3068960"/>
            <a:ext cx="1584176" cy="36004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protestanti</a:t>
            </a:r>
            <a:endParaRPr lang="cs-CZ" dirty="0"/>
          </a:p>
        </p:txBody>
      </p:sp>
      <p:sp>
        <p:nvSpPr>
          <p:cNvPr id="10" name="Zaoblený obdélník 9"/>
          <p:cNvSpPr/>
          <p:nvPr/>
        </p:nvSpPr>
        <p:spPr>
          <a:xfrm>
            <a:off x="2051720" y="5085184"/>
            <a:ext cx="1512168" cy="28803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katolíci</a:t>
            </a:r>
            <a:endParaRPr lang="cs-CZ" dirty="0"/>
          </a:p>
        </p:txBody>
      </p:sp>
      <p:sp>
        <p:nvSpPr>
          <p:cNvPr id="11" name="Zaoblený obdélník 10"/>
          <p:cNvSpPr/>
          <p:nvPr/>
        </p:nvSpPr>
        <p:spPr>
          <a:xfrm>
            <a:off x="4427984" y="5589240"/>
            <a:ext cx="1440160" cy="28803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muslimové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331640" y="648866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[obr.3]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Urbanizace</a:t>
            </a:r>
          </a:p>
          <a:p>
            <a:endParaRPr lang="cs-CZ" dirty="0" smtClean="0"/>
          </a:p>
          <a:p>
            <a:r>
              <a:rPr lang="cs-CZ" dirty="0" smtClean="0"/>
              <a:t>Gramotnost </a:t>
            </a:r>
          </a:p>
          <a:p>
            <a:endParaRPr lang="cs-CZ" dirty="0" smtClean="0"/>
          </a:p>
          <a:p>
            <a:r>
              <a:rPr lang="cs-CZ" dirty="0" smtClean="0"/>
              <a:t>Věková struktura</a:t>
            </a:r>
            <a:endParaRPr lang="cs-CZ" dirty="0"/>
          </a:p>
        </p:txBody>
      </p:sp>
      <p:sp>
        <p:nvSpPr>
          <p:cNvPr id="4" name="Zaoblený obdélník 3"/>
          <p:cNvSpPr/>
          <p:nvPr/>
        </p:nvSpPr>
        <p:spPr>
          <a:xfrm>
            <a:off x="611560" y="332656"/>
            <a:ext cx="7128792" cy="144016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 smtClean="0"/>
              <a:t>ŽIVOT EVROPSKÉHO OBYVATELSTVA</a:t>
            </a:r>
            <a:endParaRPr lang="cs-CZ" sz="4000" dirty="0"/>
          </a:p>
        </p:txBody>
      </p:sp>
      <p:sp>
        <p:nvSpPr>
          <p:cNvPr id="6" name="Zaoblený obdélník 5"/>
          <p:cNvSpPr/>
          <p:nvPr/>
        </p:nvSpPr>
        <p:spPr>
          <a:xfrm>
            <a:off x="3995936" y="2492896"/>
            <a:ext cx="4896544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Vysoký podíl městského obyvatelstva</a:t>
            </a:r>
          </a:p>
          <a:p>
            <a:pPr algn="ctr"/>
            <a:r>
              <a:rPr lang="cs-CZ" sz="2400" dirty="0" smtClean="0"/>
              <a:t>(více než 60%)</a:t>
            </a:r>
            <a:endParaRPr lang="cs-CZ" sz="2400" dirty="0"/>
          </a:p>
        </p:txBody>
      </p:sp>
      <p:sp>
        <p:nvSpPr>
          <p:cNvPr id="7" name="Zaoblený obdélník 6"/>
          <p:cNvSpPr/>
          <p:nvPr/>
        </p:nvSpPr>
        <p:spPr>
          <a:xfrm>
            <a:off x="3995936" y="3933056"/>
            <a:ext cx="4752528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Minimální podíl negramotných</a:t>
            </a:r>
            <a:endParaRPr lang="cs-CZ" sz="2400" dirty="0"/>
          </a:p>
        </p:txBody>
      </p:sp>
      <p:sp>
        <p:nvSpPr>
          <p:cNvPr id="8" name="Zaoblený obdélník 7"/>
          <p:cNvSpPr/>
          <p:nvPr/>
        </p:nvSpPr>
        <p:spPr>
          <a:xfrm>
            <a:off x="3995936" y="4941168"/>
            <a:ext cx="4752528" cy="144016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Pokles přirozeného přírůstku</a:t>
            </a:r>
          </a:p>
          <a:p>
            <a:pPr algn="ctr"/>
            <a:r>
              <a:rPr lang="cs-CZ" sz="2400" dirty="0" smtClean="0"/>
              <a:t>Prodlužování průměrného věku </a:t>
            </a:r>
          </a:p>
          <a:p>
            <a:pPr algn="ctr"/>
            <a:r>
              <a:rPr lang="cs-CZ" sz="2400" dirty="0" smtClean="0"/>
              <a:t>(dobrá výživa, zdravotní péče)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467544" y="5013176"/>
            <a:ext cx="3240360" cy="720080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aoblený obdélník 9"/>
          <p:cNvSpPr/>
          <p:nvPr/>
        </p:nvSpPr>
        <p:spPr>
          <a:xfrm>
            <a:off x="467544" y="3861048"/>
            <a:ext cx="2592288" cy="720080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aoblený obdélník 10"/>
          <p:cNvSpPr/>
          <p:nvPr/>
        </p:nvSpPr>
        <p:spPr>
          <a:xfrm>
            <a:off x="467544" y="2708920"/>
            <a:ext cx="2592288" cy="720080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3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11560" y="2379077"/>
            <a:ext cx="813690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Seznam použité literatury a pramenů: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HÜBELOVÁ, D.; CHALUPA, P.: Zeměpis Evropa, 1. díl pro 8. ročník ZŠ nebo tercie víceletých gymnázií. Brno: Nová škola, s.r.o. 2012. 96 s. IBSN 978-80-7289-348-5</a:t>
            </a:r>
          </a:p>
          <a:p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JEŘÁBEK, M.: Zeměpis 8 – učebnice pro základní školy a víceletá gymnázia. Plzeň: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Fraus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2006. </a:t>
            </a:r>
            <a:r>
              <a:rPr lang="cs-CZ" sz="1600" i="1" smtClean="0">
                <a:latin typeface="Courier New" pitchFamily="49" charset="0"/>
                <a:cs typeface="Courier New" pitchFamily="49" charset="0"/>
              </a:rPr>
              <a:t>128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s. ISBN 80-7238-486-4</a:t>
            </a:r>
          </a:p>
          <a:p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Evropa – sešitový atlas pro základní školy a víceletá gymnázia. Praha: Kartografie 2006. 53 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Použité zdroje: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Nečíslovaný obrazový materiál je použit z</a:t>
            </a:r>
            <a:r>
              <a:rPr kumimoji="0" lang="cs-CZ" sz="16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galerie obrázků a klipartů Microsoft Office.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39552" y="692696"/>
            <a:ext cx="828092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i="1" dirty="0" smtClean="0"/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4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[Obr.1] Mapa hustoty zalidnění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Atlas Evropy – sešitový atlas pro základní školy a víceletá gymnázia, Kartografie Praha, 2006. s. 10</a:t>
            </a:r>
          </a:p>
          <a:p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10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[Obr.2] Mapa jazyků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Atlas Evropy – sešitový atlas pro základní školy a víceletá gymnázia, Kartografie Praha, 2006. s. 11</a:t>
            </a:r>
          </a:p>
          <a:p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13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[Obr.3] Mapa náboženství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Učebnice: HÜBELOVÁ, D.; CHALUPA, P.: Zeměpis Evropa, 1. díl pro 8. ročník ZŠ nebo tercie víceletých gymnázií. Brno: Nová škola, s.r.o. </a:t>
            </a:r>
            <a:r>
              <a:rPr lang="cs-CZ" sz="1600" i="1" smtClean="0">
                <a:latin typeface="Courier New" pitchFamily="49" charset="0"/>
                <a:cs typeface="Courier New" pitchFamily="49" charset="0"/>
              </a:rPr>
              <a:t>2012. IBSN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978-80-7289-348-5. s. 20</a:t>
            </a:r>
          </a:p>
          <a:p>
            <a:endParaRPr lang="cs-CZ" i="1" dirty="0" smtClean="0"/>
          </a:p>
          <a:p>
            <a:r>
              <a:rPr lang="cs-CZ" b="1" i="1" dirty="0" smtClean="0"/>
              <a:t> </a:t>
            </a:r>
            <a:endParaRPr lang="cs-CZ" i="1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467544" y="2492896"/>
          <a:ext cx="8208912" cy="324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3048"/>
                <a:gridCol w="5575864"/>
              </a:tblGrid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Autor: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Mgr. Eva Hájková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oblast: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Člověk a příroda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obor: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Zeměpis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předmět: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Zeměpis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Ročník: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8.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Tematická</a:t>
                      </a:r>
                      <a:r>
                        <a:rPr lang="cs-CZ" sz="1600" b="1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oblast</a:t>
                      </a: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Státy Evropy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Téma hodiny: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Obyvatelstvo Evropy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Označení DUM: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smtClean="0">
                          <a:latin typeface="Courier New" pitchFamily="49" charset="0"/>
                          <a:cs typeface="Courier New" pitchFamily="49" charset="0"/>
                        </a:rPr>
                        <a:t>VY_32_INOVACE_12.03.HAJ.ZE.8</a:t>
                      </a:r>
                      <a:endParaRPr lang="cs-CZ" sz="1600" i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Vytvořeno: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smtClean="0">
                          <a:latin typeface="Courier New" pitchFamily="49" charset="0"/>
                          <a:cs typeface="Courier New" pitchFamily="49" charset="0"/>
                        </a:rPr>
                        <a:t>14. </a:t>
                      </a: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10. 2012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cs-CZ" dirty="0" smtClean="0"/>
              <a:t>Obyvatelstvo Evropy</a:t>
            </a:r>
            <a:endParaRPr lang="cs-CZ" dirty="0"/>
          </a:p>
        </p:txBody>
      </p:sp>
      <p:sp>
        <p:nvSpPr>
          <p:cNvPr id="4" name="Zaoblený obdélník 3"/>
          <p:cNvSpPr/>
          <p:nvPr/>
        </p:nvSpPr>
        <p:spPr>
          <a:xfrm>
            <a:off x="683568" y="2204864"/>
            <a:ext cx="5112568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smtClean="0"/>
              <a:t>Celkem víc než 720 mil. obyvatel</a:t>
            </a:r>
            <a:endParaRPr lang="cs-CZ" sz="2800" b="1" dirty="0"/>
          </a:p>
        </p:txBody>
      </p:sp>
      <p:sp>
        <p:nvSpPr>
          <p:cNvPr id="5" name="Zaoblený obdélník 4"/>
          <p:cNvSpPr/>
          <p:nvPr/>
        </p:nvSpPr>
        <p:spPr>
          <a:xfrm>
            <a:off x="683568" y="3356992"/>
            <a:ext cx="2808312" cy="77038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smtClean="0"/>
              <a:t>Hustota osídlení</a:t>
            </a:r>
            <a:r>
              <a:rPr lang="cs-CZ" sz="2400" dirty="0" smtClean="0"/>
              <a:t>:</a:t>
            </a:r>
            <a:endParaRPr lang="cs-CZ" sz="2400" dirty="0"/>
          </a:p>
        </p:txBody>
      </p:sp>
      <p:sp>
        <p:nvSpPr>
          <p:cNvPr id="7" name="Zaoblený obdélník 6"/>
          <p:cNvSpPr/>
          <p:nvPr/>
        </p:nvSpPr>
        <p:spPr>
          <a:xfrm>
            <a:off x="3923928" y="3356992"/>
            <a:ext cx="3600400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67 obyvatel na km²</a:t>
            </a:r>
            <a:endParaRPr lang="cs-CZ" sz="2800" dirty="0"/>
          </a:p>
        </p:txBody>
      </p:sp>
      <p:sp>
        <p:nvSpPr>
          <p:cNvPr id="8" name="Zaoblený obdélník 7">
            <a:hlinkClick r:id="rId2" action="ppaction://hlinksldjump"/>
          </p:cNvPr>
          <p:cNvSpPr/>
          <p:nvPr/>
        </p:nvSpPr>
        <p:spPr>
          <a:xfrm>
            <a:off x="3995936" y="4437112"/>
            <a:ext cx="4536504" cy="86409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Nerovnoměrné rozmístění</a:t>
            </a:r>
            <a:endParaRPr lang="cs-CZ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8013576" cy="782960"/>
          </a:xfrm>
        </p:spPr>
        <p:txBody>
          <a:bodyPr>
            <a:normAutofit/>
          </a:bodyPr>
          <a:lstStyle/>
          <a:p>
            <a:endParaRPr lang="cs-CZ" sz="2800" dirty="0"/>
          </a:p>
        </p:txBody>
      </p:sp>
      <p:pic>
        <p:nvPicPr>
          <p:cNvPr id="4" name="Zástupný symbol pro obsah 3" descr="sken -mapa obyv.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908720"/>
            <a:ext cx="6566096" cy="5256583"/>
          </a:xfrm>
          <a:blipFill>
            <a:blip r:embed="rId3" cstate="print"/>
            <a:tile tx="0" ty="0" sx="100000" sy="100000" flip="none" algn="tl"/>
          </a:blipFill>
        </p:spPr>
      </p:pic>
      <p:sp>
        <p:nvSpPr>
          <p:cNvPr id="5" name="Zaoblený obdélník 4"/>
          <p:cNvSpPr/>
          <p:nvPr/>
        </p:nvSpPr>
        <p:spPr>
          <a:xfrm>
            <a:off x="467544" y="260648"/>
            <a:ext cx="5976664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b="1" dirty="0" smtClean="0"/>
              <a:t>Mapa hustoty zalidnění Evropy</a:t>
            </a:r>
            <a:endParaRPr lang="cs-CZ" sz="3200" b="1" dirty="0"/>
          </a:p>
        </p:txBody>
      </p:sp>
      <p:sp>
        <p:nvSpPr>
          <p:cNvPr id="7" name="Zaoblený obdélník 6"/>
          <p:cNvSpPr/>
          <p:nvPr/>
        </p:nvSpPr>
        <p:spPr>
          <a:xfrm>
            <a:off x="7092280" y="1772816"/>
            <a:ext cx="1944216" cy="165618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Jih Velké Británie</a:t>
            </a:r>
          </a:p>
          <a:p>
            <a:pPr algn="ctr"/>
            <a:r>
              <a:rPr lang="cs-CZ" dirty="0" smtClean="0"/>
              <a:t>Západní Evropa</a:t>
            </a:r>
          </a:p>
          <a:p>
            <a:pPr algn="ctr"/>
            <a:r>
              <a:rPr lang="cs-CZ" dirty="0" smtClean="0"/>
              <a:t>Střední Evropa</a:t>
            </a:r>
          </a:p>
          <a:p>
            <a:pPr algn="ctr"/>
            <a:r>
              <a:rPr lang="cs-CZ" dirty="0" smtClean="0"/>
              <a:t>Sever Itálie</a:t>
            </a:r>
            <a:endParaRPr lang="cs-CZ" dirty="0"/>
          </a:p>
        </p:txBody>
      </p:sp>
      <p:sp>
        <p:nvSpPr>
          <p:cNvPr id="8" name="Zaoblený obdélník 7"/>
          <p:cNvSpPr/>
          <p:nvPr/>
        </p:nvSpPr>
        <p:spPr>
          <a:xfrm>
            <a:off x="7020272" y="4509120"/>
            <a:ext cx="1872208" cy="151216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Skandinávie</a:t>
            </a:r>
          </a:p>
          <a:p>
            <a:pPr algn="ctr"/>
            <a:r>
              <a:rPr lang="cs-CZ" dirty="0" smtClean="0"/>
              <a:t>Sever Ruska</a:t>
            </a:r>
          </a:p>
          <a:p>
            <a:pPr algn="ctr"/>
            <a:r>
              <a:rPr lang="cs-CZ" dirty="0" smtClean="0"/>
              <a:t>Jih Itálie</a:t>
            </a:r>
          </a:p>
          <a:p>
            <a:pPr algn="ctr"/>
            <a:endParaRPr lang="cs-CZ" dirty="0"/>
          </a:p>
        </p:txBody>
      </p:sp>
      <p:sp>
        <p:nvSpPr>
          <p:cNvPr id="9" name="Zaoblený obdélník 8"/>
          <p:cNvSpPr/>
          <p:nvPr/>
        </p:nvSpPr>
        <p:spPr>
          <a:xfrm>
            <a:off x="7092280" y="3717032"/>
            <a:ext cx="1872208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Nejméně:</a:t>
            </a:r>
            <a:endParaRPr lang="cs-CZ" sz="2400" b="1" dirty="0"/>
          </a:p>
        </p:txBody>
      </p:sp>
      <p:sp>
        <p:nvSpPr>
          <p:cNvPr id="10" name="Zaoblený obdélník 9"/>
          <p:cNvSpPr/>
          <p:nvPr/>
        </p:nvSpPr>
        <p:spPr>
          <a:xfrm>
            <a:off x="7164288" y="980728"/>
            <a:ext cx="1872208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Nejvíce:</a:t>
            </a:r>
            <a:endParaRPr lang="cs-CZ" sz="2400" b="1" dirty="0"/>
          </a:p>
        </p:txBody>
      </p:sp>
      <p:sp>
        <p:nvSpPr>
          <p:cNvPr id="11" name="Obdélník 10"/>
          <p:cNvSpPr/>
          <p:nvPr/>
        </p:nvSpPr>
        <p:spPr>
          <a:xfrm>
            <a:off x="539552" y="6237312"/>
            <a:ext cx="864096" cy="21602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[Obr.1]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/>
          </a:p>
        </p:txBody>
      </p:sp>
      <p:sp>
        <p:nvSpPr>
          <p:cNvPr id="4" name="Zaoblený obdélník 3"/>
          <p:cNvSpPr/>
          <p:nvPr/>
        </p:nvSpPr>
        <p:spPr>
          <a:xfrm>
            <a:off x="1043608" y="260648"/>
            <a:ext cx="6408712" cy="1296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/>
              <a:t>Charakteristika obyvatelstva podle:</a:t>
            </a:r>
            <a:endParaRPr lang="cs-CZ" sz="3200" dirty="0"/>
          </a:p>
        </p:txBody>
      </p:sp>
      <p:sp>
        <p:nvSpPr>
          <p:cNvPr id="5" name="Elipsa 4">
            <a:hlinkClick r:id="rId2" action="ppaction://hlinksldjump"/>
          </p:cNvPr>
          <p:cNvSpPr/>
          <p:nvPr/>
        </p:nvSpPr>
        <p:spPr>
          <a:xfrm>
            <a:off x="395536" y="2564904"/>
            <a:ext cx="3816424" cy="86409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Rasového složení</a:t>
            </a:r>
            <a:endParaRPr lang="cs-CZ" sz="2800" dirty="0"/>
          </a:p>
        </p:txBody>
      </p:sp>
      <p:sp>
        <p:nvSpPr>
          <p:cNvPr id="6" name="Elipsa 5">
            <a:hlinkClick r:id="rId3" action="ppaction://hlinksldjump"/>
          </p:cNvPr>
          <p:cNvSpPr/>
          <p:nvPr/>
        </p:nvSpPr>
        <p:spPr>
          <a:xfrm>
            <a:off x="5292080" y="2492896"/>
            <a:ext cx="3312368" cy="93610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jazyků</a:t>
            </a:r>
            <a:endParaRPr lang="cs-CZ" sz="2800" dirty="0"/>
          </a:p>
        </p:txBody>
      </p:sp>
      <p:sp>
        <p:nvSpPr>
          <p:cNvPr id="8" name="Elipsa 7">
            <a:hlinkClick r:id="rId4" action="ppaction://hlinksldjump"/>
          </p:cNvPr>
          <p:cNvSpPr/>
          <p:nvPr/>
        </p:nvSpPr>
        <p:spPr>
          <a:xfrm>
            <a:off x="3059832" y="3861048"/>
            <a:ext cx="3168352" cy="100811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náboženství</a:t>
            </a:r>
            <a:endParaRPr lang="cs-CZ" sz="2800" dirty="0"/>
          </a:p>
        </p:txBody>
      </p:sp>
      <p:cxnSp>
        <p:nvCxnSpPr>
          <p:cNvPr id="11" name="Přímá spojovací šipka 10"/>
          <p:cNvCxnSpPr>
            <a:stCxn id="4" idx="2"/>
            <a:endCxn id="5" idx="0"/>
          </p:cNvCxnSpPr>
          <p:nvPr/>
        </p:nvCxnSpPr>
        <p:spPr>
          <a:xfrm flipH="1">
            <a:off x="2303748" y="1556792"/>
            <a:ext cx="1944216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/>
          <p:nvPr/>
        </p:nvCxnSpPr>
        <p:spPr>
          <a:xfrm>
            <a:off x="4572000" y="1556792"/>
            <a:ext cx="1944216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/>
          <p:nvPr/>
        </p:nvCxnSpPr>
        <p:spPr>
          <a:xfrm>
            <a:off x="4427984" y="1628800"/>
            <a:ext cx="144016" cy="22322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19256" cy="1012974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>
              <a:buNone/>
            </a:pPr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aoblený obdélník 3"/>
          <p:cNvSpPr/>
          <p:nvPr/>
        </p:nvSpPr>
        <p:spPr>
          <a:xfrm>
            <a:off x="1547664" y="476672"/>
            <a:ext cx="4608512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 smtClean="0"/>
              <a:t>RASY</a:t>
            </a:r>
            <a:endParaRPr lang="cs-CZ" sz="4000" b="1" dirty="0"/>
          </a:p>
        </p:txBody>
      </p:sp>
      <p:sp>
        <p:nvSpPr>
          <p:cNvPr id="8" name="Zaoblený obdélník 7"/>
          <p:cNvSpPr/>
          <p:nvPr/>
        </p:nvSpPr>
        <p:spPr>
          <a:xfrm>
            <a:off x="899592" y="1628800"/>
            <a:ext cx="5832648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Většina obyvatel je rasa bílá (europoidní)</a:t>
            </a:r>
            <a:endParaRPr lang="cs-CZ" sz="2400" b="1" dirty="0"/>
          </a:p>
        </p:txBody>
      </p:sp>
      <p:sp>
        <p:nvSpPr>
          <p:cNvPr id="9" name="Zaoblený obdélník 8"/>
          <p:cNvSpPr/>
          <p:nvPr/>
        </p:nvSpPr>
        <p:spPr>
          <a:xfrm>
            <a:off x="899592" y="2996952"/>
            <a:ext cx="7344816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Rasa </a:t>
            </a:r>
            <a:r>
              <a:rPr lang="cs-CZ" sz="2400" b="1" dirty="0" smtClean="0"/>
              <a:t>černá (negroidní</a:t>
            </a:r>
            <a:r>
              <a:rPr lang="cs-CZ" sz="2400" dirty="0" smtClean="0"/>
              <a:t>) – Velká Británie, Francie</a:t>
            </a:r>
          </a:p>
          <a:p>
            <a:pPr algn="ctr"/>
            <a:r>
              <a:rPr lang="cs-CZ" sz="2400" dirty="0" smtClean="0"/>
              <a:t>- Pozůstatek kolonialismu</a:t>
            </a:r>
            <a:endParaRPr lang="cs-CZ" sz="2400" dirty="0"/>
          </a:p>
        </p:txBody>
      </p:sp>
      <p:sp>
        <p:nvSpPr>
          <p:cNvPr id="10" name="Zaoblený obdélník 9"/>
          <p:cNvSpPr/>
          <p:nvPr/>
        </p:nvSpPr>
        <p:spPr>
          <a:xfrm>
            <a:off x="971600" y="4221088"/>
            <a:ext cx="5832648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V současné době hodně přistěhovalců z Asie – </a:t>
            </a:r>
            <a:r>
              <a:rPr lang="cs-CZ" sz="2400" b="1" dirty="0" smtClean="0"/>
              <a:t>rasa mongoloidní</a:t>
            </a:r>
            <a:r>
              <a:rPr lang="cs-CZ" sz="2400" dirty="0" smtClean="0"/>
              <a:t>,  stále přibývá</a:t>
            </a:r>
            <a:endParaRPr lang="cs-CZ" sz="2400" dirty="0"/>
          </a:p>
        </p:txBody>
      </p:sp>
      <p:sp>
        <p:nvSpPr>
          <p:cNvPr id="11" name="Šipka doleva 10">
            <a:hlinkClick r:id="rId2" action="ppaction://hlinksldjump"/>
          </p:cNvPr>
          <p:cNvSpPr/>
          <p:nvPr/>
        </p:nvSpPr>
        <p:spPr>
          <a:xfrm>
            <a:off x="7812360" y="6021288"/>
            <a:ext cx="978408" cy="484632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1187624" y="188640"/>
            <a:ext cx="6336704" cy="115212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 smtClean="0"/>
              <a:t>JAZYKY</a:t>
            </a:r>
            <a:endParaRPr lang="cs-CZ" sz="4000" dirty="0"/>
          </a:p>
        </p:txBody>
      </p:sp>
      <p:sp>
        <p:nvSpPr>
          <p:cNvPr id="7" name="Zaoblený obdélník 6">
            <a:hlinkClick r:id="rId2" action="ppaction://hlinksldjump"/>
          </p:cNvPr>
          <p:cNvSpPr/>
          <p:nvPr/>
        </p:nvSpPr>
        <p:spPr>
          <a:xfrm>
            <a:off x="611560" y="3284984"/>
            <a:ext cx="3528392" cy="122413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/>
              <a:t>Jazyková rodina</a:t>
            </a:r>
          </a:p>
          <a:p>
            <a:pPr algn="ctr"/>
            <a:r>
              <a:rPr lang="cs-CZ" sz="3600" dirty="0" smtClean="0"/>
              <a:t>INDOEVROPSKÁ</a:t>
            </a:r>
            <a:endParaRPr lang="cs-CZ" sz="3600" dirty="0"/>
          </a:p>
        </p:txBody>
      </p:sp>
      <p:sp>
        <p:nvSpPr>
          <p:cNvPr id="8" name="Zaoblený obdélník 7">
            <a:hlinkClick r:id="rId3" action="ppaction://hlinksldjump"/>
          </p:cNvPr>
          <p:cNvSpPr/>
          <p:nvPr/>
        </p:nvSpPr>
        <p:spPr>
          <a:xfrm>
            <a:off x="4932040" y="3356992"/>
            <a:ext cx="3816424" cy="115212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/>
              <a:t>Jazyková rodina </a:t>
            </a:r>
          </a:p>
          <a:p>
            <a:pPr algn="ctr"/>
            <a:r>
              <a:rPr lang="cs-CZ" sz="3600" dirty="0" smtClean="0"/>
              <a:t>ALTAJSKÁ</a:t>
            </a:r>
            <a:endParaRPr lang="cs-CZ" sz="3600" dirty="0"/>
          </a:p>
        </p:txBody>
      </p:sp>
      <p:cxnSp>
        <p:nvCxnSpPr>
          <p:cNvPr id="10" name="Přímá spojovací šipka 9"/>
          <p:cNvCxnSpPr>
            <a:stCxn id="2" idx="2"/>
            <a:endCxn id="7" idx="0"/>
          </p:cNvCxnSpPr>
          <p:nvPr/>
        </p:nvCxnSpPr>
        <p:spPr>
          <a:xfrm flipH="1">
            <a:off x="2375756" y="1340768"/>
            <a:ext cx="1980220" cy="194421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šipka 11"/>
          <p:cNvCxnSpPr>
            <a:stCxn id="2" idx="2"/>
          </p:cNvCxnSpPr>
          <p:nvPr/>
        </p:nvCxnSpPr>
        <p:spPr>
          <a:xfrm>
            <a:off x="4355976" y="1340768"/>
            <a:ext cx="2304256" cy="20162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899592" y="188640"/>
            <a:ext cx="7704856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/>
              <a:t>INDOEVROPSKÁ jazyková rodina</a:t>
            </a:r>
            <a:endParaRPr lang="cs-CZ" sz="3600" dirty="0"/>
          </a:p>
        </p:txBody>
      </p:sp>
      <p:sp>
        <p:nvSpPr>
          <p:cNvPr id="3" name="Zaoblený obdélník 2"/>
          <p:cNvSpPr/>
          <p:nvPr/>
        </p:nvSpPr>
        <p:spPr>
          <a:xfrm>
            <a:off x="539552" y="1484784"/>
            <a:ext cx="2088232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slovanské</a:t>
            </a:r>
            <a:endParaRPr lang="cs-CZ" sz="2800" dirty="0"/>
          </a:p>
        </p:txBody>
      </p:sp>
      <p:sp>
        <p:nvSpPr>
          <p:cNvPr id="4" name="Zaoblený obdélník 3"/>
          <p:cNvSpPr/>
          <p:nvPr/>
        </p:nvSpPr>
        <p:spPr>
          <a:xfrm>
            <a:off x="539552" y="2276872"/>
            <a:ext cx="2016224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germánské</a:t>
            </a:r>
            <a:endParaRPr lang="cs-CZ" sz="2800" dirty="0"/>
          </a:p>
        </p:txBody>
      </p:sp>
      <p:sp>
        <p:nvSpPr>
          <p:cNvPr id="5" name="Zaoblený obdélník 4"/>
          <p:cNvSpPr/>
          <p:nvPr/>
        </p:nvSpPr>
        <p:spPr>
          <a:xfrm>
            <a:off x="611560" y="3140968"/>
            <a:ext cx="2016224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románské</a:t>
            </a:r>
            <a:endParaRPr lang="cs-CZ" sz="2800" dirty="0"/>
          </a:p>
        </p:txBody>
      </p:sp>
      <p:sp>
        <p:nvSpPr>
          <p:cNvPr id="6" name="Zaoblený obdélník 5"/>
          <p:cNvSpPr/>
          <p:nvPr/>
        </p:nvSpPr>
        <p:spPr>
          <a:xfrm>
            <a:off x="611560" y="4005064"/>
            <a:ext cx="1944216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baltské</a:t>
            </a:r>
            <a:endParaRPr lang="cs-CZ" sz="2800" dirty="0"/>
          </a:p>
        </p:txBody>
      </p:sp>
      <p:sp>
        <p:nvSpPr>
          <p:cNvPr id="7" name="Zaoblený obdélník 6"/>
          <p:cNvSpPr/>
          <p:nvPr/>
        </p:nvSpPr>
        <p:spPr>
          <a:xfrm>
            <a:off x="683568" y="4797152"/>
            <a:ext cx="1872208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helénské</a:t>
            </a:r>
            <a:endParaRPr lang="cs-CZ" sz="2800" dirty="0"/>
          </a:p>
        </p:txBody>
      </p:sp>
      <p:sp>
        <p:nvSpPr>
          <p:cNvPr id="8" name="Zaoblený obdélník 7"/>
          <p:cNvSpPr/>
          <p:nvPr/>
        </p:nvSpPr>
        <p:spPr>
          <a:xfrm>
            <a:off x="683568" y="5733256"/>
            <a:ext cx="1944216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keltské</a:t>
            </a:r>
            <a:endParaRPr lang="cs-CZ" sz="2800" dirty="0"/>
          </a:p>
        </p:txBody>
      </p:sp>
      <p:sp>
        <p:nvSpPr>
          <p:cNvPr id="19" name="Zaoblený obdélník 18"/>
          <p:cNvSpPr/>
          <p:nvPr/>
        </p:nvSpPr>
        <p:spPr>
          <a:xfrm>
            <a:off x="3347864" y="1340768"/>
            <a:ext cx="4896544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/>
              <a:t>Čeština, slovenština, polština, ruština, bulharština, ukrajinština, srbochorvatština</a:t>
            </a:r>
            <a:endParaRPr lang="cs-CZ" sz="2000" b="1" dirty="0"/>
          </a:p>
        </p:txBody>
      </p:sp>
      <p:sp>
        <p:nvSpPr>
          <p:cNvPr id="20" name="Zaoblený obdélník 19"/>
          <p:cNvSpPr/>
          <p:nvPr/>
        </p:nvSpPr>
        <p:spPr>
          <a:xfrm>
            <a:off x="3347864" y="2276872"/>
            <a:ext cx="4896544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/>
              <a:t>Angličtina, němčina, nizozemština, dánština, norština, švédština, islandština</a:t>
            </a:r>
            <a:endParaRPr lang="cs-CZ" sz="2000" b="1" dirty="0"/>
          </a:p>
        </p:txBody>
      </p:sp>
      <p:sp>
        <p:nvSpPr>
          <p:cNvPr id="21" name="Zaoblený obdélník 20"/>
          <p:cNvSpPr/>
          <p:nvPr/>
        </p:nvSpPr>
        <p:spPr>
          <a:xfrm>
            <a:off x="3347864" y="3140968"/>
            <a:ext cx="4896544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/>
              <a:t>Italština, španělština, francouzština, portugalština, rumunština, </a:t>
            </a:r>
            <a:r>
              <a:rPr lang="cs-CZ" sz="2000" b="1" dirty="0" err="1" smtClean="0"/>
              <a:t>moldavština</a:t>
            </a:r>
            <a:endParaRPr lang="cs-CZ" sz="2000" b="1" dirty="0"/>
          </a:p>
        </p:txBody>
      </p:sp>
      <p:sp>
        <p:nvSpPr>
          <p:cNvPr id="22" name="Zaoblený obdélník 21"/>
          <p:cNvSpPr/>
          <p:nvPr/>
        </p:nvSpPr>
        <p:spPr>
          <a:xfrm>
            <a:off x="3347864" y="4077072"/>
            <a:ext cx="4896544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/>
              <a:t>Litevština, lotyština</a:t>
            </a:r>
            <a:endParaRPr lang="cs-CZ" sz="2000" b="1" dirty="0"/>
          </a:p>
        </p:txBody>
      </p:sp>
      <p:sp>
        <p:nvSpPr>
          <p:cNvPr id="23" name="Zaoblený obdélník 22"/>
          <p:cNvSpPr/>
          <p:nvPr/>
        </p:nvSpPr>
        <p:spPr>
          <a:xfrm>
            <a:off x="3347864" y="4797152"/>
            <a:ext cx="4896544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/>
              <a:t>řečtina</a:t>
            </a:r>
            <a:endParaRPr lang="cs-CZ" sz="2000" b="1" dirty="0"/>
          </a:p>
        </p:txBody>
      </p:sp>
      <p:sp>
        <p:nvSpPr>
          <p:cNvPr id="24" name="Zaoblený obdélník 23"/>
          <p:cNvSpPr/>
          <p:nvPr/>
        </p:nvSpPr>
        <p:spPr>
          <a:xfrm>
            <a:off x="3347864" y="5733256"/>
            <a:ext cx="4896544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/>
              <a:t>Irština, </a:t>
            </a:r>
            <a:r>
              <a:rPr lang="cs-CZ" sz="2000" b="1" dirty="0" err="1" smtClean="0"/>
              <a:t>bretoňština</a:t>
            </a:r>
            <a:endParaRPr lang="cs-CZ" sz="2000" b="1" dirty="0"/>
          </a:p>
        </p:txBody>
      </p:sp>
      <p:sp>
        <p:nvSpPr>
          <p:cNvPr id="25" name="Šipka doleva 24">
            <a:hlinkClick r:id="rId2" action="ppaction://hlinksldjump"/>
          </p:cNvPr>
          <p:cNvSpPr/>
          <p:nvPr/>
        </p:nvSpPr>
        <p:spPr>
          <a:xfrm>
            <a:off x="8135888" y="6425952"/>
            <a:ext cx="1008112" cy="432048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4" grpId="0" animBg="1"/>
      <p:bldP spid="5" grpId="0" animBg="1"/>
      <p:bldP spid="6" grpId="0" animBg="1"/>
      <p:bldP spid="7" grpId="0" animBg="1"/>
      <p:bldP spid="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827584" y="908720"/>
            <a:ext cx="7704856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/>
              <a:t>ALTAJSKÁ  jazyková rodina</a:t>
            </a:r>
            <a:endParaRPr lang="cs-CZ" sz="3600" dirty="0"/>
          </a:p>
        </p:txBody>
      </p:sp>
      <p:sp>
        <p:nvSpPr>
          <p:cNvPr id="3" name="Zaoblený obdélník 2"/>
          <p:cNvSpPr/>
          <p:nvPr/>
        </p:nvSpPr>
        <p:spPr>
          <a:xfrm>
            <a:off x="683568" y="2348880"/>
            <a:ext cx="2880320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ugrofinské</a:t>
            </a:r>
            <a:endParaRPr lang="cs-CZ" sz="2400" b="1" dirty="0"/>
          </a:p>
        </p:txBody>
      </p:sp>
      <p:sp>
        <p:nvSpPr>
          <p:cNvPr id="4" name="Zaoblený obdélník 3"/>
          <p:cNvSpPr/>
          <p:nvPr/>
        </p:nvSpPr>
        <p:spPr>
          <a:xfrm>
            <a:off x="4283968" y="2276872"/>
            <a:ext cx="4536504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/>
              <a:t>Maďarština, finština, estonština, laponština</a:t>
            </a:r>
            <a:endParaRPr lang="cs-CZ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554</Words>
  <Application>Microsoft Office PowerPoint</Application>
  <PresentationFormat>Předvádění na obrazovce (4:3)</PresentationFormat>
  <Paragraphs>161</Paragraphs>
  <Slides>16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sady Office</vt:lpstr>
      <vt:lpstr>Snímek 1</vt:lpstr>
      <vt:lpstr>Snímek 2</vt:lpstr>
      <vt:lpstr>Obyvatelstvo Evropy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</vt:vector>
  </TitlesOfParts>
  <Company>ZŠ Olomouc, Mozartova 48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Obyvatelstvo Evropy</dc:title>
  <dc:creator>Hájková</dc:creator>
  <cp:lastModifiedBy>Hájková</cp:lastModifiedBy>
  <cp:revision>58</cp:revision>
  <dcterms:created xsi:type="dcterms:W3CDTF">2012-10-03T10:52:24Z</dcterms:created>
  <dcterms:modified xsi:type="dcterms:W3CDTF">2013-01-28T13:11:16Z</dcterms:modified>
</cp:coreProperties>
</file>