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1" r:id="rId2"/>
    <p:sldId id="292" r:id="rId3"/>
    <p:sldId id="256" r:id="rId4"/>
    <p:sldId id="285" r:id="rId5"/>
    <p:sldId id="271" r:id="rId6"/>
    <p:sldId id="273" r:id="rId7"/>
    <p:sldId id="275" r:id="rId8"/>
    <p:sldId id="278" r:id="rId9"/>
    <p:sldId id="287" r:id="rId10"/>
    <p:sldId id="279" r:id="rId11"/>
    <p:sldId id="280" r:id="rId12"/>
    <p:sldId id="281" r:id="rId13"/>
    <p:sldId id="283" r:id="rId14"/>
    <p:sldId id="288" r:id="rId15"/>
    <p:sldId id="290" r:id="rId16"/>
    <p:sldId id="293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C081"/>
    <a:srgbClr val="FF6699"/>
    <a:srgbClr val="F98C61"/>
    <a:srgbClr val="F7F353"/>
    <a:srgbClr val="AC0C45"/>
    <a:srgbClr val="F6E250"/>
    <a:srgbClr val="93DD79"/>
    <a:srgbClr val="00CC66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B8085-387D-4655-813C-C2E0FD20DDC0}" type="datetimeFigureOut">
              <a:rPr lang="cs-CZ" smtClean="0"/>
              <a:pPr/>
              <a:t>22.1.2013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6CB90-8549-42AD-AEF0-8825AB877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6CB90-8549-42AD-AEF0-8825AB87736E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22.1.2013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467544" y="404664"/>
            <a:ext cx="763284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cs-CZ" sz="2800" dirty="0" smtClean="0"/>
              <a:t>Úsečky v trojúhelníku</a:t>
            </a:r>
            <a:endParaRPr lang="cs-CZ" sz="2800" dirty="0"/>
          </a:p>
        </p:txBody>
      </p:sp>
      <p:sp>
        <p:nvSpPr>
          <p:cNvPr id="4" name="Zaoblený obdélník 3"/>
          <p:cNvSpPr/>
          <p:nvPr/>
        </p:nvSpPr>
        <p:spPr>
          <a:xfrm>
            <a:off x="467544" y="1340768"/>
            <a:ext cx="208823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cs-CZ" sz="2400" dirty="0" smtClean="0"/>
              <a:t>Těžnice</a:t>
            </a:r>
            <a:endParaRPr lang="cs-CZ" sz="2400" dirty="0"/>
          </a:p>
        </p:txBody>
      </p:sp>
      <p:sp>
        <p:nvSpPr>
          <p:cNvPr id="7" name="Zaoblený obdélník 6"/>
          <p:cNvSpPr/>
          <p:nvPr/>
        </p:nvSpPr>
        <p:spPr>
          <a:xfrm>
            <a:off x="323528" y="4797152"/>
            <a:ext cx="8568952" cy="15841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cs-CZ" sz="2400" dirty="0" smtClean="0"/>
              <a:t>Těžnice spojuje vrchol trojúhelníku se středem protilehlé strany.</a:t>
            </a:r>
          </a:p>
          <a:p>
            <a:pPr lvl="0"/>
            <a:r>
              <a:rPr lang="cs-CZ" sz="2400" dirty="0" smtClean="0"/>
              <a:t> Trojúhelník má tři těžnice, které se protínají v těžišti T. </a:t>
            </a:r>
          </a:p>
          <a:p>
            <a:pPr lvl="0"/>
            <a:r>
              <a:rPr lang="cs-CZ" sz="2400" dirty="0" smtClean="0"/>
              <a:t>Vzdálenost těžiště od vrcholu je rovna  ⅔ délky příslušné těžnice.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771800" y="429309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A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7812360" y="429309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B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308304" y="112547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C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012160" y="429309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471644" y="22048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a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868144" y="184482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b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" name="Rovnoramenný trojúhelník 28"/>
          <p:cNvSpPr/>
          <p:nvPr/>
        </p:nvSpPr>
        <p:spPr>
          <a:xfrm>
            <a:off x="3121449" y="1556792"/>
            <a:ext cx="4608512" cy="2736304"/>
          </a:xfrm>
          <a:prstGeom prst="triangle">
            <a:avLst>
              <a:gd name="adj" fmla="val 8985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cxnSp>
        <p:nvCxnSpPr>
          <p:cNvPr id="30" name="Přímá spojovací čára 29"/>
          <p:cNvCxnSpPr>
            <a:stCxn id="29" idx="4"/>
            <a:endCxn id="29" idx="1"/>
          </p:cNvCxnSpPr>
          <p:nvPr/>
        </p:nvCxnSpPr>
        <p:spPr>
          <a:xfrm flipH="1" flipV="1">
            <a:off x="5191938" y="2924944"/>
            <a:ext cx="2538023" cy="136815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>
            <a:stCxn id="29" idx="2"/>
            <a:endCxn id="29" idx="5"/>
          </p:cNvCxnSpPr>
          <p:nvPr/>
        </p:nvCxnSpPr>
        <p:spPr>
          <a:xfrm flipV="1">
            <a:off x="3121449" y="2924944"/>
            <a:ext cx="4374745" cy="136815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>
            <a:endCxn id="29" idx="0"/>
          </p:cNvCxnSpPr>
          <p:nvPr/>
        </p:nvCxnSpPr>
        <p:spPr>
          <a:xfrm flipV="1">
            <a:off x="5425705" y="1556792"/>
            <a:ext cx="1836723" cy="273630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5796136" y="2922446"/>
            <a:ext cx="29687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T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5292080" y="4292367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cs-CZ" b="1" baseline="-25000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cs-CZ" b="1" baseline="-25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7522870" y="264584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cs-CZ" b="1" baseline="-25000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cs-CZ" b="1" baseline="-25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4861490" y="259753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B</a:t>
            </a:r>
            <a:r>
              <a:rPr lang="cs-CZ" b="1" baseline="-25000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cs-CZ" b="1" baseline="-25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4716016" y="3284984"/>
            <a:ext cx="33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t</a:t>
            </a:r>
            <a:r>
              <a:rPr lang="cs-CZ" b="1" baseline="-25000" dirty="0" smtClean="0">
                <a:solidFill>
                  <a:srgbClr val="7030A0"/>
                </a:solidFill>
              </a:rPr>
              <a:t>a</a:t>
            </a:r>
            <a:endParaRPr lang="cs-CZ" b="1" baseline="-25000" dirty="0">
              <a:solidFill>
                <a:srgbClr val="7030A0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6588224" y="3861048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7030A0"/>
                </a:solidFill>
              </a:rPr>
              <a:t>t</a:t>
            </a:r>
            <a:r>
              <a:rPr lang="cs-CZ" b="1" baseline="-25000" dirty="0" err="1" smtClean="0">
                <a:solidFill>
                  <a:srgbClr val="7030A0"/>
                </a:solidFill>
              </a:rPr>
              <a:t>b</a:t>
            </a:r>
            <a:endParaRPr lang="cs-CZ" b="1" baseline="-25000" dirty="0">
              <a:solidFill>
                <a:srgbClr val="7030A0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6876256" y="2204864"/>
            <a:ext cx="337913" cy="377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7030A0"/>
                </a:solidFill>
              </a:rPr>
              <a:t>t</a:t>
            </a:r>
            <a:r>
              <a:rPr lang="cs-CZ" b="1" baseline="-25000" dirty="0" err="1" smtClean="0">
                <a:solidFill>
                  <a:srgbClr val="7030A0"/>
                </a:solidFill>
              </a:rPr>
              <a:t>c</a:t>
            </a:r>
            <a:endParaRPr lang="cs-CZ" b="1" baseline="-25000" dirty="0">
              <a:solidFill>
                <a:srgbClr val="7030A0"/>
              </a:solidFill>
            </a:endParaRPr>
          </a:p>
        </p:txBody>
      </p:sp>
      <p:sp>
        <p:nvSpPr>
          <p:cNvPr id="28" name="Levá složená závorka 27"/>
          <p:cNvSpPr/>
          <p:nvPr/>
        </p:nvSpPr>
        <p:spPr>
          <a:xfrm rot="15172435">
            <a:off x="4474850" y="2506572"/>
            <a:ext cx="332698" cy="2956478"/>
          </a:xfrm>
          <a:prstGeom prst="leftBrace">
            <a:avLst>
              <a:gd name="adj1" fmla="val 56992"/>
              <a:gd name="adj2" fmla="val 49560"/>
            </a:avLst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3" name="Levá složená závorka 32"/>
          <p:cNvSpPr/>
          <p:nvPr/>
        </p:nvSpPr>
        <p:spPr>
          <a:xfrm rot="15172507">
            <a:off x="6634797" y="2567316"/>
            <a:ext cx="347667" cy="1516314"/>
          </a:xfrm>
          <a:prstGeom prst="leftBrace">
            <a:avLst>
              <a:gd name="adj1" fmla="val 55464"/>
              <a:gd name="adj2" fmla="val 48911"/>
            </a:avLst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bdélník 43"/>
          <p:cNvSpPr/>
          <p:nvPr/>
        </p:nvSpPr>
        <p:spPr>
          <a:xfrm>
            <a:off x="4499992" y="4221088"/>
            <a:ext cx="407484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cs-CZ" sz="2400" dirty="0" smtClean="0">
                <a:solidFill>
                  <a:srgbClr val="008000"/>
                </a:solidFill>
              </a:rPr>
              <a:t>⅔</a:t>
            </a:r>
            <a:endParaRPr lang="cs-CZ" sz="2400" dirty="0">
              <a:solidFill>
                <a:srgbClr val="008000"/>
              </a:solidFill>
            </a:endParaRPr>
          </a:p>
        </p:txBody>
      </p:sp>
      <p:sp>
        <p:nvSpPr>
          <p:cNvPr id="45" name="Obdélník 44"/>
          <p:cNvSpPr/>
          <p:nvPr/>
        </p:nvSpPr>
        <p:spPr>
          <a:xfrm>
            <a:off x="6722578" y="3449053"/>
            <a:ext cx="340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008000"/>
                </a:solidFill>
              </a:rPr>
              <a:t>⅓</a:t>
            </a:r>
            <a:endParaRPr lang="cs-CZ" sz="2400" dirty="0">
              <a:solidFill>
                <a:srgbClr val="008000"/>
              </a:solidFill>
            </a:endParaRPr>
          </a:p>
        </p:txBody>
      </p:sp>
      <p:cxnSp>
        <p:nvCxnSpPr>
          <p:cNvPr id="49" name="Přímá spojovací čára 48"/>
          <p:cNvCxnSpPr>
            <a:stCxn id="29" idx="0"/>
            <a:endCxn id="29" idx="4"/>
          </p:cNvCxnSpPr>
          <p:nvPr/>
        </p:nvCxnSpPr>
        <p:spPr>
          <a:xfrm>
            <a:off x="7262428" y="1556792"/>
            <a:ext cx="467533" cy="27363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čára 50"/>
          <p:cNvCxnSpPr>
            <a:stCxn id="29" idx="2"/>
            <a:endCxn id="29" idx="0"/>
          </p:cNvCxnSpPr>
          <p:nvPr/>
        </p:nvCxnSpPr>
        <p:spPr>
          <a:xfrm flipV="1">
            <a:off x="3121449" y="1556792"/>
            <a:ext cx="4140979" cy="27363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čára 52"/>
          <p:cNvCxnSpPr>
            <a:stCxn id="29" idx="2"/>
            <a:endCxn id="29" idx="4"/>
          </p:cNvCxnSpPr>
          <p:nvPr/>
        </p:nvCxnSpPr>
        <p:spPr>
          <a:xfrm>
            <a:off x="3121449" y="4293096"/>
            <a:ext cx="46085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>
            <a:off x="5425705" y="4169862"/>
            <a:ext cx="0" cy="21602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/>
          <p:nvPr/>
        </p:nvCxnSpPr>
        <p:spPr>
          <a:xfrm>
            <a:off x="5168846" y="2832154"/>
            <a:ext cx="72008" cy="14401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čára 45"/>
          <p:cNvCxnSpPr/>
          <p:nvPr/>
        </p:nvCxnSpPr>
        <p:spPr>
          <a:xfrm flipV="1">
            <a:off x="7380312" y="2924944"/>
            <a:ext cx="199256" cy="1676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/>
          <p:cNvSpPr txBox="1"/>
          <p:nvPr/>
        </p:nvSpPr>
        <p:spPr>
          <a:xfrm>
            <a:off x="539552" y="26369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</a:t>
            </a:r>
            <a:r>
              <a:rPr lang="cs-CZ" baseline="-25000" dirty="0" smtClean="0"/>
              <a:t>1</a:t>
            </a:r>
            <a:r>
              <a:rPr lang="cs-CZ" dirty="0" smtClean="0"/>
              <a:t>, B</a:t>
            </a:r>
            <a:r>
              <a:rPr lang="cs-CZ" baseline="-25000" dirty="0" smtClean="0"/>
              <a:t>1</a:t>
            </a:r>
            <a:r>
              <a:rPr lang="cs-CZ" dirty="0" smtClean="0"/>
              <a:t>, C</a:t>
            </a:r>
            <a:r>
              <a:rPr lang="cs-CZ" baseline="-25000" dirty="0" smtClean="0"/>
              <a:t>1</a:t>
            </a:r>
            <a:r>
              <a:rPr lang="cs-CZ" dirty="0" smtClean="0"/>
              <a:t> – středy stran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000"/>
                            </p:stCondLst>
                            <p:childTnLst>
                              <p:par>
                                <p:cTn id="6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5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7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0"/>
                            </p:stCondLst>
                            <p:childTnLst>
                              <p:par>
                                <p:cTn id="80" presetID="5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1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2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3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5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6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8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28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467544" y="404664"/>
            <a:ext cx="763284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cs-CZ" sz="2800" dirty="0" smtClean="0"/>
              <a:t>Úsečky v trojúhelníku</a:t>
            </a:r>
            <a:endParaRPr lang="cs-CZ" sz="2800" dirty="0"/>
          </a:p>
        </p:txBody>
      </p:sp>
      <p:sp>
        <p:nvSpPr>
          <p:cNvPr id="5" name="Zaoblený obdélník 4"/>
          <p:cNvSpPr/>
          <p:nvPr/>
        </p:nvSpPr>
        <p:spPr>
          <a:xfrm>
            <a:off x="467544" y="1340768"/>
            <a:ext cx="2119405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cs-CZ" sz="2400" dirty="0" smtClean="0"/>
              <a:t>Výšky</a:t>
            </a:r>
            <a:endParaRPr lang="cs-CZ" sz="2400" dirty="0"/>
          </a:p>
        </p:txBody>
      </p:sp>
      <p:sp>
        <p:nvSpPr>
          <p:cNvPr id="7" name="Zaoblený obdélník 6"/>
          <p:cNvSpPr/>
          <p:nvPr/>
        </p:nvSpPr>
        <p:spPr>
          <a:xfrm>
            <a:off x="336055" y="4365104"/>
            <a:ext cx="8568952" cy="23042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cs-CZ" sz="2000" b="1" dirty="0" smtClean="0"/>
              <a:t>Výška</a:t>
            </a:r>
            <a:r>
              <a:rPr lang="cs-CZ" sz="2000" dirty="0" smtClean="0"/>
              <a:t> je úsečka, jejíž krajní body jsou vrchol trojúhelníku a pata kolmice </a:t>
            </a:r>
          </a:p>
          <a:p>
            <a:pPr lvl="1"/>
            <a:r>
              <a:rPr lang="cs-CZ" sz="2000" dirty="0" smtClean="0"/>
              <a:t>vedená tímto vrcholem k jeho protější straně.  </a:t>
            </a:r>
          </a:p>
          <a:p>
            <a:pPr lvl="1"/>
            <a:r>
              <a:rPr lang="cs-CZ" sz="2000" dirty="0" smtClean="0"/>
              <a:t>Výšky se protínají v jednom bodě O – průsečíku výšek (ortocentrum) </a:t>
            </a:r>
          </a:p>
          <a:p>
            <a:pPr lvl="1"/>
            <a:r>
              <a:rPr lang="cs-CZ" sz="2000" dirty="0" smtClean="0"/>
              <a:t>V ostroúhlém trojúhelníku průsečík leží uvnitř trojúhelníku.</a:t>
            </a:r>
          </a:p>
          <a:p>
            <a:pPr lvl="1"/>
            <a:r>
              <a:rPr lang="cs-CZ" sz="2000" dirty="0" smtClean="0"/>
              <a:t>V pravoúhlém trojúhelníku průsečík splývá s vrcholem pravého úhlu.</a:t>
            </a:r>
          </a:p>
          <a:p>
            <a:pPr lvl="1"/>
            <a:r>
              <a:rPr lang="cs-CZ" sz="2000" dirty="0" smtClean="0"/>
              <a:t>V tupoúhlém trojúhelníku průsečík leží vně trojúhelníku.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925386" y="390261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A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8793994" y="3846283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B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165246" y="83452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C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273714" y="3918291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505962" y="231552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625642" y="245953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</a:t>
            </a:r>
            <a:endParaRPr lang="cs-CZ" dirty="0"/>
          </a:p>
        </p:txBody>
      </p:sp>
      <p:sp>
        <p:nvSpPr>
          <p:cNvPr id="29" name="Rovnoramenný trojúhelník 28"/>
          <p:cNvSpPr/>
          <p:nvPr/>
        </p:nvSpPr>
        <p:spPr>
          <a:xfrm>
            <a:off x="4113474" y="1224280"/>
            <a:ext cx="4608512" cy="2736304"/>
          </a:xfrm>
          <a:prstGeom prst="triangle">
            <a:avLst>
              <a:gd name="adj" fmla="val 89855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cxnSp>
        <p:nvCxnSpPr>
          <p:cNvPr id="48" name="Přímá spojovací čára 47"/>
          <p:cNvCxnSpPr>
            <a:stCxn id="29" idx="4"/>
          </p:cNvCxnSpPr>
          <p:nvPr/>
        </p:nvCxnSpPr>
        <p:spPr>
          <a:xfrm flipH="1" flipV="1">
            <a:off x="7281826" y="1872352"/>
            <a:ext cx="1440160" cy="2088232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čára 49"/>
          <p:cNvCxnSpPr/>
          <p:nvPr/>
        </p:nvCxnSpPr>
        <p:spPr>
          <a:xfrm>
            <a:off x="8244062" y="1224280"/>
            <a:ext cx="0" cy="2736304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čára 51"/>
          <p:cNvCxnSpPr/>
          <p:nvPr/>
        </p:nvCxnSpPr>
        <p:spPr>
          <a:xfrm flipV="1">
            <a:off x="4113474" y="3241130"/>
            <a:ext cx="4464496" cy="72008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>
            <a:off x="7932085" y="3253811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O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5985682" y="3216806"/>
            <a:ext cx="365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008000"/>
                </a:solidFill>
              </a:rPr>
              <a:t>v</a:t>
            </a:r>
            <a:r>
              <a:rPr lang="cs-CZ" b="1" baseline="-25000" dirty="0" err="1" smtClean="0">
                <a:solidFill>
                  <a:srgbClr val="008000"/>
                </a:solidFill>
              </a:rPr>
              <a:t>a</a:t>
            </a:r>
            <a:endParaRPr lang="cs-CZ" b="1" baseline="-25000" dirty="0">
              <a:solidFill>
                <a:srgbClr val="008000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7450998" y="242088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008000"/>
                </a:solidFill>
              </a:rPr>
              <a:t>v</a:t>
            </a:r>
            <a:r>
              <a:rPr lang="cs-CZ" b="1" baseline="-25000" dirty="0" err="1" smtClean="0">
                <a:solidFill>
                  <a:srgbClr val="008000"/>
                </a:solidFill>
              </a:rPr>
              <a:t>b</a:t>
            </a:r>
            <a:endParaRPr lang="cs-CZ" b="1" baseline="-25000" dirty="0">
              <a:solidFill>
                <a:srgbClr val="008000"/>
              </a:solidFill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7899454" y="1841179"/>
            <a:ext cx="365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8000"/>
                </a:solidFill>
              </a:rPr>
              <a:t>v</a:t>
            </a:r>
            <a:r>
              <a:rPr lang="cs-CZ" b="1" baseline="-25000" dirty="0" err="1" smtClean="0">
                <a:solidFill>
                  <a:srgbClr val="008000"/>
                </a:solidFill>
              </a:rPr>
              <a:t>c</a:t>
            </a:r>
            <a:endParaRPr lang="cs-CZ" b="1" baseline="-25000" dirty="0">
              <a:solidFill>
                <a:srgbClr val="008000"/>
              </a:solidFill>
            </a:endParaRPr>
          </a:p>
        </p:txBody>
      </p:sp>
      <p:sp>
        <p:nvSpPr>
          <p:cNvPr id="57" name="Obdélník 56"/>
          <p:cNvSpPr/>
          <p:nvPr/>
        </p:nvSpPr>
        <p:spPr>
          <a:xfrm>
            <a:off x="8670031" y="2971796"/>
            <a:ext cx="40267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A</a:t>
            </a:r>
            <a:r>
              <a:rPr lang="cs-CZ" b="1" baseline="-25000" dirty="0" smtClean="0">
                <a:solidFill>
                  <a:srgbClr val="008000"/>
                </a:solidFill>
              </a:rPr>
              <a:t>0</a:t>
            </a:r>
            <a:endParaRPr lang="cs-CZ" b="1" baseline="-25000" dirty="0">
              <a:solidFill>
                <a:srgbClr val="008000"/>
              </a:solidFill>
            </a:endParaRPr>
          </a:p>
        </p:txBody>
      </p:sp>
      <p:sp>
        <p:nvSpPr>
          <p:cNvPr id="58" name="Obdélník 57"/>
          <p:cNvSpPr/>
          <p:nvPr/>
        </p:nvSpPr>
        <p:spPr>
          <a:xfrm>
            <a:off x="6964079" y="1513770"/>
            <a:ext cx="40267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B</a:t>
            </a:r>
            <a:r>
              <a:rPr lang="cs-CZ" b="1" baseline="-25000" dirty="0" smtClean="0">
                <a:solidFill>
                  <a:srgbClr val="008000"/>
                </a:solidFill>
              </a:rPr>
              <a:t>0</a:t>
            </a:r>
            <a:endParaRPr lang="cs-CZ" b="1" baseline="-25000" dirty="0">
              <a:solidFill>
                <a:srgbClr val="008000"/>
              </a:solidFill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7956376" y="4005064"/>
            <a:ext cx="38504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C</a:t>
            </a:r>
            <a:r>
              <a:rPr lang="cs-CZ" b="1" baseline="-25000" dirty="0" smtClean="0">
                <a:solidFill>
                  <a:srgbClr val="008000"/>
                </a:solidFill>
              </a:rPr>
              <a:t>0</a:t>
            </a:r>
            <a:endParaRPr lang="cs-CZ" b="1" baseline="-25000" dirty="0">
              <a:solidFill>
                <a:srgbClr val="008000"/>
              </a:solidFill>
            </a:endParaRPr>
          </a:p>
        </p:txBody>
      </p:sp>
      <p:sp>
        <p:nvSpPr>
          <p:cNvPr id="46" name="Oblouk 45"/>
          <p:cNvSpPr/>
          <p:nvPr/>
        </p:nvSpPr>
        <p:spPr>
          <a:xfrm rot="8525148">
            <a:off x="7023586" y="1620336"/>
            <a:ext cx="492681" cy="514770"/>
          </a:xfrm>
          <a:prstGeom prst="arc">
            <a:avLst>
              <a:gd name="adj1" fmla="val 16237029"/>
              <a:gd name="adj2" fmla="val 0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Elipsa 46"/>
          <p:cNvSpPr/>
          <p:nvPr/>
        </p:nvSpPr>
        <p:spPr>
          <a:xfrm>
            <a:off x="7229871" y="199631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blouk 48"/>
          <p:cNvSpPr/>
          <p:nvPr/>
        </p:nvSpPr>
        <p:spPr>
          <a:xfrm rot="15617048">
            <a:off x="8340597" y="2968399"/>
            <a:ext cx="492681" cy="514770"/>
          </a:xfrm>
          <a:prstGeom prst="arc">
            <a:avLst>
              <a:gd name="adj1" fmla="val 16237029"/>
              <a:gd name="adj2" fmla="val 0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Elipsa 50"/>
          <p:cNvSpPr/>
          <p:nvPr/>
        </p:nvSpPr>
        <p:spPr>
          <a:xfrm>
            <a:off x="8433954" y="311727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Oblouk 63"/>
          <p:cNvSpPr/>
          <p:nvPr/>
        </p:nvSpPr>
        <p:spPr>
          <a:xfrm rot="16200000">
            <a:off x="8006761" y="3695773"/>
            <a:ext cx="492681" cy="514770"/>
          </a:xfrm>
          <a:prstGeom prst="arc">
            <a:avLst>
              <a:gd name="adj1" fmla="val 16237029"/>
              <a:gd name="adj2" fmla="val 0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Elipsa 68"/>
          <p:cNvSpPr/>
          <p:nvPr/>
        </p:nvSpPr>
        <p:spPr>
          <a:xfrm>
            <a:off x="8104358" y="381656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4" name="Group 21"/>
          <p:cNvGrpSpPr>
            <a:grpSpLocks/>
          </p:cNvGrpSpPr>
          <p:nvPr/>
        </p:nvGrpSpPr>
        <p:grpSpPr bwMode="auto">
          <a:xfrm>
            <a:off x="3646929" y="3363623"/>
            <a:ext cx="320675" cy="323850"/>
            <a:chOff x="2982" y="5254"/>
            <a:chExt cx="284" cy="284"/>
          </a:xfrm>
        </p:grpSpPr>
        <p:sp>
          <p:nvSpPr>
            <p:cNvPr id="45" name="Arc 22"/>
            <p:cNvSpPr>
              <a:spLocks/>
            </p:cNvSpPr>
            <p:nvPr/>
          </p:nvSpPr>
          <p:spPr bwMode="auto">
            <a:xfrm flipH="1">
              <a:off x="2982" y="5254"/>
              <a:ext cx="284" cy="2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" name="Oval 23"/>
            <p:cNvSpPr>
              <a:spLocks noChangeArrowheads="1"/>
            </p:cNvSpPr>
            <p:nvPr/>
          </p:nvSpPr>
          <p:spPr bwMode="auto">
            <a:xfrm>
              <a:off x="3124" y="5396"/>
              <a:ext cx="57" cy="5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1" name="Text Box 29"/>
          <p:cNvSpPr txBox="1">
            <a:spLocks noChangeArrowheads="1"/>
          </p:cNvSpPr>
          <p:nvPr/>
        </p:nvSpPr>
        <p:spPr bwMode="auto">
          <a:xfrm>
            <a:off x="3827285" y="1160751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/>
              <a:t>C</a:t>
            </a:r>
            <a:endParaRPr lang="cs-CZ" dirty="0"/>
          </a:p>
        </p:txBody>
      </p:sp>
      <p:sp>
        <p:nvSpPr>
          <p:cNvPr id="63" name="Text Box 37"/>
          <p:cNvSpPr txBox="1">
            <a:spLocks noChangeArrowheads="1"/>
          </p:cNvSpPr>
          <p:nvPr/>
        </p:nvSpPr>
        <p:spPr bwMode="auto">
          <a:xfrm>
            <a:off x="1620948" y="2206335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latin typeface="Calibri" pitchFamily="34" charset="0"/>
                <a:cs typeface="Calibri" pitchFamily="34" charset="0"/>
              </a:rPr>
              <a:t>b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" name="Text Box 38"/>
          <p:cNvSpPr txBox="1">
            <a:spLocks noChangeArrowheads="1"/>
          </p:cNvSpPr>
          <p:nvPr/>
        </p:nvSpPr>
        <p:spPr bwMode="auto">
          <a:xfrm>
            <a:off x="1544748" y="3654135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latin typeface="Calibri" pitchFamily="34" charset="0"/>
                <a:cs typeface="Calibri" pitchFamily="34" charset="0"/>
              </a:rPr>
              <a:t>c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6" name="TextovéPole 65"/>
          <p:cNvSpPr txBox="1"/>
          <p:nvPr/>
        </p:nvSpPr>
        <p:spPr>
          <a:xfrm>
            <a:off x="179512" y="378904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A</a:t>
            </a:r>
            <a:endParaRPr lang="cs-CZ" b="1" dirty="0"/>
          </a:p>
        </p:txBody>
      </p:sp>
      <p:sp>
        <p:nvSpPr>
          <p:cNvPr id="67" name="Obdélník 66"/>
          <p:cNvSpPr/>
          <p:nvPr/>
        </p:nvSpPr>
        <p:spPr>
          <a:xfrm>
            <a:off x="3687851" y="3675468"/>
            <a:ext cx="38504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C</a:t>
            </a:r>
            <a:r>
              <a:rPr lang="cs-CZ" b="1" baseline="-25000" dirty="0" smtClean="0">
                <a:solidFill>
                  <a:srgbClr val="008000"/>
                </a:solidFill>
              </a:rPr>
              <a:t>0</a:t>
            </a:r>
            <a:endParaRPr lang="cs-CZ" b="1" baseline="-25000" dirty="0">
              <a:solidFill>
                <a:srgbClr val="008000"/>
              </a:solidFill>
            </a:endParaRPr>
          </a:p>
        </p:txBody>
      </p:sp>
      <p:sp>
        <p:nvSpPr>
          <p:cNvPr id="68" name="TextovéPole 67"/>
          <p:cNvSpPr txBox="1"/>
          <p:nvPr/>
        </p:nvSpPr>
        <p:spPr>
          <a:xfrm>
            <a:off x="3491880" y="285293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71" name="Volný tvar 70"/>
          <p:cNvSpPr/>
          <p:nvPr/>
        </p:nvSpPr>
        <p:spPr>
          <a:xfrm rot="8851427">
            <a:off x="495932" y="2511176"/>
            <a:ext cx="4075797" cy="1479927"/>
          </a:xfrm>
          <a:custGeom>
            <a:avLst/>
            <a:gdLst>
              <a:gd name="connsiteX0" fmla="*/ 1153886 w 2819400"/>
              <a:gd name="connsiteY0" fmla="*/ 0 h 1045028"/>
              <a:gd name="connsiteX1" fmla="*/ 0 w 2819400"/>
              <a:gd name="connsiteY1" fmla="*/ 881743 h 1045028"/>
              <a:gd name="connsiteX2" fmla="*/ 2819400 w 2819400"/>
              <a:gd name="connsiteY2" fmla="*/ 1045028 h 1045028"/>
              <a:gd name="connsiteX3" fmla="*/ 1153886 w 2819400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0" h="1045028">
                <a:moveTo>
                  <a:pt x="1153886" y="0"/>
                </a:moveTo>
                <a:lnTo>
                  <a:pt x="0" y="881743"/>
                </a:lnTo>
                <a:lnTo>
                  <a:pt x="2819400" y="1045028"/>
                </a:lnTo>
                <a:lnTo>
                  <a:pt x="1153886" y="0"/>
                </a:lnTo>
                <a:close/>
              </a:path>
            </a:pathLst>
          </a:custGeom>
          <a:solidFill>
            <a:srgbClr val="F98C61">
              <a:alpha val="26667"/>
            </a:srgb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3" name="Přímá spojovací čára 72"/>
          <p:cNvCxnSpPr/>
          <p:nvPr/>
        </p:nvCxnSpPr>
        <p:spPr>
          <a:xfrm>
            <a:off x="2699792" y="3695260"/>
            <a:ext cx="165618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ovací čára 74"/>
          <p:cNvCxnSpPr/>
          <p:nvPr/>
        </p:nvCxnSpPr>
        <p:spPr>
          <a:xfrm flipH="1">
            <a:off x="3974165" y="1700808"/>
            <a:ext cx="20986" cy="2016224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ovéPole 77"/>
          <p:cNvSpPr txBox="1"/>
          <p:nvPr/>
        </p:nvSpPr>
        <p:spPr>
          <a:xfrm>
            <a:off x="4067944" y="2348880"/>
            <a:ext cx="365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8000"/>
                </a:solidFill>
              </a:rPr>
              <a:t>v</a:t>
            </a:r>
            <a:r>
              <a:rPr lang="cs-CZ" b="1" baseline="-25000" dirty="0" err="1" smtClean="0">
                <a:solidFill>
                  <a:srgbClr val="008000"/>
                </a:solidFill>
              </a:rPr>
              <a:t>c</a:t>
            </a:r>
            <a:endParaRPr lang="cs-CZ" b="1" baseline="-25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6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2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3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4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7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8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99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2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3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4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8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9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10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  <p:bldP spid="55" grpId="0"/>
      <p:bldP spid="58" grpId="0"/>
      <p:bldP spid="59" grpId="0"/>
      <p:bldP spid="46" grpId="0" animBg="1"/>
      <p:bldP spid="47" grpId="0" animBg="1"/>
      <p:bldP spid="49" grpId="0" animBg="1"/>
      <p:bldP spid="51" grpId="0" animBg="1"/>
      <p:bldP spid="64" grpId="0" animBg="1"/>
      <p:bldP spid="69" grpId="0" animBg="1"/>
      <p:bldP spid="67" grpId="0"/>
      <p:bldP spid="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467544" y="404664"/>
            <a:ext cx="763284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cs-CZ" sz="2800" dirty="0" smtClean="0"/>
              <a:t>Úsečky v trojúhelníku</a:t>
            </a:r>
            <a:endParaRPr lang="cs-CZ" sz="2800" dirty="0"/>
          </a:p>
        </p:txBody>
      </p:sp>
      <p:sp>
        <p:nvSpPr>
          <p:cNvPr id="6" name="Zaoblený obdélník 5"/>
          <p:cNvSpPr/>
          <p:nvPr/>
        </p:nvSpPr>
        <p:spPr>
          <a:xfrm>
            <a:off x="467544" y="1412776"/>
            <a:ext cx="2088961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cs-CZ" sz="2400" dirty="0" smtClean="0"/>
              <a:t>Střední příčky</a:t>
            </a:r>
            <a:endParaRPr lang="cs-CZ" sz="2400" dirty="0"/>
          </a:p>
        </p:txBody>
      </p:sp>
      <p:sp>
        <p:nvSpPr>
          <p:cNvPr id="7" name="Zaoblený obdélník 6"/>
          <p:cNvSpPr/>
          <p:nvPr/>
        </p:nvSpPr>
        <p:spPr>
          <a:xfrm>
            <a:off x="252249" y="4869160"/>
            <a:ext cx="8568952" cy="18410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buNone/>
            </a:pPr>
            <a:r>
              <a:rPr lang="cs-CZ" sz="2800" dirty="0" smtClean="0"/>
              <a:t>Střední příčka je úsečka, jejíž krajní body leží ve středu dvou stran trojúhelníku.</a:t>
            </a:r>
          </a:p>
          <a:p>
            <a:pPr lvl="1">
              <a:buNone/>
            </a:pPr>
            <a:r>
              <a:rPr lang="cs-CZ" sz="2800" dirty="0" smtClean="0"/>
              <a:t>Délka střední příčky je rovna polovině délky protější strany a je s ní rovnoběžná.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771800" y="4116449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A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7791578" y="404371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B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245958" y="1031954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C</a:t>
            </a:r>
            <a:endParaRPr lang="cs-CZ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940152" y="4365104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 = </a:t>
            </a:r>
            <a:r>
              <a:rPr lang="cs-CZ" sz="2400" dirty="0" smtClean="0"/>
              <a:t>IABI</a:t>
            </a:r>
            <a:endParaRPr lang="cs-CZ" sz="2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637900" y="319200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853378" y="316029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</a:t>
            </a:r>
            <a:endParaRPr lang="cs-CZ" dirty="0"/>
          </a:p>
        </p:txBody>
      </p:sp>
      <p:sp>
        <p:nvSpPr>
          <p:cNvPr id="29" name="Rovnoramenný trojúhelník 28"/>
          <p:cNvSpPr/>
          <p:nvPr/>
        </p:nvSpPr>
        <p:spPr>
          <a:xfrm>
            <a:off x="3131840" y="1412776"/>
            <a:ext cx="4608512" cy="2736304"/>
          </a:xfrm>
          <a:prstGeom prst="triangle">
            <a:avLst>
              <a:gd name="adj" fmla="val 89855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5271298" y="419884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C</a:t>
            </a:r>
            <a:r>
              <a:rPr lang="cs-CZ" b="1" baseline="-25000" dirty="0" smtClean="0"/>
              <a:t>1</a:t>
            </a:r>
            <a:endParaRPr lang="cs-CZ" b="1" baseline="-25000" dirty="0"/>
          </a:p>
        </p:txBody>
      </p:sp>
      <p:sp>
        <p:nvSpPr>
          <p:cNvPr id="39" name="Obdélník 38"/>
          <p:cNvSpPr/>
          <p:nvPr/>
        </p:nvSpPr>
        <p:spPr>
          <a:xfrm>
            <a:off x="7522870" y="240685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A</a:t>
            </a:r>
            <a:r>
              <a:rPr lang="cs-CZ" b="1" baseline="-25000" dirty="0" smtClean="0"/>
              <a:t>1</a:t>
            </a:r>
            <a:endParaRPr lang="cs-CZ" b="1" baseline="-25000" dirty="0"/>
          </a:p>
        </p:txBody>
      </p:sp>
      <p:sp>
        <p:nvSpPr>
          <p:cNvPr id="40" name="Obdélník 39"/>
          <p:cNvSpPr/>
          <p:nvPr/>
        </p:nvSpPr>
        <p:spPr>
          <a:xfrm>
            <a:off x="4903054" y="231697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B</a:t>
            </a:r>
            <a:r>
              <a:rPr lang="cs-CZ" b="1" baseline="-25000" dirty="0" smtClean="0"/>
              <a:t>1</a:t>
            </a:r>
            <a:endParaRPr lang="cs-CZ" b="1" baseline="-25000" dirty="0"/>
          </a:p>
        </p:txBody>
      </p:sp>
      <p:cxnSp>
        <p:nvCxnSpPr>
          <p:cNvPr id="61" name="Přímá spojovací čára 60"/>
          <p:cNvCxnSpPr>
            <a:stCxn id="29" idx="1"/>
            <a:endCxn id="29" idx="5"/>
          </p:cNvCxnSpPr>
          <p:nvPr/>
        </p:nvCxnSpPr>
        <p:spPr>
          <a:xfrm>
            <a:off x="5202329" y="2780928"/>
            <a:ext cx="23042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ovací čára 62"/>
          <p:cNvCxnSpPr>
            <a:stCxn id="29" idx="1"/>
          </p:cNvCxnSpPr>
          <p:nvPr/>
        </p:nvCxnSpPr>
        <p:spPr>
          <a:xfrm>
            <a:off x="5202329" y="2780928"/>
            <a:ext cx="233767" cy="1368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ovací čára 64"/>
          <p:cNvCxnSpPr>
            <a:endCxn id="29" idx="5"/>
          </p:cNvCxnSpPr>
          <p:nvPr/>
        </p:nvCxnSpPr>
        <p:spPr>
          <a:xfrm flipV="1">
            <a:off x="5436096" y="2780928"/>
            <a:ext cx="2070489" cy="1368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Levá složená závorka 40"/>
          <p:cNvSpPr/>
          <p:nvPr/>
        </p:nvSpPr>
        <p:spPr>
          <a:xfrm rot="5400000">
            <a:off x="6218157" y="1505201"/>
            <a:ext cx="288032" cy="2263421"/>
          </a:xfrm>
          <a:prstGeom prst="leftBrace">
            <a:avLst>
              <a:gd name="adj1" fmla="val 68543"/>
              <a:gd name="adj2" fmla="val 32096"/>
            </a:avLst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Levá složená závorka 41"/>
          <p:cNvSpPr/>
          <p:nvPr/>
        </p:nvSpPr>
        <p:spPr>
          <a:xfrm rot="16200000">
            <a:off x="5292080" y="1988840"/>
            <a:ext cx="288032" cy="4608512"/>
          </a:xfrm>
          <a:prstGeom prst="leftBrace">
            <a:avLst>
              <a:gd name="adj1" fmla="val 68543"/>
              <a:gd name="adj2" fmla="val 73224"/>
            </a:avLst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516216" y="1916832"/>
          <a:ext cx="635124" cy="596632"/>
        </p:xfrm>
        <a:graphic>
          <a:graphicData uri="http://schemas.openxmlformats.org/presentationml/2006/ole">
            <p:oleObj spid="_x0000_s1027" name="Rovnice" r:id="rId3" imgW="419040" imgH="393480" progId="Equation.3">
              <p:embed/>
            </p:oleObj>
          </a:graphicData>
        </a:graphic>
      </p:graphicFrame>
      <p:sp>
        <p:nvSpPr>
          <p:cNvPr id="68" name="TextovéPole 67"/>
          <p:cNvSpPr txBox="1"/>
          <p:nvPr/>
        </p:nvSpPr>
        <p:spPr>
          <a:xfrm>
            <a:off x="6732240" y="2586676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ym typeface="Symbol"/>
              </a:rPr>
              <a:t></a:t>
            </a:r>
            <a:endParaRPr lang="cs-CZ" b="1" dirty="0"/>
          </a:p>
        </p:txBody>
      </p:sp>
      <p:sp>
        <p:nvSpPr>
          <p:cNvPr id="70" name="TextovéPole 69"/>
          <p:cNvSpPr txBox="1"/>
          <p:nvPr/>
        </p:nvSpPr>
        <p:spPr>
          <a:xfrm>
            <a:off x="6876256" y="395482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ym typeface="Symbol"/>
              </a:rPr>
              <a:t></a:t>
            </a:r>
            <a:endParaRPr lang="cs-CZ" b="1" dirty="0"/>
          </a:p>
        </p:txBody>
      </p:sp>
      <p:cxnSp>
        <p:nvCxnSpPr>
          <p:cNvPr id="72" name="Přímá spojovací čára 71"/>
          <p:cNvCxnSpPr>
            <a:stCxn id="29" idx="2"/>
            <a:endCxn id="29" idx="4"/>
          </p:cNvCxnSpPr>
          <p:nvPr/>
        </p:nvCxnSpPr>
        <p:spPr>
          <a:xfrm>
            <a:off x="3131840" y="4149080"/>
            <a:ext cx="4608512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ovací čára 73"/>
          <p:cNvCxnSpPr>
            <a:stCxn id="41" idx="2"/>
          </p:cNvCxnSpPr>
          <p:nvPr/>
        </p:nvCxnSpPr>
        <p:spPr>
          <a:xfrm>
            <a:off x="5230463" y="2780928"/>
            <a:ext cx="2293865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ovací čára 75"/>
          <p:cNvCxnSpPr/>
          <p:nvPr/>
        </p:nvCxnSpPr>
        <p:spPr>
          <a:xfrm flipV="1">
            <a:off x="7380312" y="2759156"/>
            <a:ext cx="216024" cy="72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ovací čára 77"/>
          <p:cNvCxnSpPr/>
          <p:nvPr/>
        </p:nvCxnSpPr>
        <p:spPr>
          <a:xfrm>
            <a:off x="5128882" y="269044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ovací čára 79"/>
          <p:cNvCxnSpPr/>
          <p:nvPr/>
        </p:nvCxnSpPr>
        <p:spPr>
          <a:xfrm>
            <a:off x="5442078" y="4026836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Šipka doleva 27">
            <a:hlinkClick r:id="rId4" action="ppaction://hlinksldjump"/>
          </p:cNvPr>
          <p:cNvSpPr/>
          <p:nvPr/>
        </p:nvSpPr>
        <p:spPr>
          <a:xfrm>
            <a:off x="7956376" y="6210678"/>
            <a:ext cx="1008112" cy="620688"/>
          </a:xfrm>
          <a:prstGeom prst="leftArrow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29"/>
          <p:cNvSpPr txBox="1"/>
          <p:nvPr/>
        </p:nvSpPr>
        <p:spPr>
          <a:xfrm>
            <a:off x="8298660" y="6309320"/>
            <a:ext cx="58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zpět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539552" y="26369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</a:t>
            </a:r>
            <a:r>
              <a:rPr lang="cs-CZ" baseline="-25000" dirty="0" smtClean="0"/>
              <a:t>1</a:t>
            </a:r>
            <a:r>
              <a:rPr lang="cs-CZ" dirty="0" smtClean="0"/>
              <a:t>, B</a:t>
            </a:r>
            <a:r>
              <a:rPr lang="cs-CZ" baseline="-25000" dirty="0" smtClean="0"/>
              <a:t>1</a:t>
            </a:r>
            <a:r>
              <a:rPr lang="cs-CZ" dirty="0" smtClean="0"/>
              <a:t>, C</a:t>
            </a:r>
            <a:r>
              <a:rPr lang="cs-CZ" baseline="-25000" dirty="0" smtClean="0"/>
              <a:t>1</a:t>
            </a:r>
            <a:r>
              <a:rPr lang="cs-CZ" dirty="0" smtClean="0"/>
              <a:t> – středy stran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5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9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0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1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5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4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5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6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1" grpId="0" animBg="1"/>
      <p:bldP spid="42" grpId="0" animBg="1"/>
      <p:bldP spid="68" grpId="0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685264" y="404664"/>
            <a:ext cx="763284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Podmínky pro sestrojení trojúhelníku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251520" y="1196752"/>
            <a:ext cx="8676456" cy="1152128"/>
          </a:xfrm>
          <a:prstGeom prst="roundRect">
            <a:avLst>
              <a:gd name="adj" fmla="val 2114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108000" rtlCol="0" anchor="ctr"/>
          <a:lstStyle/>
          <a:p>
            <a:pPr lvl="1"/>
            <a:r>
              <a:rPr lang="cs-CZ" sz="2800" dirty="0" smtClean="0">
                <a:solidFill>
                  <a:schemeClr val="tx1"/>
                </a:solidFill>
              </a:rPr>
              <a:t>Trojúhelníková nerovnost</a:t>
            </a:r>
          </a:p>
          <a:p>
            <a:pPr lvl="1"/>
            <a:r>
              <a:rPr lang="cs-CZ" sz="2800" dirty="0" smtClean="0">
                <a:solidFill>
                  <a:sysClr val="windowText" lastClr="000000"/>
                </a:solidFill>
              </a:rPr>
              <a:t>Součet libovolných dvou stran je větší než strana třetí.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179512" y="3573016"/>
            <a:ext cx="8964488" cy="792088"/>
          </a:xfrm>
          <a:prstGeom prst="roundRect">
            <a:avLst>
              <a:gd name="adj" fmla="val 2114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tlCol="0" anchor="ctr"/>
          <a:lstStyle/>
          <a:p>
            <a:pPr lvl="1"/>
            <a:r>
              <a:rPr lang="cs-CZ" sz="2800" dirty="0" smtClean="0">
                <a:solidFill>
                  <a:schemeClr val="tx1"/>
                </a:solidFill>
              </a:rPr>
              <a:t>Součet vnitřních úhlů v trojúhelníku je přímý úhel (180°)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39552" y="2708920"/>
            <a:ext cx="1553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a + b </a:t>
            </a:r>
            <a:r>
              <a:rPr lang="en-US" sz="3200" b="1" dirty="0" smtClean="0"/>
              <a:t>&gt; c</a:t>
            </a:r>
            <a:endParaRPr lang="cs-CZ" sz="32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3646443" y="2708920"/>
            <a:ext cx="1553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/>
              <a:t>a + </a:t>
            </a:r>
            <a:r>
              <a:rPr lang="en-US" sz="3200" b="1" dirty="0" smtClean="0"/>
              <a:t>c</a:t>
            </a:r>
            <a:r>
              <a:rPr lang="cs-CZ" sz="3200" b="1" dirty="0" smtClean="0"/>
              <a:t> </a:t>
            </a:r>
            <a:r>
              <a:rPr lang="en-US" sz="3200" b="1" dirty="0" smtClean="0"/>
              <a:t>&gt; b</a:t>
            </a:r>
            <a:endParaRPr lang="cs-CZ" sz="32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395169" y="2708920"/>
            <a:ext cx="1553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</a:t>
            </a:r>
            <a:r>
              <a:rPr lang="cs-CZ" sz="3200" b="1" dirty="0" smtClean="0"/>
              <a:t> + </a:t>
            </a:r>
            <a:r>
              <a:rPr lang="en-US" sz="3200" b="1" dirty="0" smtClean="0"/>
              <a:t>c</a:t>
            </a:r>
            <a:r>
              <a:rPr lang="cs-CZ" sz="3200" b="1" dirty="0" smtClean="0"/>
              <a:t> </a:t>
            </a:r>
            <a:r>
              <a:rPr lang="en-US" sz="3200" b="1" dirty="0" smtClean="0"/>
              <a:t>&gt; a</a:t>
            </a:r>
            <a:endParaRPr lang="cs-CZ" sz="3200" b="1" dirty="0"/>
          </a:p>
        </p:txBody>
      </p:sp>
      <p:sp>
        <p:nvSpPr>
          <p:cNvPr id="11" name="Rovnoramenný trojúhelník 10"/>
          <p:cNvSpPr/>
          <p:nvPr/>
        </p:nvSpPr>
        <p:spPr>
          <a:xfrm>
            <a:off x="611560" y="4869160"/>
            <a:ext cx="3312368" cy="1224136"/>
          </a:xfrm>
          <a:prstGeom prst="triangle">
            <a:avLst>
              <a:gd name="adj" fmla="val 6591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251520" y="616530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95936" y="616530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699792" y="443711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cs-CZ" dirty="0"/>
          </a:p>
        </p:txBody>
      </p:sp>
      <p:sp>
        <p:nvSpPr>
          <p:cNvPr id="29" name="Oblouk 28"/>
          <p:cNvSpPr/>
          <p:nvPr/>
        </p:nvSpPr>
        <p:spPr>
          <a:xfrm rot="1618414">
            <a:off x="-348399" y="5126896"/>
            <a:ext cx="1919923" cy="1942821"/>
          </a:xfrm>
          <a:prstGeom prst="arc">
            <a:avLst>
              <a:gd name="adj1" fmla="val 18188253"/>
              <a:gd name="adj2" fmla="val 19967527"/>
            </a:avLst>
          </a:prstGeom>
          <a:solidFill>
            <a:srgbClr val="93DD79"/>
          </a:solidFill>
          <a:ln w="28575">
            <a:solidFill>
              <a:srgbClr val="93DD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louk 32"/>
          <p:cNvSpPr/>
          <p:nvPr/>
        </p:nvSpPr>
        <p:spPr>
          <a:xfrm rot="14804833">
            <a:off x="3105110" y="5274480"/>
            <a:ext cx="1638363" cy="1646441"/>
          </a:xfrm>
          <a:prstGeom prst="arc">
            <a:avLst>
              <a:gd name="adj1" fmla="val 17562331"/>
              <a:gd name="adj2" fmla="val 20513541"/>
            </a:avLst>
          </a:prstGeom>
          <a:solidFill>
            <a:srgbClr val="FF6699">
              <a:alpha val="63137"/>
            </a:srgbClr>
          </a:solidFill>
          <a:ln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louk 33"/>
          <p:cNvSpPr/>
          <p:nvPr/>
        </p:nvSpPr>
        <p:spPr>
          <a:xfrm rot="20850446">
            <a:off x="6023515" y="5362214"/>
            <a:ext cx="1596159" cy="1611242"/>
          </a:xfrm>
          <a:prstGeom prst="arc">
            <a:avLst>
              <a:gd name="adj1" fmla="val 17340270"/>
              <a:gd name="adj2" fmla="val 20513541"/>
            </a:avLst>
          </a:prstGeom>
          <a:solidFill>
            <a:srgbClr val="FF6699">
              <a:alpha val="76000"/>
            </a:srgbClr>
          </a:solidFill>
          <a:ln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louk 36"/>
          <p:cNvSpPr/>
          <p:nvPr/>
        </p:nvSpPr>
        <p:spPr>
          <a:xfrm rot="8080602">
            <a:off x="2016241" y="4162530"/>
            <a:ext cx="1548981" cy="1440160"/>
          </a:xfrm>
          <a:prstGeom prst="arc">
            <a:avLst>
              <a:gd name="adj1" fmla="val 16253374"/>
              <a:gd name="adj2" fmla="val 1014606"/>
            </a:avLst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louk 37"/>
          <p:cNvSpPr/>
          <p:nvPr/>
        </p:nvSpPr>
        <p:spPr>
          <a:xfrm rot="15884619">
            <a:off x="6007360" y="5345229"/>
            <a:ext cx="1621361" cy="1654304"/>
          </a:xfrm>
          <a:prstGeom prst="arc">
            <a:avLst>
              <a:gd name="adj1" fmla="val 16532812"/>
              <a:gd name="adj2" fmla="val 656305"/>
            </a:avLst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1187624" y="5733256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ym typeface="Symbol"/>
              </a:rPr>
              <a:t></a:t>
            </a:r>
            <a:endParaRPr lang="cs-CZ" b="1" dirty="0"/>
          </a:p>
        </p:txBody>
      </p:sp>
      <p:sp>
        <p:nvSpPr>
          <p:cNvPr id="19" name="Obdélník 18"/>
          <p:cNvSpPr/>
          <p:nvPr/>
        </p:nvSpPr>
        <p:spPr>
          <a:xfrm>
            <a:off x="3203848" y="566124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ym typeface="Symbol"/>
              </a:rPr>
              <a:t></a:t>
            </a:r>
            <a:endParaRPr lang="cs-CZ" b="1" dirty="0"/>
          </a:p>
        </p:txBody>
      </p:sp>
      <p:sp>
        <p:nvSpPr>
          <p:cNvPr id="42" name="Obdélník 41"/>
          <p:cNvSpPr/>
          <p:nvPr/>
        </p:nvSpPr>
        <p:spPr>
          <a:xfrm>
            <a:off x="3635896" y="4630896"/>
            <a:ext cx="2454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 smtClean="0">
                <a:sym typeface="Symbol"/>
              </a:rPr>
              <a:t></a:t>
            </a:r>
            <a:r>
              <a:rPr lang="en-US" sz="2800" dirty="0" smtClean="0">
                <a:sym typeface="Symbol"/>
              </a:rPr>
              <a:t> +  +  </a:t>
            </a:r>
            <a:r>
              <a:rPr lang="cs-CZ" sz="2800" dirty="0" smtClean="0">
                <a:sym typeface="Symbol"/>
              </a:rPr>
              <a:t>= 180°</a:t>
            </a:r>
            <a:endParaRPr lang="cs-CZ" sz="28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584240" y="5113648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ym typeface="Symbol"/>
              </a:rPr>
              <a:t></a:t>
            </a:r>
            <a:endParaRPr lang="cs-CZ" b="1" dirty="0"/>
          </a:p>
        </p:txBody>
      </p:sp>
      <p:sp>
        <p:nvSpPr>
          <p:cNvPr id="43" name="Oblouk 42"/>
          <p:cNvSpPr/>
          <p:nvPr/>
        </p:nvSpPr>
        <p:spPr>
          <a:xfrm rot="1618414">
            <a:off x="6016284" y="5373204"/>
            <a:ext cx="1616033" cy="1587385"/>
          </a:xfrm>
          <a:prstGeom prst="arc">
            <a:avLst>
              <a:gd name="adj1" fmla="val 18054426"/>
              <a:gd name="adj2" fmla="val 20019525"/>
            </a:avLst>
          </a:prstGeom>
          <a:solidFill>
            <a:srgbClr val="93DD79"/>
          </a:solidFill>
          <a:ln w="28575">
            <a:solidFill>
              <a:srgbClr val="93DD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Rovnoramenný trojúhelník 43"/>
          <p:cNvSpPr/>
          <p:nvPr/>
        </p:nvSpPr>
        <p:spPr>
          <a:xfrm>
            <a:off x="611560" y="4869160"/>
            <a:ext cx="3312368" cy="1224136"/>
          </a:xfrm>
          <a:prstGeom prst="triangle">
            <a:avLst>
              <a:gd name="adj" fmla="val 6676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6915606" y="5564970"/>
            <a:ext cx="311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ym typeface="Symbol"/>
              </a:rPr>
              <a:t></a:t>
            </a:r>
            <a:endParaRPr lang="cs-CZ" b="1" dirty="0"/>
          </a:p>
        </p:txBody>
      </p:sp>
      <p:sp>
        <p:nvSpPr>
          <p:cNvPr id="17" name="Obdélník 16"/>
          <p:cNvSpPr/>
          <p:nvPr/>
        </p:nvSpPr>
        <p:spPr>
          <a:xfrm>
            <a:off x="7236296" y="5805264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ym typeface="Symbol"/>
              </a:rPr>
              <a:t></a:t>
            </a:r>
            <a:endParaRPr lang="cs-CZ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6354622" y="5578354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ym typeface="Symbol"/>
              </a:rPr>
              <a:t></a:t>
            </a:r>
            <a:endParaRPr lang="cs-CZ" b="1" dirty="0"/>
          </a:p>
        </p:txBody>
      </p:sp>
      <p:cxnSp>
        <p:nvCxnSpPr>
          <p:cNvPr id="31" name="Přímá spojovací čára 30"/>
          <p:cNvCxnSpPr/>
          <p:nvPr/>
        </p:nvCxnSpPr>
        <p:spPr>
          <a:xfrm flipV="1">
            <a:off x="6815134" y="5024062"/>
            <a:ext cx="1800200" cy="11521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/>
          <p:nvPr/>
        </p:nvCxnSpPr>
        <p:spPr>
          <a:xfrm flipV="1">
            <a:off x="6804248" y="4437112"/>
            <a:ext cx="216024" cy="17281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/>
          <p:nvPr/>
        </p:nvCxnSpPr>
        <p:spPr>
          <a:xfrm>
            <a:off x="5436096" y="6174966"/>
            <a:ext cx="33843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Šipka doleva 29">
            <a:hlinkClick r:id="rId2" action="ppaction://hlinksldjump"/>
          </p:cNvPr>
          <p:cNvSpPr/>
          <p:nvPr/>
        </p:nvSpPr>
        <p:spPr>
          <a:xfrm>
            <a:off x="7884368" y="6182076"/>
            <a:ext cx="1008112" cy="620688"/>
          </a:xfrm>
          <a:prstGeom prst="leftArrow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ovéPole 34"/>
          <p:cNvSpPr txBox="1"/>
          <p:nvPr/>
        </p:nvSpPr>
        <p:spPr>
          <a:xfrm>
            <a:off x="8244408" y="6291564"/>
            <a:ext cx="58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" dur="10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10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10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600"/>
                            </p:stCondLst>
                            <p:childTnLst>
                              <p:par>
                                <p:cTn id="24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5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9" grpId="0" animBg="1"/>
      <p:bldP spid="33" grpId="0" animBg="1"/>
      <p:bldP spid="34" grpId="0" animBg="1"/>
      <p:bldP spid="37" grpId="0" animBg="1"/>
      <p:bldP spid="38" grpId="0" animBg="1"/>
      <p:bldP spid="42" grpId="0"/>
      <p:bldP spid="43" grpId="0" animBg="1"/>
      <p:bldP spid="18" grpId="0"/>
      <p:bldP spid="17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404664"/>
            <a:ext cx="69343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cs-CZ" sz="3200" dirty="0" smtClean="0"/>
              <a:t>Lze sestrojit trojúhelník s délkami stran? </a:t>
            </a:r>
          </a:p>
          <a:p>
            <a:pPr marL="514350" indent="-514350"/>
            <a:r>
              <a:rPr lang="cs-CZ" sz="3200" dirty="0" smtClean="0"/>
              <a:t>Označ správnou odpověď.</a:t>
            </a:r>
            <a:endParaRPr lang="cs-CZ" sz="32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95537" y="1484784"/>
          <a:ext cx="8424934" cy="20726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843574"/>
                <a:gridCol w="1843574"/>
                <a:gridCol w="1843574"/>
                <a:gridCol w="1407459"/>
                <a:gridCol w="1486753"/>
              </a:tblGrid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a</a:t>
                      </a:r>
                      <a:r>
                        <a:rPr lang="cs-CZ" sz="2800" baseline="0" dirty="0" smtClean="0"/>
                        <a:t>= 12 cm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b = 9 cm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c = 7 cm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ano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ne</a:t>
                      </a:r>
                      <a:endParaRPr lang="cs-CZ" sz="2800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 smtClean="0"/>
                        <a:t>a</a:t>
                      </a:r>
                      <a:r>
                        <a:rPr lang="cs-CZ" sz="2800" b="1" baseline="0" dirty="0" smtClean="0"/>
                        <a:t> = 5 cm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 smtClean="0"/>
                        <a:t>b = 11 cm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 smtClean="0"/>
                        <a:t>c = 6 cm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ano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tx1"/>
                          </a:solidFill>
                        </a:rPr>
                        <a:t>ne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 smtClean="0"/>
                        <a:t>a</a:t>
                      </a:r>
                      <a:r>
                        <a:rPr lang="cs-CZ" sz="2800" b="1" baseline="0" dirty="0" smtClean="0"/>
                        <a:t> = 8 m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 smtClean="0"/>
                        <a:t>b = 5 m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 smtClean="0"/>
                        <a:t>c = 12 cm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tx1"/>
                          </a:solidFill>
                        </a:rPr>
                        <a:t>ano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ne</a:t>
                      </a:r>
                      <a:endParaRPr lang="cs-CZ" sz="2800" b="1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 smtClean="0"/>
                        <a:t>a</a:t>
                      </a:r>
                      <a:r>
                        <a:rPr lang="cs-CZ" sz="2800" b="1" baseline="0" dirty="0" smtClean="0"/>
                        <a:t> = 10 mm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 smtClean="0"/>
                        <a:t>b = 5 mm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 smtClean="0"/>
                        <a:t>c = 4 mm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ano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tx1"/>
                          </a:solidFill>
                        </a:rPr>
                        <a:t>ne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579" name="růžová" descr="C:\Users\Ehlerová\AppData\Local\Microsoft\Windows\Temporary Internet Files\Content.IE5\2NEY2TAK\MP90044479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39" y="3861048"/>
            <a:ext cx="1921013" cy="2520280"/>
          </a:xfrm>
          <a:prstGeom prst="rect">
            <a:avLst/>
          </a:prstGeom>
          <a:noFill/>
        </p:spPr>
      </p:pic>
      <p:pic>
        <p:nvPicPr>
          <p:cNvPr id="24580" name="červená" descr="C:\Users\Ehlerová\AppData\Local\Microsoft\Windows\Temporary Internet Files\Content.IE5\67RMRMF8\MP90044481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0215" y="3861048"/>
            <a:ext cx="1951185" cy="2520280"/>
          </a:xfrm>
          <a:prstGeom prst="rect">
            <a:avLst/>
          </a:prstGeom>
          <a:noFill/>
        </p:spPr>
      </p:pic>
      <p:pic>
        <p:nvPicPr>
          <p:cNvPr id="24582" name="tm.modrá" descr="C:\Users\Ehlerová\AppData\Local\Microsoft\Windows\Temporary Internet Files\Content.IE5\VKC5MU1L\MP90044479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3148" y="3861048"/>
            <a:ext cx="1912988" cy="2509751"/>
          </a:xfrm>
          <a:prstGeom prst="rect">
            <a:avLst/>
          </a:prstGeom>
          <a:noFill/>
        </p:spPr>
      </p:pic>
      <p:pic>
        <p:nvPicPr>
          <p:cNvPr id="24583" name="bl.modrá" descr="C:\Users\Ehlerová\AppData\Local\Microsoft\Windows\Temporary Internet Files\Content.IE5\2NEY2TAK\MP900444794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3183" y="3861048"/>
            <a:ext cx="1921013" cy="2520280"/>
          </a:xfrm>
          <a:prstGeom prst="rect">
            <a:avLst/>
          </a:prstGeom>
          <a:noFill/>
        </p:spPr>
      </p:pic>
      <p:pic>
        <p:nvPicPr>
          <p:cNvPr id="24584" name="smajlík" descr="C:\Users\Ehlerová\AppData\Local\Microsoft\Windows\Temporary Internet Files\Content.IE5\2NEY2TAK\MC900433818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79196" y="4365104"/>
            <a:ext cx="1440160" cy="1440160"/>
          </a:xfrm>
          <a:prstGeom prst="rect">
            <a:avLst/>
          </a:prstGeom>
          <a:noFill/>
        </p:spPr>
      </p:pic>
      <p:sp>
        <p:nvSpPr>
          <p:cNvPr id="19" name="chyba 1"/>
          <p:cNvSpPr/>
          <p:nvPr/>
        </p:nvSpPr>
        <p:spPr>
          <a:xfrm>
            <a:off x="7452320" y="1556792"/>
            <a:ext cx="1296144" cy="3600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r 1"/>
          <p:cNvSpPr/>
          <p:nvPr/>
        </p:nvSpPr>
        <p:spPr>
          <a:xfrm>
            <a:off x="6012160" y="1556792"/>
            <a:ext cx="1224136" cy="360040"/>
          </a:xfrm>
          <a:prstGeom prst="roundRect">
            <a:avLst/>
          </a:prstGeom>
          <a:solidFill>
            <a:srgbClr val="FF66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 2"/>
          <p:cNvSpPr/>
          <p:nvPr/>
        </p:nvSpPr>
        <p:spPr>
          <a:xfrm>
            <a:off x="7452320" y="2060848"/>
            <a:ext cx="1296144" cy="432048"/>
          </a:xfrm>
          <a:prstGeom prst="roundRect">
            <a:avLst/>
          </a:prstGeom>
          <a:solidFill>
            <a:srgbClr val="FF66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2" name="r 3"/>
          <p:cNvSpPr/>
          <p:nvPr/>
        </p:nvSpPr>
        <p:spPr>
          <a:xfrm>
            <a:off x="6012160" y="2607416"/>
            <a:ext cx="1224136" cy="360040"/>
          </a:xfrm>
          <a:prstGeom prst="roundRect">
            <a:avLst/>
          </a:prstGeom>
          <a:solidFill>
            <a:srgbClr val="FF66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r 4"/>
          <p:cNvSpPr/>
          <p:nvPr/>
        </p:nvSpPr>
        <p:spPr>
          <a:xfrm>
            <a:off x="7452320" y="3096724"/>
            <a:ext cx="1296144" cy="432048"/>
          </a:xfrm>
          <a:prstGeom prst="roundRect">
            <a:avLst/>
          </a:prstGeom>
          <a:solidFill>
            <a:srgbClr val="FF66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chyba 2"/>
          <p:cNvSpPr/>
          <p:nvPr/>
        </p:nvSpPr>
        <p:spPr>
          <a:xfrm>
            <a:off x="5997412" y="2060848"/>
            <a:ext cx="1296144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chyba 3"/>
          <p:cNvSpPr/>
          <p:nvPr/>
        </p:nvSpPr>
        <p:spPr>
          <a:xfrm>
            <a:off x="7452320" y="2564904"/>
            <a:ext cx="1296144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chyba 4"/>
          <p:cNvSpPr/>
          <p:nvPr/>
        </p:nvSpPr>
        <p:spPr>
          <a:xfrm>
            <a:off x="5982664" y="3081976"/>
            <a:ext cx="1296144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4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smajlík" descr="C:\Users\Ehlerová\AppData\Local\Microsoft\Windows\Temporary Internet Files\Content.IE5\2NEY2TAK\MC90043381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3232" y="4365104"/>
            <a:ext cx="1540768" cy="1540768"/>
          </a:xfrm>
          <a:prstGeom prst="rect">
            <a:avLst/>
          </a:prstGeom>
          <a:noFill/>
        </p:spPr>
      </p:pic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323528" y="1412776"/>
          <a:ext cx="8352928" cy="208823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845414"/>
                <a:gridCol w="1969350"/>
                <a:gridCol w="1721479"/>
                <a:gridCol w="1379623"/>
                <a:gridCol w="1437062"/>
              </a:tblGrid>
              <a:tr h="522058"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>
                          <a:sym typeface="Symbol"/>
                        </a:rPr>
                        <a:t>  = 88°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baseline="0" dirty="0" smtClean="0">
                          <a:sym typeface="Symbol"/>
                        </a:rPr>
                        <a:t> </a:t>
                      </a:r>
                      <a:r>
                        <a:rPr lang="cs-CZ" sz="2800" dirty="0" smtClean="0">
                          <a:sym typeface="Symbol"/>
                        </a:rPr>
                        <a:t> = 54°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>
                          <a:sym typeface="Symbol"/>
                        </a:rPr>
                        <a:t> = 38°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ano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ne</a:t>
                      </a:r>
                      <a:endParaRPr lang="cs-CZ" sz="2800" dirty="0"/>
                    </a:p>
                  </a:txBody>
                  <a:tcPr/>
                </a:tc>
              </a:tr>
              <a:tr h="522058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ym typeface="Symbol"/>
                        </a:rPr>
                        <a:t> = 32°19´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 smtClean="0">
                          <a:sym typeface="Symbol"/>
                        </a:rPr>
                        <a:t>  = 84°07´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 smtClean="0">
                          <a:sym typeface="Symbol"/>
                        </a:rPr>
                        <a:t> = 63°35´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ano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tx1"/>
                          </a:solidFill>
                        </a:rPr>
                        <a:t>ne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2058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ym typeface="Symbol"/>
                        </a:rPr>
                        <a:t> = 37°23´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 smtClean="0">
                          <a:sym typeface="Symbol"/>
                        </a:rPr>
                        <a:t>  = 101°19´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 smtClean="0">
                          <a:sym typeface="Symbol"/>
                        </a:rPr>
                        <a:t> = 41°18´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tx1"/>
                          </a:solidFill>
                        </a:rPr>
                        <a:t>ano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ne</a:t>
                      </a:r>
                      <a:endParaRPr lang="cs-CZ" sz="2800" b="1" dirty="0"/>
                    </a:p>
                  </a:txBody>
                  <a:tcPr/>
                </a:tc>
              </a:tr>
              <a:tr h="522058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ym typeface="Symbol"/>
                        </a:rPr>
                        <a:t> = 12°27´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 smtClean="0">
                          <a:sym typeface="Symbol"/>
                        </a:rPr>
                        <a:t>  = 91°47´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 smtClean="0">
                          <a:sym typeface="Symbol"/>
                        </a:rPr>
                        <a:t> = 75°46´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tx1"/>
                          </a:solidFill>
                        </a:rPr>
                        <a:t>ano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ne</a:t>
                      </a:r>
                      <a:endParaRPr lang="cs-CZ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323528" y="188640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Je možné, aby trojúhelník měl dané velikosti vnitřních úhlů? Označ správnou odpověď.</a:t>
            </a:r>
            <a:endParaRPr lang="cs-CZ" sz="3200" dirty="0"/>
          </a:p>
        </p:txBody>
      </p:sp>
      <p:pic>
        <p:nvPicPr>
          <p:cNvPr id="5" name="tm1" descr="C:\Users\Ehlerová\AppData\Local\Microsoft\Windows\Temporary Internet Files\Content.IE5\2NEY2TAK\MP90044487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76" y="3861048"/>
            <a:ext cx="1882119" cy="2469477"/>
          </a:xfrm>
          <a:prstGeom prst="rect">
            <a:avLst/>
          </a:prstGeom>
          <a:noFill/>
        </p:spPr>
      </p:pic>
      <p:pic>
        <p:nvPicPr>
          <p:cNvPr id="6" name="r4" descr="C:\Users\Ehlerová\AppData\Local\Microsoft\Windows\Temporary Internet Files\Content.IE5\L36D8CWB\MP90044487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4404" y="3861048"/>
            <a:ext cx="1845254" cy="2420888"/>
          </a:xfrm>
          <a:prstGeom prst="rect">
            <a:avLst/>
          </a:prstGeom>
          <a:noFill/>
        </p:spPr>
      </p:pic>
      <p:pic>
        <p:nvPicPr>
          <p:cNvPr id="7" name="m2" descr="C:\Users\Ehlerová\AppData\Local\Microsoft\Windows\Temporary Internet Files\Content.IE5\VKC5MU1L\MP900444868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7588" y="3883616"/>
            <a:ext cx="1868688" cy="2451632"/>
          </a:xfrm>
          <a:prstGeom prst="rect">
            <a:avLst/>
          </a:prstGeom>
          <a:noFill/>
        </p:spPr>
      </p:pic>
      <p:pic>
        <p:nvPicPr>
          <p:cNvPr id="8" name="tmr3" descr="C:\Users\Ehlerová\AppData\Local\Microsoft\Windows\Temporary Internet Files\Content.IE5\2NEY2TAK\MP90044487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92700" y="3861048"/>
            <a:ext cx="1872208" cy="2456250"/>
          </a:xfrm>
          <a:prstGeom prst="rect">
            <a:avLst/>
          </a:prstGeom>
          <a:noFill/>
        </p:spPr>
      </p:pic>
      <p:sp>
        <p:nvSpPr>
          <p:cNvPr id="10" name="šp1"/>
          <p:cNvSpPr/>
          <p:nvPr/>
        </p:nvSpPr>
        <p:spPr>
          <a:xfrm>
            <a:off x="7308304" y="1448288"/>
            <a:ext cx="1296144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p2"/>
          <p:cNvSpPr/>
          <p:nvPr/>
        </p:nvSpPr>
        <p:spPr>
          <a:xfrm>
            <a:off x="5913518" y="1988840"/>
            <a:ext cx="1296144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p3"/>
          <p:cNvSpPr/>
          <p:nvPr/>
        </p:nvSpPr>
        <p:spPr>
          <a:xfrm>
            <a:off x="7308304" y="2492896"/>
            <a:ext cx="1296144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p4"/>
          <p:cNvSpPr/>
          <p:nvPr/>
        </p:nvSpPr>
        <p:spPr>
          <a:xfrm>
            <a:off x="7308304" y="3014708"/>
            <a:ext cx="1296144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a1"/>
          <p:cNvSpPr/>
          <p:nvPr/>
        </p:nvSpPr>
        <p:spPr>
          <a:xfrm>
            <a:off x="5913518" y="1458150"/>
            <a:ext cx="1296144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a2"/>
          <p:cNvSpPr/>
          <p:nvPr/>
        </p:nvSpPr>
        <p:spPr>
          <a:xfrm>
            <a:off x="7308304" y="1988840"/>
            <a:ext cx="1296144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a3"/>
          <p:cNvSpPr/>
          <p:nvPr/>
        </p:nvSpPr>
        <p:spPr>
          <a:xfrm>
            <a:off x="5913518" y="2501774"/>
            <a:ext cx="1296144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a4"/>
          <p:cNvSpPr/>
          <p:nvPr/>
        </p:nvSpPr>
        <p:spPr>
          <a:xfrm>
            <a:off x="5913518" y="3023586"/>
            <a:ext cx="1296144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leva 17">
            <a:hlinkClick r:id="rId7" action="ppaction://hlinksldjump"/>
          </p:cNvPr>
          <p:cNvSpPr/>
          <p:nvPr/>
        </p:nvSpPr>
        <p:spPr>
          <a:xfrm>
            <a:off x="7884368" y="6128808"/>
            <a:ext cx="1008112" cy="620688"/>
          </a:xfrm>
          <a:prstGeom prst="leftArrow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8172400" y="6237312"/>
            <a:ext cx="58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7" action="ppaction://hlinksldjump"/>
              </a:rPr>
              <a:t>zpět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9552" y="2595101"/>
            <a:ext cx="81369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Eva </a:t>
                      </a:r>
                      <a:r>
                        <a:rPr lang="cs-CZ" sz="1600" i="1" dirty="0" err="1" smtClean="0">
                          <a:latin typeface="Courier New" pitchFamily="49" charset="0"/>
                          <a:cs typeface="Courier New" pitchFamily="49" charset="0"/>
                        </a:rPr>
                        <a:t>Ehlerová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Matematika a její aplikace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Matematika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smtClean="0">
                          <a:latin typeface="Courier New" pitchFamily="49" charset="0"/>
                          <a:cs typeface="Courier New" pitchFamily="49" charset="0"/>
                        </a:rPr>
                        <a:t>Vyučovací 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Matematika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7.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Geometrie v rovině a prostoru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Vlastnosti </a:t>
                      </a:r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trojúhelníka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VY_32_INOVACE_02.01.EHL.MA.7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22. 09. 2012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123728" y="332657"/>
            <a:ext cx="457200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cs-CZ" sz="4000" dirty="0" smtClean="0">
                <a:solidFill>
                  <a:srgbClr val="002060"/>
                </a:solidFill>
              </a:rPr>
              <a:t>Trojúhelník</a:t>
            </a:r>
            <a:r>
              <a:rPr lang="cs-CZ" sz="3200" dirty="0" smtClean="0">
                <a:solidFill>
                  <a:srgbClr val="002060"/>
                </a:solidFill>
              </a:rPr>
              <a:t/>
            </a:r>
            <a:br>
              <a:rPr lang="cs-CZ" sz="3200" dirty="0" smtClean="0">
                <a:solidFill>
                  <a:srgbClr val="002060"/>
                </a:solidFill>
              </a:rPr>
            </a:br>
            <a:endParaRPr lang="cs-CZ" sz="3200" dirty="0" smtClean="0">
              <a:solidFill>
                <a:srgbClr val="00206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43608" y="1052736"/>
            <a:ext cx="632961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8000"/>
                </a:solidFill>
                <a:hlinkClick r:id="rId2" action="ppaction://hlinksldjump"/>
              </a:rPr>
              <a:t>Základní popis</a:t>
            </a:r>
            <a:endParaRPr lang="cs-CZ" sz="3200" dirty="0" smtClean="0">
              <a:solidFill>
                <a:srgbClr val="008000"/>
              </a:solidFill>
            </a:endParaRPr>
          </a:p>
          <a:p>
            <a:r>
              <a:rPr lang="cs-CZ" sz="3200" dirty="0" smtClean="0">
                <a:hlinkClick r:id="rId3" action="ppaction://hlinksldjump"/>
              </a:rPr>
              <a:t>Druhy trojúhelníků</a:t>
            </a:r>
            <a:endParaRPr lang="cs-CZ" sz="3200" dirty="0" smtClean="0"/>
          </a:p>
          <a:p>
            <a:r>
              <a:rPr lang="cs-CZ" sz="3200" dirty="0" smtClean="0">
                <a:hlinkClick r:id="rId4" action="ppaction://hlinksldjump"/>
              </a:rPr>
              <a:t>Úsečky v trojúhelníku</a:t>
            </a:r>
            <a:endParaRPr lang="cs-CZ" sz="3200" dirty="0" smtClean="0"/>
          </a:p>
          <a:p>
            <a:r>
              <a:rPr lang="cs-CZ" sz="3200" dirty="0" smtClean="0">
                <a:hlinkClick r:id="rId5" action="ppaction://hlinksldjump"/>
              </a:rPr>
              <a:t>Podmínky pro sestrojení trojúhelníku</a:t>
            </a:r>
            <a:endParaRPr lang="cs-CZ" sz="3200" dirty="0" smtClean="0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3192962" y="4001464"/>
            <a:ext cx="0" cy="15841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23528" y="570788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069694" y="355750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987824" y="570788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</a:t>
            </a:r>
            <a:r>
              <a:rPr lang="cs-CZ" baseline="-25000" dirty="0" smtClean="0"/>
              <a:t>0</a:t>
            </a:r>
            <a:endParaRPr lang="cs-CZ" baseline="-25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635896" y="44117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v</a:t>
            </a:r>
            <a:r>
              <a:rPr lang="cs-CZ" baseline="-25000" dirty="0" err="1" smtClean="0"/>
              <a:t>b</a:t>
            </a:r>
            <a:endParaRPr lang="cs-CZ" baseline="-25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619672" y="43330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v</a:t>
            </a:r>
            <a:r>
              <a:rPr lang="cs-CZ" baseline="-25000" dirty="0" err="1" smtClean="0"/>
              <a:t>a</a:t>
            </a:r>
            <a:endParaRPr lang="cs-CZ" baseline="-25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203848" y="4987804"/>
            <a:ext cx="432048" cy="377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v</a:t>
            </a:r>
            <a:r>
              <a:rPr lang="cs-CZ" baseline="-25000" dirty="0" err="1" smtClean="0"/>
              <a:t>c</a:t>
            </a:r>
            <a:endParaRPr lang="cs-CZ" baseline="-25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067944" y="5660146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</a:t>
            </a:r>
            <a:endParaRPr lang="cs-CZ" dirty="0"/>
          </a:p>
        </p:txBody>
      </p:sp>
      <p:sp>
        <p:nvSpPr>
          <p:cNvPr id="17" name="Rovnoramenný trojúhelník 16"/>
          <p:cNvSpPr/>
          <p:nvPr/>
        </p:nvSpPr>
        <p:spPr>
          <a:xfrm>
            <a:off x="5337302" y="3896954"/>
            <a:ext cx="3058069" cy="1544320"/>
          </a:xfrm>
          <a:prstGeom prst="triangle">
            <a:avLst>
              <a:gd name="adj" fmla="val 86984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ovací čára 17"/>
          <p:cNvCxnSpPr>
            <a:endCxn id="17" idx="4"/>
          </p:cNvCxnSpPr>
          <p:nvPr/>
        </p:nvCxnSpPr>
        <p:spPr>
          <a:xfrm>
            <a:off x="6804248" y="4581128"/>
            <a:ext cx="1591123" cy="86014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>
            <a:stCxn id="17" idx="5"/>
            <a:endCxn id="17" idx="2"/>
          </p:cNvCxnSpPr>
          <p:nvPr/>
        </p:nvCxnSpPr>
        <p:spPr>
          <a:xfrm flipH="1">
            <a:off x="5337302" y="4669114"/>
            <a:ext cx="2859050" cy="7721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>
            <a:stCxn id="17" idx="0"/>
          </p:cNvCxnSpPr>
          <p:nvPr/>
        </p:nvCxnSpPr>
        <p:spPr>
          <a:xfrm flipH="1">
            <a:off x="6948264" y="3896954"/>
            <a:ext cx="1049069" cy="15482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137236" y="5481130"/>
            <a:ext cx="305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6574651" y="4761050"/>
            <a:ext cx="35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</a:t>
            </a:r>
            <a:r>
              <a:rPr lang="cs-CZ" baseline="-25000" dirty="0" smtClean="0"/>
              <a:t>a</a:t>
            </a:r>
            <a:endParaRPr lang="cs-CZ" baseline="-250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7725080" y="4905066"/>
            <a:ext cx="38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t</a:t>
            </a:r>
            <a:r>
              <a:rPr lang="cs-CZ" baseline="-25000" dirty="0" err="1" smtClean="0"/>
              <a:t>b</a:t>
            </a:r>
            <a:endParaRPr lang="cs-CZ" baseline="-250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7150715" y="4401010"/>
            <a:ext cx="35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t</a:t>
            </a:r>
            <a:r>
              <a:rPr lang="cs-CZ" baseline="-25000" dirty="0" err="1" smtClean="0"/>
              <a:t>c</a:t>
            </a:r>
            <a:endParaRPr lang="cs-CZ" baseline="-250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6714733" y="5553138"/>
            <a:ext cx="42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6315343" y="4272074"/>
            <a:ext cx="42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8460432" y="5403660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</a:t>
            </a:r>
            <a:endParaRPr lang="cs-CZ" dirty="0"/>
          </a:p>
        </p:txBody>
      </p:sp>
      <p:sp>
        <p:nvSpPr>
          <p:cNvPr id="28" name="Rovnoramenný trojúhelník 27"/>
          <p:cNvSpPr/>
          <p:nvPr/>
        </p:nvSpPr>
        <p:spPr>
          <a:xfrm>
            <a:off x="5364088" y="836712"/>
            <a:ext cx="3096344" cy="1157590"/>
          </a:xfrm>
          <a:prstGeom prst="triangle">
            <a:avLst>
              <a:gd name="adj" fmla="val 48272"/>
            </a:avLst>
          </a:prstGeom>
          <a:solidFill>
            <a:srgbClr val="92D05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9" name="Přímá spojovací čára 28"/>
          <p:cNvCxnSpPr/>
          <p:nvPr/>
        </p:nvCxnSpPr>
        <p:spPr>
          <a:xfrm>
            <a:off x="6084168" y="1412776"/>
            <a:ext cx="15481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>
            <a:stCxn id="28" idx="1"/>
            <a:endCxn id="28" idx="3"/>
          </p:cNvCxnSpPr>
          <p:nvPr/>
        </p:nvCxnSpPr>
        <p:spPr>
          <a:xfrm>
            <a:off x="6111422" y="1415507"/>
            <a:ext cx="747333" cy="5787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>
            <a:stCxn id="28" idx="3"/>
            <a:endCxn id="28" idx="5"/>
          </p:cNvCxnSpPr>
          <p:nvPr/>
        </p:nvCxnSpPr>
        <p:spPr>
          <a:xfrm flipV="1">
            <a:off x="6858755" y="1415507"/>
            <a:ext cx="800839" cy="5787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8495106" y="1932881"/>
            <a:ext cx="18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6700338" y="404664"/>
            <a:ext cx="1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5580112" y="1052736"/>
            <a:ext cx="385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7830122" y="1055658"/>
            <a:ext cx="486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6742009" y="1963325"/>
            <a:ext cx="45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5076056" y="20608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15" name="Pravoúhlý trojúhelník 14"/>
          <p:cNvSpPr/>
          <p:nvPr/>
        </p:nvSpPr>
        <p:spPr>
          <a:xfrm rot="8942990">
            <a:off x="724870" y="4663865"/>
            <a:ext cx="3168352" cy="1872208"/>
          </a:xfrm>
          <a:prstGeom prst="rtTriangle">
            <a:avLst/>
          </a:prstGeom>
          <a:solidFill>
            <a:srgbClr val="F98C61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ovací čára 4"/>
          <p:cNvCxnSpPr/>
          <p:nvPr/>
        </p:nvCxnSpPr>
        <p:spPr>
          <a:xfrm flipH="1">
            <a:off x="464290" y="3990022"/>
            <a:ext cx="2717226" cy="162945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ovací čára 3"/>
          <p:cNvCxnSpPr/>
          <p:nvPr/>
        </p:nvCxnSpPr>
        <p:spPr>
          <a:xfrm flipH="1" flipV="1">
            <a:off x="3181516" y="3990022"/>
            <a:ext cx="962862" cy="16056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1035714" y="3078822"/>
            <a:ext cx="2274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hlinkClick r:id="rId6" action="ppaction://hlinksldjump"/>
              </a:rPr>
              <a:t>Procvičování</a:t>
            </a:r>
            <a:endParaRPr lang="cs-CZ" sz="3200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7956376" y="34290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476672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TROJÚHELNÍK</a:t>
            </a:r>
            <a:r>
              <a:rPr lang="cs-CZ" sz="2800" b="1" dirty="0" smtClean="0">
                <a:solidFill>
                  <a:srgbClr val="284C6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smtClean="0"/>
              <a:t>je rovinný geometrický útvar sestávající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vnoramenný trojúhelník 12"/>
          <p:cNvSpPr/>
          <p:nvPr/>
        </p:nvSpPr>
        <p:spPr>
          <a:xfrm>
            <a:off x="1259632" y="2276872"/>
            <a:ext cx="5544616" cy="2880320"/>
          </a:xfrm>
          <a:prstGeom prst="triangle">
            <a:avLst>
              <a:gd name="adj" fmla="val 8985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899592" y="51479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A</a:t>
            </a:r>
            <a:endParaRPr lang="cs-CZ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876256" y="508518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B</a:t>
            </a:r>
            <a:endParaRPr lang="cs-CZ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084168" y="184482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C</a:t>
            </a:r>
            <a:endParaRPr lang="cs-CZ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660232" y="334770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a</a:t>
            </a:r>
            <a:endParaRPr lang="cs-CZ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563888" y="321297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b</a:t>
            </a:r>
            <a:endParaRPr lang="cs-CZ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4211960" y="522920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c</a:t>
            </a:r>
            <a:endParaRPr lang="cs-CZ" b="1" dirty="0"/>
          </a:p>
        </p:txBody>
      </p:sp>
      <p:sp>
        <p:nvSpPr>
          <p:cNvPr id="39" name="Obdélník 38"/>
          <p:cNvSpPr/>
          <p:nvPr/>
        </p:nvSpPr>
        <p:spPr>
          <a:xfrm>
            <a:off x="2090524" y="906267"/>
            <a:ext cx="2037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ze tří stran</a:t>
            </a:r>
            <a:r>
              <a:rPr lang="cs-CZ" sz="2800" dirty="0" smtClean="0"/>
              <a:t>,</a:t>
            </a:r>
            <a:endParaRPr lang="cs-CZ" sz="2800" dirty="0"/>
          </a:p>
        </p:txBody>
      </p:sp>
      <p:sp>
        <p:nvSpPr>
          <p:cNvPr id="40" name="Obdélník 39"/>
          <p:cNvSpPr/>
          <p:nvPr/>
        </p:nvSpPr>
        <p:spPr>
          <a:xfrm>
            <a:off x="3902208" y="933266"/>
            <a:ext cx="1798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tří vrcholů </a:t>
            </a:r>
            <a:endParaRPr lang="cs-CZ" sz="2800" b="1" dirty="0"/>
          </a:p>
        </p:txBody>
      </p:sp>
      <p:sp>
        <p:nvSpPr>
          <p:cNvPr id="41" name="Obdélník 40"/>
          <p:cNvSpPr/>
          <p:nvPr/>
        </p:nvSpPr>
        <p:spPr>
          <a:xfrm>
            <a:off x="5661253" y="908286"/>
            <a:ext cx="3031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a tří vnitřních úhlů</a:t>
            </a:r>
            <a:r>
              <a:rPr lang="cs-CZ" sz="2800" b="1" dirty="0" smtClean="0">
                <a:solidFill>
                  <a:srgbClr val="284C6A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2800" dirty="0"/>
          </a:p>
        </p:txBody>
      </p:sp>
      <p:cxnSp>
        <p:nvCxnSpPr>
          <p:cNvPr id="43" name="Přímá spojovací čára 42"/>
          <p:cNvCxnSpPr>
            <a:stCxn id="13" idx="0"/>
            <a:endCxn id="13" idx="4"/>
          </p:cNvCxnSpPr>
          <p:nvPr/>
        </p:nvCxnSpPr>
        <p:spPr>
          <a:xfrm>
            <a:off x="6241747" y="2276872"/>
            <a:ext cx="562501" cy="28803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čára 44"/>
          <p:cNvCxnSpPr>
            <a:stCxn id="13" idx="4"/>
          </p:cNvCxnSpPr>
          <p:nvPr/>
        </p:nvCxnSpPr>
        <p:spPr>
          <a:xfrm flipH="1">
            <a:off x="1259632" y="5157192"/>
            <a:ext cx="55446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čára 46"/>
          <p:cNvCxnSpPr>
            <a:stCxn id="13" idx="2"/>
            <a:endCxn id="13" idx="0"/>
          </p:cNvCxnSpPr>
          <p:nvPr/>
        </p:nvCxnSpPr>
        <p:spPr>
          <a:xfrm flipV="1">
            <a:off x="1259632" y="2276872"/>
            <a:ext cx="4982115" cy="28803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blouk 43"/>
          <p:cNvSpPr/>
          <p:nvPr/>
        </p:nvSpPr>
        <p:spPr>
          <a:xfrm>
            <a:off x="-159746" y="3840266"/>
            <a:ext cx="2808312" cy="2656092"/>
          </a:xfrm>
          <a:prstGeom prst="arc">
            <a:avLst>
              <a:gd name="adj1" fmla="val 19837949"/>
              <a:gd name="adj2" fmla="val 0"/>
            </a:avLst>
          </a:prstGeom>
          <a:solidFill>
            <a:srgbClr val="00CC66">
              <a:alpha val="41961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blouk 45"/>
          <p:cNvSpPr/>
          <p:nvPr/>
        </p:nvSpPr>
        <p:spPr>
          <a:xfrm rot="12694431">
            <a:off x="5419539" y="3823599"/>
            <a:ext cx="2808312" cy="2656092"/>
          </a:xfrm>
          <a:prstGeom prst="arc">
            <a:avLst>
              <a:gd name="adj1" fmla="val 19708948"/>
              <a:gd name="adj2" fmla="val 2826097"/>
            </a:avLst>
          </a:prstGeom>
          <a:solidFill>
            <a:srgbClr val="00CC66">
              <a:alpha val="41961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Oblouk 50"/>
          <p:cNvSpPr/>
          <p:nvPr/>
        </p:nvSpPr>
        <p:spPr>
          <a:xfrm rot="8958486">
            <a:off x="4867595" y="945739"/>
            <a:ext cx="2808312" cy="2656092"/>
          </a:xfrm>
          <a:prstGeom prst="arc">
            <a:avLst>
              <a:gd name="adj1" fmla="val 17451616"/>
              <a:gd name="adj2" fmla="val 0"/>
            </a:avLst>
          </a:prstGeom>
          <a:solidFill>
            <a:srgbClr val="00CC66">
              <a:alpha val="41961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TextovéPole 49"/>
          <p:cNvSpPr txBox="1"/>
          <p:nvPr/>
        </p:nvSpPr>
        <p:spPr>
          <a:xfrm>
            <a:off x="5724128" y="2708920"/>
            <a:ext cx="332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ym typeface="Symbol"/>
              </a:rPr>
              <a:t></a:t>
            </a:r>
            <a:endParaRPr lang="cs-CZ" sz="2800" b="1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1978254" y="4653136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α</a:t>
            </a:r>
            <a:endParaRPr lang="cs-CZ" sz="2800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6084168" y="4365104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β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18" grpId="0"/>
      <p:bldP spid="19" grpId="0"/>
      <p:bldP spid="39" grpId="0"/>
      <p:bldP spid="40" grpId="0"/>
      <p:bldP spid="41" grpId="0"/>
      <p:bldP spid="44" grpId="0" animBg="1"/>
      <p:bldP spid="46" grpId="0" animBg="1"/>
      <p:bldP spid="51" grpId="0" animBg="1"/>
      <p:bldP spid="50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vnoramenný trojúhelník 1"/>
          <p:cNvSpPr/>
          <p:nvPr/>
        </p:nvSpPr>
        <p:spPr>
          <a:xfrm>
            <a:off x="1835696" y="2111136"/>
            <a:ext cx="4248472" cy="2160240"/>
          </a:xfrm>
          <a:prstGeom prst="triangle">
            <a:avLst>
              <a:gd name="adj" fmla="val 8985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251520" y="260648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Popis vrcholů začínáme obvykle v levém dolním rohu, ale vždy popisujeme vrcholy ve směru proti pohybu hodinových ručiček velkými tiskacími písmeny.</a:t>
            </a:r>
          </a:p>
        </p:txBody>
      </p:sp>
      <p:sp>
        <p:nvSpPr>
          <p:cNvPr id="5" name="Obdélník 4"/>
          <p:cNvSpPr/>
          <p:nvPr/>
        </p:nvSpPr>
        <p:spPr>
          <a:xfrm>
            <a:off x="323528" y="5373216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Proti vrcholu A leží strana a, proti vrcholu B leží strana b, proti vrcholu C leží strana </a:t>
            </a:r>
            <a:r>
              <a:rPr lang="cs-CZ" sz="2800" dirty="0" err="1" smtClean="0"/>
              <a:t>c</a:t>
            </a:r>
            <a:r>
              <a:rPr lang="cs-CZ" sz="2800" dirty="0" smtClean="0"/>
              <a:t>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547664" y="434338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A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28184" y="427137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B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5724128" y="167908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C</a:t>
            </a:r>
            <a:endParaRPr lang="cs-CZ" b="1" dirty="0"/>
          </a:p>
        </p:txBody>
      </p:sp>
      <p:sp>
        <p:nvSpPr>
          <p:cNvPr id="17" name="Zahnutá šipka doprava 16"/>
          <p:cNvSpPr/>
          <p:nvPr/>
        </p:nvSpPr>
        <p:spPr>
          <a:xfrm rot="20861823" flipH="1" flipV="1">
            <a:off x="6308655" y="1626834"/>
            <a:ext cx="435735" cy="2869292"/>
          </a:xfrm>
          <a:prstGeom prst="curvedRightArrow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8" name="Zahnutá šipka doprava 17"/>
          <p:cNvSpPr/>
          <p:nvPr/>
        </p:nvSpPr>
        <p:spPr>
          <a:xfrm rot="5400000" flipH="1" flipV="1">
            <a:off x="3815916" y="2651196"/>
            <a:ext cx="432049" cy="4536504"/>
          </a:xfrm>
          <a:prstGeom prst="curvedRightArrow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20" name="Přímá spojovací šipka 19"/>
          <p:cNvCxnSpPr>
            <a:stCxn id="2" idx="2"/>
            <a:endCxn id="2" idx="5"/>
          </p:cNvCxnSpPr>
          <p:nvPr/>
        </p:nvCxnSpPr>
        <p:spPr>
          <a:xfrm flipV="1">
            <a:off x="1835696" y="3191256"/>
            <a:ext cx="4032968" cy="1080120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6001872" y="2935224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a</a:t>
            </a:r>
            <a:endParaRPr lang="cs-CZ" b="1" dirty="0"/>
          </a:p>
        </p:txBody>
      </p:sp>
      <p:cxnSp>
        <p:nvCxnSpPr>
          <p:cNvPr id="23" name="Přímá spojovací šipka 22"/>
          <p:cNvCxnSpPr>
            <a:stCxn id="2" idx="4"/>
            <a:endCxn id="2" idx="1"/>
          </p:cNvCxnSpPr>
          <p:nvPr/>
        </p:nvCxnSpPr>
        <p:spPr>
          <a:xfrm flipH="1" flipV="1">
            <a:off x="3744428" y="3191256"/>
            <a:ext cx="2339740" cy="1080120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3491880" y="283121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b</a:t>
            </a:r>
            <a:endParaRPr lang="cs-CZ" b="1" dirty="0"/>
          </a:p>
        </p:txBody>
      </p:sp>
      <p:cxnSp>
        <p:nvCxnSpPr>
          <p:cNvPr id="26" name="Přímá spojovací šipka 25"/>
          <p:cNvCxnSpPr>
            <a:stCxn id="2" idx="0"/>
          </p:cNvCxnSpPr>
          <p:nvPr/>
        </p:nvCxnSpPr>
        <p:spPr>
          <a:xfrm flipH="1">
            <a:off x="3995937" y="2111136"/>
            <a:ext cx="1657224" cy="2160240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3849632" y="443024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c</a:t>
            </a:r>
            <a:endParaRPr lang="cs-CZ" b="1" dirty="0"/>
          </a:p>
        </p:txBody>
      </p:sp>
      <p:cxnSp>
        <p:nvCxnSpPr>
          <p:cNvPr id="32" name="Přímá spojovací čára 31"/>
          <p:cNvCxnSpPr>
            <a:stCxn id="2" idx="4"/>
            <a:endCxn id="2" idx="0"/>
          </p:cNvCxnSpPr>
          <p:nvPr/>
        </p:nvCxnSpPr>
        <p:spPr>
          <a:xfrm flipH="1" flipV="1">
            <a:off x="5653161" y="2111136"/>
            <a:ext cx="431007" cy="2160240"/>
          </a:xfrm>
          <a:prstGeom prst="line">
            <a:avLst/>
          </a:prstGeom>
          <a:ln w="508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>
            <a:stCxn id="2" idx="2"/>
            <a:endCxn id="2" idx="4"/>
          </p:cNvCxnSpPr>
          <p:nvPr/>
        </p:nvCxnSpPr>
        <p:spPr>
          <a:xfrm>
            <a:off x="1835696" y="4271376"/>
            <a:ext cx="4248472" cy="0"/>
          </a:xfrm>
          <a:prstGeom prst="line">
            <a:avLst/>
          </a:prstGeom>
          <a:ln w="508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>
            <a:stCxn id="2" idx="2"/>
            <a:endCxn id="2" idx="0"/>
          </p:cNvCxnSpPr>
          <p:nvPr/>
        </p:nvCxnSpPr>
        <p:spPr>
          <a:xfrm flipV="1">
            <a:off x="1835696" y="2111136"/>
            <a:ext cx="3817465" cy="2160240"/>
          </a:xfrm>
          <a:prstGeom prst="line">
            <a:avLst/>
          </a:prstGeom>
          <a:ln w="508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Šipka doleva 18"/>
          <p:cNvSpPr/>
          <p:nvPr/>
        </p:nvSpPr>
        <p:spPr>
          <a:xfrm>
            <a:off x="7884368" y="6093296"/>
            <a:ext cx="1008112" cy="620688"/>
          </a:xfrm>
          <a:prstGeom prst="leftArrow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8172400" y="6165304"/>
            <a:ext cx="58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600"/>
                            </p:stCondLst>
                            <p:childTnLst>
                              <p:par>
                                <p:cTn id="1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600"/>
                            </p:stCondLst>
                            <p:childTnLst>
                              <p:par>
                                <p:cTn id="2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600"/>
                            </p:stCondLst>
                            <p:childTnLst>
                              <p:par>
                                <p:cTn id="2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75"/>
                            </p:stCondLst>
                            <p:childTnLst>
                              <p:par>
                                <p:cTn id="34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75"/>
                            </p:stCondLst>
                            <p:childTnLst>
                              <p:par>
                                <p:cTn id="4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75"/>
                            </p:stCondLst>
                            <p:childTnLst>
                              <p:par>
                                <p:cTn id="4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75"/>
                            </p:stCondLst>
                            <p:childTnLst>
                              <p:par>
                                <p:cTn id="50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5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75"/>
                            </p:stCondLst>
                            <p:childTnLst>
                              <p:par>
                                <p:cTn id="5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75"/>
                            </p:stCondLst>
                            <p:childTnLst>
                              <p:par>
                                <p:cTn id="6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75"/>
                            </p:stCondLst>
                            <p:childTnLst>
                              <p:par>
                                <p:cTn id="66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75"/>
                            </p:stCondLst>
                            <p:childTnLst>
                              <p:par>
                                <p:cTn id="72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575"/>
                            </p:stCondLst>
                            <p:childTnLst>
                              <p:par>
                                <p:cTn id="7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build="allAtOnce"/>
      <p:bldP spid="8" grpId="0"/>
      <p:bldP spid="8" grpId="1"/>
      <p:bldP spid="17" grpId="0" animBg="1"/>
      <p:bldP spid="17" grpId="1" animBg="1"/>
      <p:bldP spid="18" grpId="0" animBg="1"/>
      <p:bldP spid="18" grpId="1" animBg="1"/>
      <p:bldP spid="24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195736" y="836712"/>
            <a:ext cx="4896544" cy="864096"/>
          </a:xfrm>
          <a:prstGeom prst="roundRect">
            <a:avLst/>
          </a:prstGeom>
          <a:solidFill>
            <a:schemeClr val="accent2">
              <a:lumMod val="75000"/>
              <a:alpha val="27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3200" dirty="0" smtClean="0">
                <a:solidFill>
                  <a:schemeClr val="tx1"/>
                </a:solidFill>
              </a:rPr>
              <a:t>Trojúhelníky</a:t>
            </a:r>
            <a:r>
              <a:rPr lang="cs-CZ" sz="3200" dirty="0" smtClean="0"/>
              <a:t> </a:t>
            </a:r>
            <a:r>
              <a:rPr lang="cs-CZ" sz="3200" dirty="0" smtClean="0">
                <a:solidFill>
                  <a:schemeClr val="tx1"/>
                </a:solidFill>
              </a:rPr>
              <a:t>rozdělujeme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1403648" y="2348880"/>
            <a:ext cx="3456384" cy="648072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2800" dirty="0" smtClean="0">
                <a:solidFill>
                  <a:schemeClr val="tx1"/>
                </a:solidFill>
              </a:rPr>
              <a:t>Podle délky stran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364088" y="4581128"/>
            <a:ext cx="3456384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2800" dirty="0" smtClean="0">
                <a:solidFill>
                  <a:schemeClr val="tx1"/>
                </a:solidFill>
              </a:rPr>
              <a:t>Podle velikosti úhlů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07504" y="3645024"/>
            <a:ext cx="1800200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cs-CZ" dirty="0" smtClean="0"/>
              <a:t>různostranný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4283968" y="3645024"/>
            <a:ext cx="1800200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cs-CZ" dirty="0" smtClean="0"/>
              <a:t>rovnostranný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2195736" y="3645024"/>
            <a:ext cx="1800200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cs-CZ" dirty="0" smtClean="0"/>
              <a:t>rovnoramenný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7092280" y="5877272"/>
            <a:ext cx="1800200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cs-CZ" dirty="0" smtClean="0"/>
              <a:t>tupoúhlý</a:t>
            </a:r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>
            <a:off x="5004048" y="5877272"/>
            <a:ext cx="1800200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cs-CZ" dirty="0" smtClean="0"/>
              <a:t>pravoúhlý</a:t>
            </a:r>
            <a:endParaRPr lang="cs-CZ" dirty="0"/>
          </a:p>
        </p:txBody>
      </p:sp>
      <p:sp>
        <p:nvSpPr>
          <p:cNvPr id="10" name="Zaoblený obdélník 9"/>
          <p:cNvSpPr/>
          <p:nvPr/>
        </p:nvSpPr>
        <p:spPr>
          <a:xfrm>
            <a:off x="2771800" y="5877272"/>
            <a:ext cx="1800200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cs-CZ" dirty="0" smtClean="0"/>
              <a:t>ostroúhlý</a:t>
            </a:r>
            <a:endParaRPr lang="cs-CZ" dirty="0"/>
          </a:p>
        </p:txBody>
      </p:sp>
      <p:cxnSp>
        <p:nvCxnSpPr>
          <p:cNvPr id="12" name="Přímá spojovací šipka 11"/>
          <p:cNvCxnSpPr>
            <a:stCxn id="2" idx="2"/>
            <a:endCxn id="3" idx="0"/>
          </p:cNvCxnSpPr>
          <p:nvPr/>
        </p:nvCxnSpPr>
        <p:spPr>
          <a:xfrm flipH="1">
            <a:off x="3131840" y="1700808"/>
            <a:ext cx="1512168" cy="648072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>
            <a:stCxn id="2" idx="2"/>
            <a:endCxn id="4" idx="0"/>
          </p:cNvCxnSpPr>
          <p:nvPr/>
        </p:nvCxnSpPr>
        <p:spPr>
          <a:xfrm>
            <a:off x="4644008" y="1700808"/>
            <a:ext cx="2448272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stCxn id="3" idx="2"/>
            <a:endCxn id="5" idx="0"/>
          </p:cNvCxnSpPr>
          <p:nvPr/>
        </p:nvCxnSpPr>
        <p:spPr>
          <a:xfrm flipH="1">
            <a:off x="1007604" y="2996952"/>
            <a:ext cx="2124236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stCxn id="3" idx="2"/>
            <a:endCxn id="7" idx="0"/>
          </p:cNvCxnSpPr>
          <p:nvPr/>
        </p:nvCxnSpPr>
        <p:spPr>
          <a:xfrm flipH="1">
            <a:off x="3095836" y="2996952"/>
            <a:ext cx="36004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>
            <a:stCxn id="3" idx="2"/>
            <a:endCxn id="6" idx="0"/>
          </p:cNvCxnSpPr>
          <p:nvPr/>
        </p:nvCxnSpPr>
        <p:spPr>
          <a:xfrm>
            <a:off x="3131840" y="2996952"/>
            <a:ext cx="2052228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>
            <a:stCxn id="4" idx="2"/>
            <a:endCxn id="10" idx="0"/>
          </p:cNvCxnSpPr>
          <p:nvPr/>
        </p:nvCxnSpPr>
        <p:spPr>
          <a:xfrm flipH="1">
            <a:off x="3671900" y="5229200"/>
            <a:ext cx="342038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>
            <a:stCxn id="4" idx="2"/>
            <a:endCxn id="9" idx="0"/>
          </p:cNvCxnSpPr>
          <p:nvPr/>
        </p:nvCxnSpPr>
        <p:spPr>
          <a:xfrm flipH="1">
            <a:off x="5904148" y="5229200"/>
            <a:ext cx="1188132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stCxn id="4" idx="2"/>
            <a:endCxn id="8" idx="0"/>
          </p:cNvCxnSpPr>
          <p:nvPr/>
        </p:nvCxnSpPr>
        <p:spPr>
          <a:xfrm>
            <a:off x="7092280" y="5229200"/>
            <a:ext cx="90010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2771800" y="332656"/>
            <a:ext cx="345638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cs-CZ" sz="2800" dirty="0" smtClean="0">
                <a:solidFill>
                  <a:schemeClr val="tx1"/>
                </a:solidFill>
              </a:rPr>
              <a:t>Podle délky stran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827584" y="1165395"/>
            <a:ext cx="1800200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cs-CZ" dirty="0" smtClean="0"/>
              <a:t>různostranný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3779912" y="1165395"/>
            <a:ext cx="1800200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cs-CZ" dirty="0" smtClean="0"/>
              <a:t>rovnoramenný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6646848" y="1196073"/>
            <a:ext cx="1800200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cs-CZ" dirty="0" smtClean="0"/>
              <a:t>rovnostranný</a:t>
            </a:r>
            <a:endParaRPr lang="cs-CZ" dirty="0"/>
          </a:p>
        </p:txBody>
      </p:sp>
      <p:sp>
        <p:nvSpPr>
          <p:cNvPr id="10" name="Volný tvar 9"/>
          <p:cNvSpPr/>
          <p:nvPr/>
        </p:nvSpPr>
        <p:spPr>
          <a:xfrm rot="21369009">
            <a:off x="395536" y="2650540"/>
            <a:ext cx="2819400" cy="1045028"/>
          </a:xfrm>
          <a:custGeom>
            <a:avLst/>
            <a:gdLst>
              <a:gd name="connsiteX0" fmla="*/ 1153886 w 2819400"/>
              <a:gd name="connsiteY0" fmla="*/ 0 h 1045028"/>
              <a:gd name="connsiteX1" fmla="*/ 0 w 2819400"/>
              <a:gd name="connsiteY1" fmla="*/ 881743 h 1045028"/>
              <a:gd name="connsiteX2" fmla="*/ 2819400 w 2819400"/>
              <a:gd name="connsiteY2" fmla="*/ 1045028 h 1045028"/>
              <a:gd name="connsiteX3" fmla="*/ 1153886 w 2819400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0" h="1045028">
                <a:moveTo>
                  <a:pt x="1153886" y="0"/>
                </a:moveTo>
                <a:lnTo>
                  <a:pt x="0" y="881743"/>
                </a:lnTo>
                <a:lnTo>
                  <a:pt x="2819400" y="1045028"/>
                </a:lnTo>
                <a:lnTo>
                  <a:pt x="1153886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ovnoramenný trojúhelník 10"/>
          <p:cNvSpPr/>
          <p:nvPr/>
        </p:nvSpPr>
        <p:spPr>
          <a:xfrm>
            <a:off x="4067944" y="2208951"/>
            <a:ext cx="1224136" cy="1800200"/>
          </a:xfrm>
          <a:prstGeom prst="triangle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ovnoramenný trojúhelník 11"/>
          <p:cNvSpPr/>
          <p:nvPr/>
        </p:nvSpPr>
        <p:spPr>
          <a:xfrm>
            <a:off x="6588224" y="2397474"/>
            <a:ext cx="2171761" cy="1872208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51520" y="3668907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A</a:t>
            </a:r>
            <a:endParaRPr lang="cs-CZ" sz="2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157806" y="3550880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B</a:t>
            </a:r>
            <a:endParaRPr lang="cs-CZ" sz="2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361094" y="2190387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C</a:t>
            </a:r>
            <a:endParaRPr lang="cs-CZ" sz="2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779912" y="4021716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X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220072" y="4023155"/>
            <a:ext cx="393584" cy="371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Y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541556" y="184437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475656" y="358650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695417" y="2804811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2277406" y="273353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22" name="Obdélník 21"/>
          <p:cNvSpPr/>
          <p:nvPr/>
        </p:nvSpPr>
        <p:spPr>
          <a:xfrm>
            <a:off x="1115616" y="451295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cs-CZ" b="1" dirty="0" smtClean="0"/>
              <a:t>a </a:t>
            </a:r>
            <a:r>
              <a:rPr lang="cs-CZ" b="1" dirty="0" smtClean="0">
                <a:sym typeface="Symbol"/>
              </a:rPr>
              <a:t> b  c</a:t>
            </a:r>
            <a:endParaRPr lang="cs-CZ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499992" y="3953382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001861" y="292567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x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4109508" y="287051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3995936" y="4688653"/>
            <a:ext cx="140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ramena x = y</a:t>
            </a:r>
            <a:endParaRPr lang="cs-CZ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3746552" y="5027416"/>
            <a:ext cx="2038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základna z </a:t>
            </a:r>
            <a:r>
              <a:rPr lang="cs-CZ" b="1" dirty="0" smtClean="0">
                <a:sym typeface="Symbol"/>
              </a:rPr>
              <a:t> x, z  y</a:t>
            </a:r>
            <a:endParaRPr lang="cs-CZ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6350428" y="428181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8748464" y="4257833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</a:t>
            </a:r>
            <a:endParaRPr lang="cs-CZ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7524328" y="196490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G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4283968" y="4352365"/>
            <a:ext cx="779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Δ</a:t>
            </a:r>
            <a:r>
              <a:rPr lang="cs-CZ" b="1" dirty="0" smtClean="0"/>
              <a:t>  XYZ</a:t>
            </a:r>
            <a:endParaRPr lang="cs-CZ" b="1" dirty="0"/>
          </a:p>
        </p:txBody>
      </p:sp>
      <p:sp>
        <p:nvSpPr>
          <p:cNvPr id="33" name="Obdélník 32"/>
          <p:cNvSpPr/>
          <p:nvPr/>
        </p:nvSpPr>
        <p:spPr>
          <a:xfrm>
            <a:off x="7288980" y="4660661"/>
            <a:ext cx="782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Δ</a:t>
            </a:r>
            <a:r>
              <a:rPr lang="cs-CZ" b="1" dirty="0" smtClean="0"/>
              <a:t>  EFG</a:t>
            </a:r>
            <a:endParaRPr lang="cs-CZ" b="1" dirty="0"/>
          </a:p>
        </p:txBody>
      </p:sp>
      <p:sp>
        <p:nvSpPr>
          <p:cNvPr id="34" name="Obdélník 33"/>
          <p:cNvSpPr/>
          <p:nvPr/>
        </p:nvSpPr>
        <p:spPr>
          <a:xfrm>
            <a:off x="1187624" y="4059391"/>
            <a:ext cx="814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Δ</a:t>
            </a:r>
            <a:r>
              <a:rPr lang="cs-CZ" b="1" dirty="0" smtClean="0"/>
              <a:t>  ABC</a:t>
            </a:r>
            <a:endParaRPr lang="cs-CZ" b="1" dirty="0"/>
          </a:p>
        </p:txBody>
      </p:sp>
      <p:sp>
        <p:nvSpPr>
          <p:cNvPr id="35" name="Obdélník 34"/>
          <p:cNvSpPr/>
          <p:nvPr/>
        </p:nvSpPr>
        <p:spPr>
          <a:xfrm>
            <a:off x="7227363" y="4998434"/>
            <a:ext cx="922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cs-CZ" b="1" dirty="0" smtClean="0"/>
              <a:t>e </a:t>
            </a:r>
            <a:r>
              <a:rPr lang="cs-CZ" b="1" dirty="0" smtClean="0">
                <a:sym typeface="Symbol"/>
              </a:rPr>
              <a:t>= f = g</a:t>
            </a:r>
            <a:endParaRPr lang="cs-CZ" b="1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8155628" y="30126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</a:t>
            </a:r>
            <a:endParaRPr lang="cs-CZ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6910784" y="305419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7566621" y="4216875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g</a:t>
            </a:r>
            <a:endParaRPr lang="cs-CZ" dirty="0"/>
          </a:p>
        </p:txBody>
      </p:sp>
      <p:cxnSp>
        <p:nvCxnSpPr>
          <p:cNvPr id="44" name="Přímá spojovací čára 43"/>
          <p:cNvCxnSpPr>
            <a:stCxn id="10" idx="0"/>
            <a:endCxn id="10" idx="2"/>
          </p:cNvCxnSpPr>
          <p:nvPr/>
        </p:nvCxnSpPr>
        <p:spPr>
          <a:xfrm>
            <a:off x="1514917" y="2668895"/>
            <a:ext cx="1731921" cy="9308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čára 45"/>
          <p:cNvCxnSpPr/>
          <p:nvPr/>
        </p:nvCxnSpPr>
        <p:spPr>
          <a:xfrm flipH="1">
            <a:off x="405927" y="2657694"/>
            <a:ext cx="1119501" cy="9773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čára 47"/>
          <p:cNvCxnSpPr>
            <a:stCxn id="10" idx="1"/>
            <a:endCxn id="10" idx="2"/>
          </p:cNvCxnSpPr>
          <p:nvPr/>
        </p:nvCxnSpPr>
        <p:spPr>
          <a:xfrm flipV="1">
            <a:off x="422836" y="3599739"/>
            <a:ext cx="2824002" cy="263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ovací čára 62"/>
          <p:cNvCxnSpPr>
            <a:stCxn id="11" idx="2"/>
            <a:endCxn id="11" idx="4"/>
          </p:cNvCxnSpPr>
          <p:nvPr/>
        </p:nvCxnSpPr>
        <p:spPr>
          <a:xfrm>
            <a:off x="4067944" y="4009151"/>
            <a:ext cx="12241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ovací čára 64"/>
          <p:cNvCxnSpPr>
            <a:stCxn id="11" idx="0"/>
            <a:endCxn id="11" idx="4"/>
          </p:cNvCxnSpPr>
          <p:nvPr/>
        </p:nvCxnSpPr>
        <p:spPr>
          <a:xfrm>
            <a:off x="4680012" y="2208951"/>
            <a:ext cx="612068" cy="1800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ovací čára 66"/>
          <p:cNvCxnSpPr>
            <a:stCxn id="11" idx="2"/>
            <a:endCxn id="11" idx="0"/>
          </p:cNvCxnSpPr>
          <p:nvPr/>
        </p:nvCxnSpPr>
        <p:spPr>
          <a:xfrm flipV="1">
            <a:off x="4067944" y="2208951"/>
            <a:ext cx="612068" cy="1800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ovací čára 68"/>
          <p:cNvCxnSpPr>
            <a:stCxn id="12" idx="2"/>
            <a:endCxn id="12" idx="4"/>
          </p:cNvCxnSpPr>
          <p:nvPr/>
        </p:nvCxnSpPr>
        <p:spPr>
          <a:xfrm>
            <a:off x="6588224" y="4269682"/>
            <a:ext cx="217176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ovací čára 70"/>
          <p:cNvCxnSpPr/>
          <p:nvPr/>
        </p:nvCxnSpPr>
        <p:spPr>
          <a:xfrm>
            <a:off x="7668344" y="2401614"/>
            <a:ext cx="1085880" cy="18722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ovací čára 72"/>
          <p:cNvCxnSpPr>
            <a:stCxn id="12" idx="2"/>
            <a:endCxn id="12" idx="0"/>
          </p:cNvCxnSpPr>
          <p:nvPr/>
        </p:nvCxnSpPr>
        <p:spPr>
          <a:xfrm flipV="1">
            <a:off x="6588224" y="2397474"/>
            <a:ext cx="1085881" cy="18722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aoblený obdélník 48"/>
          <p:cNvSpPr/>
          <p:nvPr/>
        </p:nvSpPr>
        <p:spPr>
          <a:xfrm>
            <a:off x="251520" y="5373216"/>
            <a:ext cx="8568952" cy="13681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000" b="1" dirty="0" smtClean="0"/>
              <a:t>Rovnoramenný trojúhelník</a:t>
            </a:r>
            <a:r>
              <a:rPr lang="cs-CZ" sz="2000" dirty="0" smtClean="0"/>
              <a:t> má dvě strany stejně dlouhé a jednu stranu různou, tu nazýváme </a:t>
            </a:r>
            <a:r>
              <a:rPr lang="cs-CZ" sz="2000" b="1" dirty="0" smtClean="0"/>
              <a:t>základna</a:t>
            </a:r>
            <a:r>
              <a:rPr lang="cs-CZ" sz="2000" dirty="0" smtClean="0"/>
              <a:t>. Úhly přilehlé k základně jsou vždy shodné. </a:t>
            </a:r>
          </a:p>
          <a:p>
            <a:r>
              <a:rPr lang="cs-CZ" sz="2000" b="1" dirty="0" smtClean="0"/>
              <a:t>Rovnostranný trojúhelník</a:t>
            </a:r>
            <a:r>
              <a:rPr lang="cs-CZ" sz="2000" dirty="0" smtClean="0"/>
              <a:t> má všechny strany stejně dlouhé a všechny jeho vnitřní úhly jsou 60°.</a:t>
            </a:r>
            <a:endParaRPr lang="cs-CZ" sz="2000" dirty="0"/>
          </a:p>
        </p:txBody>
      </p:sp>
      <p:cxnSp>
        <p:nvCxnSpPr>
          <p:cNvPr id="47" name="Přímá spojovací šipka 46"/>
          <p:cNvCxnSpPr>
            <a:stCxn id="3" idx="2"/>
            <a:endCxn id="4" idx="0"/>
          </p:cNvCxnSpPr>
          <p:nvPr/>
        </p:nvCxnSpPr>
        <p:spPr>
          <a:xfrm flipH="1">
            <a:off x="1727684" y="980728"/>
            <a:ext cx="2772308" cy="18466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šipka 50"/>
          <p:cNvCxnSpPr>
            <a:stCxn id="3" idx="2"/>
            <a:endCxn id="5" idx="0"/>
          </p:cNvCxnSpPr>
          <p:nvPr/>
        </p:nvCxnSpPr>
        <p:spPr>
          <a:xfrm>
            <a:off x="4499992" y="980728"/>
            <a:ext cx="180020" cy="18466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šipka 52"/>
          <p:cNvCxnSpPr>
            <a:stCxn id="3" idx="2"/>
            <a:endCxn id="6" idx="0"/>
          </p:cNvCxnSpPr>
          <p:nvPr/>
        </p:nvCxnSpPr>
        <p:spPr>
          <a:xfrm>
            <a:off x="4499992" y="980728"/>
            <a:ext cx="3046956" cy="21534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7BA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271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2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7BAD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271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271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2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7BAD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271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2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32" grpId="0"/>
      <p:bldP spid="33" grpId="0"/>
      <p:bldP spid="34" grpId="0"/>
      <p:bldP spid="35" grpId="0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267744" y="332656"/>
            <a:ext cx="5076056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2800" dirty="0" smtClean="0">
                <a:solidFill>
                  <a:schemeClr val="tx1"/>
                </a:solidFill>
              </a:rPr>
              <a:t>Podle velikosti vnitřních úhlů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539552" y="1196752"/>
            <a:ext cx="1800200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cs-CZ" sz="2800" dirty="0" smtClean="0"/>
              <a:t>ostroúhlý</a:t>
            </a:r>
            <a:endParaRPr lang="cs-CZ" sz="2800" dirty="0"/>
          </a:p>
        </p:txBody>
      </p:sp>
      <p:sp>
        <p:nvSpPr>
          <p:cNvPr id="4" name="Zaoblený obdélník 3"/>
          <p:cNvSpPr/>
          <p:nvPr/>
        </p:nvSpPr>
        <p:spPr>
          <a:xfrm>
            <a:off x="3635896" y="1196752"/>
            <a:ext cx="1800200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cs-CZ" sz="2800" dirty="0" smtClean="0"/>
              <a:t>pravoúhlý</a:t>
            </a:r>
            <a:endParaRPr lang="cs-CZ" sz="2800" dirty="0"/>
          </a:p>
        </p:txBody>
      </p:sp>
      <p:sp>
        <p:nvSpPr>
          <p:cNvPr id="5" name="Zaoblený obdélník 4"/>
          <p:cNvSpPr/>
          <p:nvPr/>
        </p:nvSpPr>
        <p:spPr>
          <a:xfrm>
            <a:off x="6660232" y="1233942"/>
            <a:ext cx="1800200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cs-CZ" sz="2800" dirty="0" smtClean="0"/>
              <a:t>tupoúhlý</a:t>
            </a:r>
            <a:endParaRPr lang="cs-CZ" sz="2800" dirty="0"/>
          </a:p>
        </p:txBody>
      </p:sp>
      <p:sp>
        <p:nvSpPr>
          <p:cNvPr id="6" name="Volný tvar 5"/>
          <p:cNvSpPr/>
          <p:nvPr/>
        </p:nvSpPr>
        <p:spPr>
          <a:xfrm rot="21079191">
            <a:off x="416902" y="2384261"/>
            <a:ext cx="2558471" cy="2385848"/>
          </a:xfrm>
          <a:custGeom>
            <a:avLst/>
            <a:gdLst>
              <a:gd name="connsiteX0" fmla="*/ 1153886 w 2819400"/>
              <a:gd name="connsiteY0" fmla="*/ 0 h 1045028"/>
              <a:gd name="connsiteX1" fmla="*/ 0 w 2819400"/>
              <a:gd name="connsiteY1" fmla="*/ 881743 h 1045028"/>
              <a:gd name="connsiteX2" fmla="*/ 2819400 w 2819400"/>
              <a:gd name="connsiteY2" fmla="*/ 1045028 h 1045028"/>
              <a:gd name="connsiteX3" fmla="*/ 1153886 w 2819400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0" h="1045028">
                <a:moveTo>
                  <a:pt x="1153886" y="0"/>
                </a:moveTo>
                <a:lnTo>
                  <a:pt x="0" y="881743"/>
                </a:lnTo>
                <a:lnTo>
                  <a:pt x="2819400" y="1045028"/>
                </a:lnTo>
                <a:lnTo>
                  <a:pt x="1153886" y="0"/>
                </a:lnTo>
                <a:close/>
              </a:path>
            </a:pathLst>
          </a:custGeom>
          <a:solidFill>
            <a:srgbClr val="00B050">
              <a:alpha val="27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 rot="9262686">
            <a:off x="5293310" y="3083215"/>
            <a:ext cx="4024764" cy="920901"/>
          </a:xfrm>
          <a:custGeom>
            <a:avLst/>
            <a:gdLst>
              <a:gd name="connsiteX0" fmla="*/ 1153886 w 2819400"/>
              <a:gd name="connsiteY0" fmla="*/ 0 h 1045028"/>
              <a:gd name="connsiteX1" fmla="*/ 0 w 2819400"/>
              <a:gd name="connsiteY1" fmla="*/ 881743 h 1045028"/>
              <a:gd name="connsiteX2" fmla="*/ 2819400 w 2819400"/>
              <a:gd name="connsiteY2" fmla="*/ 1045028 h 1045028"/>
              <a:gd name="connsiteX3" fmla="*/ 1153886 w 2819400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0" h="1045028">
                <a:moveTo>
                  <a:pt x="1153886" y="0"/>
                </a:moveTo>
                <a:lnTo>
                  <a:pt x="0" y="881743"/>
                </a:lnTo>
                <a:lnTo>
                  <a:pt x="2819400" y="1045028"/>
                </a:lnTo>
                <a:lnTo>
                  <a:pt x="1153886" y="0"/>
                </a:lnTo>
                <a:close/>
              </a:path>
            </a:pathLst>
          </a:custGeom>
          <a:solidFill>
            <a:srgbClr val="F98C61">
              <a:alpha val="26667"/>
            </a:srgb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ravoúhlý trojúhelník 7"/>
          <p:cNvSpPr/>
          <p:nvPr/>
        </p:nvSpPr>
        <p:spPr>
          <a:xfrm rot="16200000">
            <a:off x="3131840" y="2852936"/>
            <a:ext cx="2376264" cy="1368152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louk 8"/>
          <p:cNvSpPr/>
          <p:nvPr/>
        </p:nvSpPr>
        <p:spPr>
          <a:xfrm rot="2378440">
            <a:off x="336510" y="4032746"/>
            <a:ext cx="828589" cy="986270"/>
          </a:xfrm>
          <a:prstGeom prst="arc">
            <a:avLst>
              <a:gd name="adj1" fmla="val 13764168"/>
              <a:gd name="adj2" fmla="val 19453807"/>
            </a:avLst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louk 9"/>
          <p:cNvSpPr/>
          <p:nvPr/>
        </p:nvSpPr>
        <p:spPr>
          <a:xfrm rot="9963714">
            <a:off x="934169" y="2197347"/>
            <a:ext cx="828589" cy="986270"/>
          </a:xfrm>
          <a:prstGeom prst="arc">
            <a:avLst>
              <a:gd name="adj1" fmla="val 13764168"/>
              <a:gd name="adj2" fmla="val 19453807"/>
            </a:avLst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louk 10"/>
          <p:cNvSpPr/>
          <p:nvPr/>
        </p:nvSpPr>
        <p:spPr>
          <a:xfrm rot="17302257">
            <a:off x="2349572" y="3916514"/>
            <a:ext cx="828589" cy="986270"/>
          </a:xfrm>
          <a:prstGeom prst="arc">
            <a:avLst>
              <a:gd name="adj1" fmla="val 13764168"/>
              <a:gd name="adj2" fmla="val 19453807"/>
            </a:avLst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louk 11"/>
          <p:cNvSpPr/>
          <p:nvPr/>
        </p:nvSpPr>
        <p:spPr>
          <a:xfrm rot="3882461">
            <a:off x="3317823" y="4207936"/>
            <a:ext cx="828589" cy="986270"/>
          </a:xfrm>
          <a:prstGeom prst="arc">
            <a:avLst>
              <a:gd name="adj1" fmla="val 13764168"/>
              <a:gd name="adj2" fmla="val 17816773"/>
            </a:avLst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louk 12"/>
          <p:cNvSpPr/>
          <p:nvPr/>
        </p:nvSpPr>
        <p:spPr>
          <a:xfrm rot="18455159">
            <a:off x="4585161" y="4203366"/>
            <a:ext cx="828589" cy="986270"/>
          </a:xfrm>
          <a:prstGeom prst="arc">
            <a:avLst>
              <a:gd name="adj1" fmla="val 13764168"/>
              <a:gd name="adj2" fmla="val 19453807"/>
            </a:avLst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louk 13"/>
          <p:cNvSpPr/>
          <p:nvPr/>
        </p:nvSpPr>
        <p:spPr>
          <a:xfrm rot="11312422">
            <a:off x="4568632" y="2116905"/>
            <a:ext cx="828589" cy="986270"/>
          </a:xfrm>
          <a:prstGeom prst="arc">
            <a:avLst>
              <a:gd name="adj1" fmla="val 15598322"/>
              <a:gd name="adj2" fmla="val 18176218"/>
            </a:avLst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louk 14"/>
          <p:cNvSpPr/>
          <p:nvPr/>
        </p:nvSpPr>
        <p:spPr>
          <a:xfrm rot="5400000">
            <a:off x="5586944" y="3321174"/>
            <a:ext cx="828589" cy="986270"/>
          </a:xfrm>
          <a:prstGeom prst="arc">
            <a:avLst>
              <a:gd name="adj1" fmla="val 13764168"/>
              <a:gd name="adj2" fmla="val 16785091"/>
            </a:avLst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louk 15"/>
          <p:cNvSpPr/>
          <p:nvPr/>
        </p:nvSpPr>
        <p:spPr>
          <a:xfrm rot="18425173">
            <a:off x="7393207" y="3277884"/>
            <a:ext cx="828589" cy="986270"/>
          </a:xfrm>
          <a:prstGeom prst="arc">
            <a:avLst>
              <a:gd name="adj1" fmla="val 13497867"/>
              <a:gd name="adj2" fmla="val 327921"/>
            </a:avLst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louk 16"/>
          <p:cNvSpPr/>
          <p:nvPr/>
        </p:nvSpPr>
        <p:spPr>
          <a:xfrm rot="12392955">
            <a:off x="7989087" y="2268217"/>
            <a:ext cx="828589" cy="986270"/>
          </a:xfrm>
          <a:prstGeom prst="arc">
            <a:avLst>
              <a:gd name="adj1" fmla="val 15502527"/>
              <a:gd name="adj2" fmla="val 19453807"/>
            </a:avLst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6012160" y="4366018"/>
            <a:ext cx="2575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α</a:t>
            </a:r>
            <a:r>
              <a:rPr lang="cs-CZ" sz="2400" dirty="0" smtClean="0"/>
              <a:t>, </a:t>
            </a:r>
            <a:r>
              <a:rPr lang="el-GR" sz="2400" b="1" dirty="0" smtClean="0">
                <a:sym typeface="Symbol"/>
              </a:rPr>
              <a:t></a:t>
            </a:r>
            <a:r>
              <a:rPr lang="cs-CZ" sz="2400" b="1" dirty="0" smtClean="0">
                <a:sym typeface="Symbol"/>
              </a:rPr>
              <a:t> jsou úhly ostré</a:t>
            </a:r>
            <a:endParaRPr lang="cs-CZ" sz="2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323528" y="465313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2915816" y="465313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115616" y="206084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3491880" y="479715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5292080" y="404589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4788024" y="479715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7668344" y="387289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4860032" y="198884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8676456" y="199996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</a:t>
            </a:r>
            <a:endParaRPr lang="cs-CZ" dirty="0"/>
          </a:p>
        </p:txBody>
      </p:sp>
      <p:sp>
        <p:nvSpPr>
          <p:cNvPr id="28" name="Obdélník 27"/>
          <p:cNvSpPr/>
          <p:nvPr/>
        </p:nvSpPr>
        <p:spPr>
          <a:xfrm>
            <a:off x="683568" y="4149080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α</a:t>
            </a:r>
            <a:endParaRPr lang="cs-CZ" dirty="0"/>
          </a:p>
        </p:txBody>
      </p:sp>
      <p:sp>
        <p:nvSpPr>
          <p:cNvPr id="29" name="Obdélník 28"/>
          <p:cNvSpPr/>
          <p:nvPr/>
        </p:nvSpPr>
        <p:spPr>
          <a:xfrm>
            <a:off x="3779912" y="4365104"/>
            <a:ext cx="31611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l-GR" dirty="0" smtClean="0"/>
              <a:t>α</a:t>
            </a:r>
            <a:endParaRPr lang="cs-CZ" dirty="0"/>
          </a:p>
        </p:txBody>
      </p:sp>
      <p:sp>
        <p:nvSpPr>
          <p:cNvPr id="30" name="Obdélník 29"/>
          <p:cNvSpPr/>
          <p:nvPr/>
        </p:nvSpPr>
        <p:spPr>
          <a:xfrm>
            <a:off x="6012160" y="3573016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α</a:t>
            </a:r>
            <a:endParaRPr lang="cs-CZ" dirty="0"/>
          </a:p>
        </p:txBody>
      </p:sp>
      <p:sp>
        <p:nvSpPr>
          <p:cNvPr id="34" name="Obdélník 33"/>
          <p:cNvSpPr/>
          <p:nvPr/>
        </p:nvSpPr>
        <p:spPr>
          <a:xfrm>
            <a:off x="2411760" y="4149080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β</a:t>
            </a:r>
            <a:endParaRPr lang="cs-CZ" dirty="0"/>
          </a:p>
        </p:txBody>
      </p:sp>
      <p:sp>
        <p:nvSpPr>
          <p:cNvPr id="35" name="Obdélník 34"/>
          <p:cNvSpPr/>
          <p:nvPr/>
        </p:nvSpPr>
        <p:spPr>
          <a:xfrm>
            <a:off x="4644008" y="4192624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β</a:t>
            </a:r>
            <a:endParaRPr lang="cs-CZ" dirty="0"/>
          </a:p>
        </p:txBody>
      </p:sp>
      <p:sp>
        <p:nvSpPr>
          <p:cNvPr id="36" name="Obdélník 35"/>
          <p:cNvSpPr/>
          <p:nvPr/>
        </p:nvSpPr>
        <p:spPr>
          <a:xfrm>
            <a:off x="7524328" y="3429000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β</a:t>
            </a:r>
            <a:endParaRPr lang="cs-CZ" dirty="0"/>
          </a:p>
        </p:txBody>
      </p:sp>
      <p:sp>
        <p:nvSpPr>
          <p:cNvPr id="38" name="Obdélník 37"/>
          <p:cNvSpPr/>
          <p:nvPr/>
        </p:nvSpPr>
        <p:spPr>
          <a:xfrm>
            <a:off x="3419872" y="5598902"/>
            <a:ext cx="2811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β</a:t>
            </a:r>
            <a:r>
              <a:rPr lang="cs-CZ" sz="2400" b="1" dirty="0" smtClean="0"/>
              <a:t>  je úhel pravý (90°)</a:t>
            </a:r>
            <a:endParaRPr lang="cs-CZ" sz="2400" b="1" dirty="0"/>
          </a:p>
        </p:txBody>
      </p:sp>
      <p:sp>
        <p:nvSpPr>
          <p:cNvPr id="40" name="Obdélník 39"/>
          <p:cNvSpPr/>
          <p:nvPr/>
        </p:nvSpPr>
        <p:spPr>
          <a:xfrm>
            <a:off x="8244408" y="2636912"/>
            <a:ext cx="279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ym typeface="Symbol"/>
              </a:rPr>
              <a:t></a:t>
            </a:r>
            <a:endParaRPr lang="cs-CZ" dirty="0"/>
          </a:p>
        </p:txBody>
      </p:sp>
      <p:sp>
        <p:nvSpPr>
          <p:cNvPr id="41" name="Obdélník 40"/>
          <p:cNvSpPr/>
          <p:nvPr/>
        </p:nvSpPr>
        <p:spPr>
          <a:xfrm>
            <a:off x="4716016" y="2636912"/>
            <a:ext cx="279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ym typeface="Symbol"/>
              </a:rPr>
              <a:t></a:t>
            </a:r>
            <a:endParaRPr lang="cs-CZ" dirty="0"/>
          </a:p>
        </p:txBody>
      </p:sp>
      <p:sp>
        <p:nvSpPr>
          <p:cNvPr id="42" name="Obdélník 41"/>
          <p:cNvSpPr/>
          <p:nvPr/>
        </p:nvSpPr>
        <p:spPr>
          <a:xfrm>
            <a:off x="1218797" y="2708920"/>
            <a:ext cx="279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ym typeface="Symbol"/>
              </a:rPr>
              <a:t></a:t>
            </a:r>
            <a:endParaRPr lang="cs-CZ" dirty="0"/>
          </a:p>
        </p:txBody>
      </p:sp>
      <p:sp>
        <p:nvSpPr>
          <p:cNvPr id="47" name="Zaoblený obdélník 46"/>
          <p:cNvSpPr/>
          <p:nvPr/>
        </p:nvSpPr>
        <p:spPr>
          <a:xfrm>
            <a:off x="323528" y="6021288"/>
            <a:ext cx="8568952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400" dirty="0" smtClean="0"/>
              <a:t>V pravoúhlém trojúhelníku je jeden úhel 90°.</a:t>
            </a:r>
          </a:p>
          <a:p>
            <a:r>
              <a:rPr lang="cs-CZ" sz="2400" dirty="0" smtClean="0"/>
              <a:t>V tupoúhlém trojúhelníku je jeden úhel tupý .</a:t>
            </a:r>
            <a:r>
              <a:rPr lang="cs-CZ" sz="2400" dirty="0" smtClean="0">
                <a:sym typeface="Symbol"/>
              </a:rPr>
              <a:t> 90°&lt;  &lt; 180°</a:t>
            </a:r>
            <a:endParaRPr lang="cs-CZ" sz="2400" dirty="0"/>
          </a:p>
        </p:txBody>
      </p:sp>
      <p:sp>
        <p:nvSpPr>
          <p:cNvPr id="48" name="Obdélník 47"/>
          <p:cNvSpPr/>
          <p:nvPr/>
        </p:nvSpPr>
        <p:spPr>
          <a:xfrm>
            <a:off x="155085" y="5155005"/>
            <a:ext cx="3178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α</a:t>
            </a:r>
            <a:r>
              <a:rPr lang="cs-CZ" sz="2400" b="1" dirty="0" smtClean="0"/>
              <a:t> ,</a:t>
            </a:r>
            <a:r>
              <a:rPr lang="el-GR" sz="2400" b="1" dirty="0" smtClean="0"/>
              <a:t> β</a:t>
            </a:r>
            <a:r>
              <a:rPr lang="cs-CZ" sz="2400" b="1" dirty="0" smtClean="0"/>
              <a:t> ,</a:t>
            </a:r>
            <a:r>
              <a:rPr lang="el-GR" sz="2400" b="1" dirty="0" smtClean="0">
                <a:sym typeface="Symbol"/>
              </a:rPr>
              <a:t> </a:t>
            </a:r>
            <a:r>
              <a:rPr lang="cs-CZ" sz="2400" b="1" dirty="0" smtClean="0"/>
              <a:t>  jsou úhly ostré</a:t>
            </a:r>
            <a:r>
              <a:rPr lang="cs-CZ" sz="2400" b="1" dirty="0" smtClean="0">
                <a:sym typeface="Symbol"/>
              </a:rPr>
              <a:t> </a:t>
            </a:r>
            <a:endParaRPr lang="cs-CZ" sz="2400" b="1" dirty="0"/>
          </a:p>
        </p:txBody>
      </p:sp>
      <p:sp>
        <p:nvSpPr>
          <p:cNvPr id="51" name="Obdélník 50"/>
          <p:cNvSpPr/>
          <p:nvPr/>
        </p:nvSpPr>
        <p:spPr>
          <a:xfrm>
            <a:off x="3430992" y="5146072"/>
            <a:ext cx="2654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α</a:t>
            </a:r>
            <a:r>
              <a:rPr lang="cs-CZ" sz="2400" b="1" dirty="0" smtClean="0"/>
              <a:t>,</a:t>
            </a:r>
            <a:r>
              <a:rPr lang="el-GR" sz="2400" b="1" dirty="0" smtClean="0">
                <a:sym typeface="Symbol"/>
              </a:rPr>
              <a:t> </a:t>
            </a:r>
            <a:r>
              <a:rPr lang="cs-CZ" sz="2400" b="1" dirty="0" smtClean="0">
                <a:sym typeface="Symbol"/>
              </a:rPr>
              <a:t>  jsou úhly ostré</a:t>
            </a:r>
            <a:endParaRPr lang="cs-CZ" sz="2400" b="1" dirty="0"/>
          </a:p>
        </p:txBody>
      </p:sp>
      <p:sp>
        <p:nvSpPr>
          <p:cNvPr id="52" name="Obdélník 51"/>
          <p:cNvSpPr/>
          <p:nvPr/>
        </p:nvSpPr>
        <p:spPr>
          <a:xfrm>
            <a:off x="6260815" y="4902705"/>
            <a:ext cx="1936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β</a:t>
            </a:r>
            <a:r>
              <a:rPr lang="cs-CZ" sz="2400" b="1" dirty="0" smtClean="0"/>
              <a:t> je úhel tupý</a:t>
            </a:r>
            <a:endParaRPr lang="cs-CZ" sz="2400" b="1" dirty="0"/>
          </a:p>
        </p:txBody>
      </p:sp>
      <p:sp>
        <p:nvSpPr>
          <p:cNvPr id="43" name="Elipsa 42"/>
          <p:cNvSpPr/>
          <p:nvPr/>
        </p:nvSpPr>
        <p:spPr>
          <a:xfrm>
            <a:off x="4774640" y="4509120"/>
            <a:ext cx="72008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Šipka doleva 43">
            <a:hlinkClick r:id="rId2" action="ppaction://hlinksldjump"/>
          </p:cNvPr>
          <p:cNvSpPr/>
          <p:nvPr/>
        </p:nvSpPr>
        <p:spPr>
          <a:xfrm>
            <a:off x="7884368" y="6021288"/>
            <a:ext cx="1008112" cy="620688"/>
          </a:xfrm>
          <a:prstGeom prst="leftArrow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TextovéPole 44"/>
          <p:cNvSpPr txBox="1"/>
          <p:nvPr/>
        </p:nvSpPr>
        <p:spPr>
          <a:xfrm>
            <a:off x="8244408" y="6129792"/>
            <a:ext cx="58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cxnSp>
        <p:nvCxnSpPr>
          <p:cNvPr id="49" name="Přímá spojovací šipka 48"/>
          <p:cNvCxnSpPr>
            <a:stCxn id="2" idx="2"/>
            <a:endCxn id="3" idx="0"/>
          </p:cNvCxnSpPr>
          <p:nvPr/>
        </p:nvCxnSpPr>
        <p:spPr>
          <a:xfrm flipH="1">
            <a:off x="1439652" y="980728"/>
            <a:ext cx="3366120" cy="21602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šipka 52"/>
          <p:cNvCxnSpPr>
            <a:stCxn id="2" idx="2"/>
            <a:endCxn id="4" idx="0"/>
          </p:cNvCxnSpPr>
          <p:nvPr/>
        </p:nvCxnSpPr>
        <p:spPr>
          <a:xfrm flipH="1">
            <a:off x="4535996" y="980728"/>
            <a:ext cx="269776" cy="21602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šipka 54"/>
          <p:cNvCxnSpPr>
            <a:stCxn id="2" idx="2"/>
            <a:endCxn id="5" idx="0"/>
          </p:cNvCxnSpPr>
          <p:nvPr/>
        </p:nvCxnSpPr>
        <p:spPr>
          <a:xfrm>
            <a:off x="4805772" y="980728"/>
            <a:ext cx="2754560" cy="25321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D03E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D03E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D03E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29" grpId="0"/>
      <p:bldP spid="30" grpId="0"/>
      <p:bldP spid="34" grpId="0"/>
      <p:bldP spid="35" grpId="0"/>
      <p:bldP spid="36" grpId="0"/>
      <p:bldP spid="38" grpId="0"/>
      <p:bldP spid="40" grpId="0"/>
      <p:bldP spid="41" grpId="0"/>
      <p:bldP spid="42" grpId="0"/>
      <p:bldP spid="47" grpId="0" uiExpand="1" build="allAtOnce" animBg="1"/>
      <p:bldP spid="48" grpId="0"/>
      <p:bldP spid="51" grpId="0"/>
      <p:bldP spid="52" grpId="0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vnoramenný trojúhelník 1"/>
          <p:cNvSpPr/>
          <p:nvPr/>
        </p:nvSpPr>
        <p:spPr>
          <a:xfrm>
            <a:off x="4578787" y="1460514"/>
            <a:ext cx="3058069" cy="1544320"/>
          </a:xfrm>
          <a:prstGeom prst="triangle">
            <a:avLst>
              <a:gd name="adj" fmla="val 86984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ravoúhlý trojúhelník 2"/>
          <p:cNvSpPr/>
          <p:nvPr/>
        </p:nvSpPr>
        <p:spPr>
          <a:xfrm rot="8942990">
            <a:off x="720158" y="4079634"/>
            <a:ext cx="3168352" cy="1872208"/>
          </a:xfrm>
          <a:prstGeom prst="rtTriangle">
            <a:avLst/>
          </a:prstGeom>
          <a:solidFill>
            <a:srgbClr val="F98C61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Rovnoramenný trojúhelník 4"/>
          <p:cNvSpPr/>
          <p:nvPr/>
        </p:nvSpPr>
        <p:spPr>
          <a:xfrm>
            <a:off x="4355976" y="5138102"/>
            <a:ext cx="4320480" cy="936104"/>
          </a:xfrm>
          <a:prstGeom prst="triangle">
            <a:avLst>
              <a:gd name="adj" fmla="val 48272"/>
            </a:avLst>
          </a:prstGeom>
          <a:solidFill>
            <a:srgbClr val="92D05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395536" y="404664"/>
            <a:ext cx="763284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cs-CZ" sz="2800" dirty="0" smtClean="0"/>
              <a:t>Úsečky v trojúhelníku</a:t>
            </a:r>
            <a:endParaRPr lang="cs-CZ" sz="2800" dirty="0"/>
          </a:p>
        </p:txBody>
      </p:sp>
      <p:sp>
        <p:nvSpPr>
          <p:cNvPr id="7" name="Zaoblený obdélník 6"/>
          <p:cNvSpPr/>
          <p:nvPr/>
        </p:nvSpPr>
        <p:spPr>
          <a:xfrm>
            <a:off x="3563888" y="1268760"/>
            <a:ext cx="208823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cs-CZ" sz="2400" dirty="0" smtClean="0"/>
              <a:t>Těžnice</a:t>
            </a:r>
            <a:endParaRPr lang="cs-CZ" sz="2400" dirty="0"/>
          </a:p>
        </p:txBody>
      </p:sp>
      <p:sp>
        <p:nvSpPr>
          <p:cNvPr id="8" name="Zaoblený obdélník 7">
            <a:hlinkClick r:id="rId2" action="ppaction://hlinksldjump"/>
          </p:cNvPr>
          <p:cNvSpPr/>
          <p:nvPr/>
        </p:nvSpPr>
        <p:spPr>
          <a:xfrm>
            <a:off x="611560" y="2636912"/>
            <a:ext cx="2119405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cs-CZ" sz="2400" dirty="0" smtClean="0"/>
              <a:t>Výšky</a:t>
            </a:r>
            <a:endParaRPr lang="cs-CZ" sz="2400" dirty="0"/>
          </a:p>
        </p:txBody>
      </p:sp>
      <p:sp>
        <p:nvSpPr>
          <p:cNvPr id="9" name="Zaoblený obdélník 8">
            <a:hlinkClick r:id="rId3" action="ppaction://hlinksldjump"/>
          </p:cNvPr>
          <p:cNvSpPr/>
          <p:nvPr/>
        </p:nvSpPr>
        <p:spPr>
          <a:xfrm>
            <a:off x="6876256" y="4149080"/>
            <a:ext cx="2088961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cs-CZ" sz="2400" dirty="0" smtClean="0"/>
              <a:t>Střední příčky</a:t>
            </a:r>
            <a:endParaRPr lang="cs-CZ" sz="2400" dirty="0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5908802" y="2221788"/>
            <a:ext cx="1728054" cy="7721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flipH="1">
            <a:off x="4578787" y="2232674"/>
            <a:ext cx="2859050" cy="7721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flipH="1">
            <a:off x="6172242" y="1482286"/>
            <a:ext cx="1066576" cy="15121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>
            <a:stCxn id="5" idx="1"/>
            <a:endCxn id="5" idx="5"/>
          </p:cNvCxnSpPr>
          <p:nvPr/>
        </p:nvCxnSpPr>
        <p:spPr>
          <a:xfrm>
            <a:off x="5398767" y="5606154"/>
            <a:ext cx="21602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>
            <a:stCxn id="5" idx="1"/>
            <a:endCxn id="5" idx="3"/>
          </p:cNvCxnSpPr>
          <p:nvPr/>
        </p:nvCxnSpPr>
        <p:spPr>
          <a:xfrm>
            <a:off x="5398767" y="5606154"/>
            <a:ext cx="1042791" cy="4680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>
            <a:stCxn id="5" idx="3"/>
            <a:endCxn id="5" idx="5"/>
          </p:cNvCxnSpPr>
          <p:nvPr/>
        </p:nvCxnSpPr>
        <p:spPr>
          <a:xfrm flipV="1">
            <a:off x="6441558" y="5606154"/>
            <a:ext cx="1117449" cy="4680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4211960" y="3148554"/>
            <a:ext cx="305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3995936" y="61653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57" name="TextovéPole 56"/>
          <p:cNvSpPr txBox="1"/>
          <p:nvPr/>
        </p:nvSpPr>
        <p:spPr>
          <a:xfrm>
            <a:off x="323528" y="511605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59" name="TextovéPole 58"/>
          <p:cNvSpPr txBox="1"/>
          <p:nvPr/>
        </p:nvSpPr>
        <p:spPr>
          <a:xfrm>
            <a:off x="4067944" y="5070998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</a:t>
            </a:r>
            <a:endParaRPr lang="cs-CZ" dirty="0"/>
          </a:p>
        </p:txBody>
      </p:sp>
      <p:sp>
        <p:nvSpPr>
          <p:cNvPr id="75" name="TextovéPole 74"/>
          <p:cNvSpPr txBox="1"/>
          <p:nvPr/>
        </p:nvSpPr>
        <p:spPr>
          <a:xfrm>
            <a:off x="8604448" y="616530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</a:t>
            </a:r>
            <a:endParaRPr lang="cs-CZ" dirty="0"/>
          </a:p>
        </p:txBody>
      </p:sp>
      <p:sp>
        <p:nvSpPr>
          <p:cNvPr id="76" name="TextovéPole 75"/>
          <p:cNvSpPr txBox="1"/>
          <p:nvPr/>
        </p:nvSpPr>
        <p:spPr>
          <a:xfrm>
            <a:off x="7564848" y="3116698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</a:t>
            </a:r>
            <a:endParaRPr lang="cs-CZ" dirty="0"/>
          </a:p>
        </p:txBody>
      </p:sp>
      <p:sp>
        <p:nvSpPr>
          <p:cNvPr id="78" name="TextovéPole 77"/>
          <p:cNvSpPr txBox="1"/>
          <p:nvPr/>
        </p:nvSpPr>
        <p:spPr>
          <a:xfrm>
            <a:off x="6300192" y="4581128"/>
            <a:ext cx="32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</a:t>
            </a:r>
            <a:endParaRPr lang="cs-CZ" dirty="0"/>
          </a:p>
        </p:txBody>
      </p:sp>
      <p:sp>
        <p:nvSpPr>
          <p:cNvPr id="79" name="TextovéPole 78"/>
          <p:cNvSpPr txBox="1"/>
          <p:nvPr/>
        </p:nvSpPr>
        <p:spPr>
          <a:xfrm>
            <a:off x="7380312" y="105273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</a:t>
            </a:r>
            <a:endParaRPr lang="cs-CZ" dirty="0"/>
          </a:p>
        </p:txBody>
      </p:sp>
      <p:sp>
        <p:nvSpPr>
          <p:cNvPr id="80" name="TextovéPole 79"/>
          <p:cNvSpPr txBox="1"/>
          <p:nvPr/>
        </p:nvSpPr>
        <p:spPr>
          <a:xfrm>
            <a:off x="5816136" y="2270180"/>
            <a:ext cx="35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</a:t>
            </a:r>
            <a:r>
              <a:rPr lang="cs-CZ" baseline="-25000" dirty="0" smtClean="0"/>
              <a:t>a</a:t>
            </a:r>
            <a:endParaRPr lang="cs-CZ" baseline="-25000" dirty="0"/>
          </a:p>
        </p:txBody>
      </p:sp>
      <p:sp>
        <p:nvSpPr>
          <p:cNvPr id="81" name="TextovéPole 80"/>
          <p:cNvSpPr txBox="1"/>
          <p:nvPr/>
        </p:nvSpPr>
        <p:spPr>
          <a:xfrm>
            <a:off x="6966565" y="2414196"/>
            <a:ext cx="38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t</a:t>
            </a:r>
            <a:r>
              <a:rPr lang="cs-CZ" baseline="-25000" dirty="0" err="1" smtClean="0"/>
              <a:t>b</a:t>
            </a:r>
            <a:endParaRPr lang="cs-CZ" baseline="-25000" dirty="0"/>
          </a:p>
        </p:txBody>
      </p:sp>
      <p:sp>
        <p:nvSpPr>
          <p:cNvPr id="82" name="TextovéPole 81"/>
          <p:cNvSpPr txBox="1"/>
          <p:nvPr/>
        </p:nvSpPr>
        <p:spPr>
          <a:xfrm>
            <a:off x="6784096" y="1964570"/>
            <a:ext cx="35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t</a:t>
            </a:r>
            <a:r>
              <a:rPr lang="cs-CZ" baseline="-25000" dirty="0" err="1" smtClean="0"/>
              <a:t>c</a:t>
            </a:r>
            <a:endParaRPr lang="cs-CZ" baseline="-25000" dirty="0"/>
          </a:p>
        </p:txBody>
      </p:sp>
      <p:sp>
        <p:nvSpPr>
          <p:cNvPr id="83" name="TextovéPole 82"/>
          <p:cNvSpPr txBox="1"/>
          <p:nvPr/>
        </p:nvSpPr>
        <p:spPr>
          <a:xfrm>
            <a:off x="2987824" y="511605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</a:t>
            </a:r>
            <a:r>
              <a:rPr lang="cs-CZ" baseline="-25000" dirty="0" smtClean="0"/>
              <a:t>0</a:t>
            </a:r>
            <a:endParaRPr lang="cs-CZ" baseline="-25000" dirty="0"/>
          </a:p>
        </p:txBody>
      </p:sp>
      <p:sp>
        <p:nvSpPr>
          <p:cNvPr id="84" name="TextovéPole 83"/>
          <p:cNvSpPr txBox="1"/>
          <p:nvPr/>
        </p:nvSpPr>
        <p:spPr>
          <a:xfrm>
            <a:off x="4860032" y="521011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85" name="TextovéPole 84"/>
          <p:cNvSpPr txBox="1"/>
          <p:nvPr/>
        </p:nvSpPr>
        <p:spPr>
          <a:xfrm>
            <a:off x="7564848" y="203657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86" name="TextovéPole 85"/>
          <p:cNvSpPr txBox="1"/>
          <p:nvPr/>
        </p:nvSpPr>
        <p:spPr>
          <a:xfrm>
            <a:off x="7783892" y="536251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87" name="TextovéPole 86"/>
          <p:cNvSpPr txBox="1"/>
          <p:nvPr/>
        </p:nvSpPr>
        <p:spPr>
          <a:xfrm>
            <a:off x="6228184" y="6165304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88" name="TextovéPole 87"/>
          <p:cNvSpPr txBox="1"/>
          <p:nvPr/>
        </p:nvSpPr>
        <p:spPr>
          <a:xfrm>
            <a:off x="5956218" y="3116698"/>
            <a:ext cx="42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89" name="TextovéPole 88"/>
          <p:cNvSpPr txBox="1"/>
          <p:nvPr/>
        </p:nvSpPr>
        <p:spPr>
          <a:xfrm>
            <a:off x="5556828" y="1835634"/>
            <a:ext cx="42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6316258" y="211697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cxnSp>
        <p:nvCxnSpPr>
          <p:cNvPr id="41" name="Přímá spojovací čára 40"/>
          <p:cNvCxnSpPr/>
          <p:nvPr/>
        </p:nvCxnSpPr>
        <p:spPr>
          <a:xfrm flipH="1" flipV="1">
            <a:off x="3181516" y="3398192"/>
            <a:ext cx="962862" cy="16056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čára 41"/>
          <p:cNvCxnSpPr/>
          <p:nvPr/>
        </p:nvCxnSpPr>
        <p:spPr>
          <a:xfrm flipH="1">
            <a:off x="464290" y="3398192"/>
            <a:ext cx="2717226" cy="162945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čára 42"/>
          <p:cNvCxnSpPr/>
          <p:nvPr/>
        </p:nvCxnSpPr>
        <p:spPr>
          <a:xfrm>
            <a:off x="3192962" y="3409634"/>
            <a:ext cx="0" cy="15841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>
            <a:off x="3131840" y="304959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</a:t>
            </a:r>
            <a:endParaRPr lang="cs-CZ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3635896" y="381991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v</a:t>
            </a:r>
            <a:r>
              <a:rPr lang="cs-CZ" baseline="-25000" dirty="0" err="1" smtClean="0"/>
              <a:t>b</a:t>
            </a:r>
            <a:endParaRPr lang="cs-CZ" baseline="-25000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1619672" y="374121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v</a:t>
            </a:r>
            <a:r>
              <a:rPr lang="cs-CZ" baseline="-25000" dirty="0" err="1" smtClean="0"/>
              <a:t>a</a:t>
            </a:r>
            <a:endParaRPr lang="cs-CZ" baseline="-25000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3203848" y="4395974"/>
            <a:ext cx="432048" cy="377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v</a:t>
            </a:r>
            <a:r>
              <a:rPr lang="cs-CZ" baseline="-25000" dirty="0" err="1" smtClean="0"/>
              <a:t>c</a:t>
            </a:r>
            <a:endParaRPr lang="cs-CZ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2618</TotalTime>
  <Words>828</Words>
  <Application>Microsoft Office PowerPoint</Application>
  <PresentationFormat>Předvádění na obrazovce (4:3)</PresentationFormat>
  <Paragraphs>311</Paragraphs>
  <Slides>16</Slides>
  <Notes>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Motiv sady Office</vt:lpstr>
      <vt:lpstr>Rovnice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Ehlerová</dc:creator>
  <cp:lastModifiedBy>Ehlerová</cp:lastModifiedBy>
  <cp:revision>293</cp:revision>
  <dcterms:created xsi:type="dcterms:W3CDTF">2012-09-23T15:43:00Z</dcterms:created>
  <dcterms:modified xsi:type="dcterms:W3CDTF">2013-01-22T20:51:21Z</dcterms:modified>
</cp:coreProperties>
</file>