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339" r:id="rId4"/>
    <p:sldId id="346" r:id="rId5"/>
    <p:sldId id="354" r:id="rId6"/>
    <p:sldId id="353" r:id="rId7"/>
    <p:sldId id="355" r:id="rId8"/>
    <p:sldId id="356" r:id="rId9"/>
    <p:sldId id="29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9" autoAdjust="0"/>
    <p:restoredTop sz="95669" autoAdjust="0"/>
  </p:normalViewPr>
  <p:slideViewPr>
    <p:cSldViewPr>
      <p:cViewPr varScale="1">
        <p:scale>
          <a:sx n="72" d="100"/>
          <a:sy n="72" d="100"/>
        </p:scale>
        <p:origin x="-9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7323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Koule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–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objem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VY_32_INOVACE_08.19.KUB.MA.9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11. 05. 2013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Zaoblený obdélník 61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7200"/>
            <a:ext cx="76328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Objem koule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3" name="Skupina 22"/>
          <p:cNvGrpSpPr/>
          <p:nvPr/>
        </p:nvGrpSpPr>
        <p:grpSpPr>
          <a:xfrm>
            <a:off x="683568" y="1556792"/>
            <a:ext cx="2664296" cy="2592288"/>
            <a:chOff x="3823344" y="1182464"/>
            <a:chExt cx="3096344" cy="3081600"/>
          </a:xfrm>
        </p:grpSpPr>
        <p:sp>
          <p:nvSpPr>
            <p:cNvPr id="24" name="Vývojový diagram: spojka 23"/>
            <p:cNvSpPr/>
            <p:nvPr/>
          </p:nvSpPr>
          <p:spPr>
            <a:xfrm>
              <a:off x="3823344" y="1182464"/>
              <a:ext cx="3082056" cy="308160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5" name="Skupina 20"/>
            <p:cNvGrpSpPr/>
            <p:nvPr/>
          </p:nvGrpSpPr>
          <p:grpSpPr>
            <a:xfrm>
              <a:off x="3851920" y="2276872"/>
              <a:ext cx="3024336" cy="864096"/>
              <a:chOff x="3851920" y="2708920"/>
              <a:chExt cx="3312368" cy="1224136"/>
            </a:xfrm>
          </p:grpSpPr>
          <p:grpSp>
            <p:nvGrpSpPr>
              <p:cNvPr id="36" name="Skupina 19"/>
              <p:cNvGrpSpPr/>
              <p:nvPr/>
            </p:nvGrpSpPr>
            <p:grpSpPr>
              <a:xfrm>
                <a:off x="3851920" y="2780928"/>
                <a:ext cx="3312368" cy="1152128"/>
                <a:chOff x="3851920" y="2780928"/>
                <a:chExt cx="3312368" cy="1152128"/>
              </a:xfrm>
            </p:grpSpPr>
            <p:sp>
              <p:nvSpPr>
                <p:cNvPr id="42" name="Oblouk 41"/>
                <p:cNvSpPr/>
                <p:nvPr/>
              </p:nvSpPr>
              <p:spPr>
                <a:xfrm rot="10800000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3" name="Oblouk 42"/>
                <p:cNvSpPr/>
                <p:nvPr/>
              </p:nvSpPr>
              <p:spPr>
                <a:xfrm flipV="1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7" name="Skupina 18"/>
              <p:cNvGrpSpPr/>
              <p:nvPr/>
            </p:nvGrpSpPr>
            <p:grpSpPr>
              <a:xfrm>
                <a:off x="3851920" y="2708920"/>
                <a:ext cx="3312368" cy="1152128"/>
                <a:chOff x="3851920" y="1916832"/>
                <a:chExt cx="3312368" cy="1152128"/>
              </a:xfrm>
            </p:grpSpPr>
            <p:sp>
              <p:nvSpPr>
                <p:cNvPr id="38" name="Oblouk 37"/>
                <p:cNvSpPr/>
                <p:nvPr/>
              </p:nvSpPr>
              <p:spPr>
                <a:xfrm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1" name="Oblouk 40"/>
                <p:cNvSpPr/>
                <p:nvPr/>
              </p:nvSpPr>
              <p:spPr>
                <a:xfrm flipH="1"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grpSp>
          <p:nvGrpSpPr>
            <p:cNvPr id="28" name="Skupina 28"/>
            <p:cNvGrpSpPr/>
            <p:nvPr/>
          </p:nvGrpSpPr>
          <p:grpSpPr>
            <a:xfrm>
              <a:off x="5220072" y="2564904"/>
              <a:ext cx="279648" cy="245168"/>
              <a:chOff x="1772072" y="4119936"/>
              <a:chExt cx="360000" cy="360000"/>
            </a:xfrm>
          </p:grpSpPr>
          <p:cxnSp>
            <p:nvCxnSpPr>
              <p:cNvPr id="31" name="Přímá spojovací čára 30"/>
              <p:cNvCxnSpPr/>
              <p:nvPr/>
            </p:nvCxnSpPr>
            <p:spPr>
              <a:xfrm>
                <a:off x="1951136" y="4119936"/>
                <a:ext cx="0" cy="36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ovací čára 34"/>
              <p:cNvCxnSpPr/>
              <p:nvPr/>
            </p:nvCxnSpPr>
            <p:spPr>
              <a:xfrm flipH="1">
                <a:off x="1772072" y="429309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Přímá spojovací čára 29"/>
            <p:cNvCxnSpPr/>
            <p:nvPr/>
          </p:nvCxnSpPr>
          <p:spPr>
            <a:xfrm>
              <a:off x="5364088" y="2679776"/>
              <a:ext cx="1555600" cy="28632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2267744" y="2689756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r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716016" y="2420888"/>
            <a:ext cx="302433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r… poloměr koule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27984" y="3212976"/>
            <a:ext cx="3960000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Př.: Vypočítej objem koule o poloměru 12cm.</a:t>
            </a:r>
          </a:p>
        </p:txBody>
      </p:sp>
      <p:grpSp>
        <p:nvGrpSpPr>
          <p:cNvPr id="32" name="Skupina 31"/>
          <p:cNvGrpSpPr/>
          <p:nvPr/>
        </p:nvGrpSpPr>
        <p:grpSpPr>
          <a:xfrm>
            <a:off x="4283968" y="1340768"/>
            <a:ext cx="3960000" cy="1368152"/>
            <a:chOff x="4283968" y="1340768"/>
            <a:chExt cx="3960000" cy="1368152"/>
          </a:xfrm>
        </p:grpSpPr>
        <p:sp>
          <p:nvSpPr>
            <p:cNvPr id="34" name="TextovéPole 33"/>
            <p:cNvSpPr txBox="1"/>
            <p:nvPr/>
          </p:nvSpPr>
          <p:spPr>
            <a:xfrm>
              <a:off x="4283968" y="1484784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p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6" name="Objekt 25"/>
            <p:cNvGraphicFramePr>
              <a:graphicFrameLocks noChangeAspect="1"/>
            </p:cNvGraphicFramePr>
            <p:nvPr/>
          </p:nvGraphicFramePr>
          <p:xfrm>
            <a:off x="6012160" y="1340768"/>
            <a:ext cx="473075" cy="1368152"/>
          </p:xfrm>
          <a:graphic>
            <a:graphicData uri="http://schemas.openxmlformats.org/presentationml/2006/ole">
              <p:oleObj spid="_x0000_s1026" name="Rovnice" r:id="rId3" imgW="164880" imgH="634680" progId="Equation.3">
                <p:embed/>
              </p:oleObj>
            </a:graphicData>
          </a:graphic>
        </p:graphicFrame>
      </p:grpSp>
      <p:pic>
        <p:nvPicPr>
          <p:cNvPr id="1028" name="Picture 4" descr="C:\Users\PC3\AppData\Local\Microsoft\Windows\Temporary Internet Files\Content.IE5\2WJ8JH4K\MC90036110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5661248"/>
            <a:ext cx="820217" cy="962863"/>
          </a:xfrm>
          <a:prstGeom prst="rect">
            <a:avLst/>
          </a:prstGeom>
          <a:noFill/>
        </p:spPr>
      </p:pic>
      <p:grpSp>
        <p:nvGrpSpPr>
          <p:cNvPr id="29" name="Skupina 28"/>
          <p:cNvGrpSpPr/>
          <p:nvPr/>
        </p:nvGrpSpPr>
        <p:grpSpPr>
          <a:xfrm>
            <a:off x="4427984" y="4221088"/>
            <a:ext cx="3960000" cy="1323439"/>
            <a:chOff x="4427984" y="4221088"/>
            <a:chExt cx="3960000" cy="1323439"/>
          </a:xfrm>
        </p:grpSpPr>
        <p:sp>
          <p:nvSpPr>
            <p:cNvPr id="50" name="TextovéPole 49"/>
            <p:cNvSpPr txBox="1"/>
            <p:nvPr/>
          </p:nvSpPr>
          <p:spPr>
            <a:xfrm>
              <a:off x="4427984" y="4221088"/>
              <a:ext cx="3960000" cy="1323439"/>
            </a:xfrm>
            <a:prstGeom prst="rect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cs-CZ" sz="800" dirty="0" smtClean="0">
                <a:solidFill>
                  <a:schemeClr val="tx1"/>
                </a:solidFill>
                <a:latin typeface="Comic Sans MS" pitchFamily="66" charset="0"/>
              </a:endParaRPr>
            </a:p>
            <a:p>
              <a:pPr algn="ctr"/>
              <a:r>
                <a:rPr lang="cs-CZ" sz="2400" dirty="0" smtClean="0">
                  <a:solidFill>
                    <a:schemeClr val="tx1"/>
                  </a:solidFill>
                  <a:latin typeface="Comic Sans MS" pitchFamily="66" charset="0"/>
                </a:rPr>
                <a:t>V =       3,14 . 12</a:t>
              </a:r>
              <a:r>
                <a:rPr lang="cs-CZ" sz="24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</a:p>
            <a:p>
              <a:pPr algn="ctr"/>
              <a:r>
                <a:rPr lang="cs-CZ" sz="2400" u="sng" dirty="0" smtClean="0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</a:p>
            <a:p>
              <a:pPr algn="ctr"/>
              <a:r>
                <a:rPr lang="cs-CZ" sz="2400" u="sng" dirty="0" smtClean="0">
                  <a:solidFill>
                    <a:schemeClr val="tx1"/>
                  </a:solidFill>
                  <a:latin typeface="Comic Sans MS" pitchFamily="66" charset="0"/>
                </a:rPr>
                <a:t>V = 7 235cm</a:t>
              </a:r>
              <a:r>
                <a:rPr lang="cs-CZ" sz="2400" u="sng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2400" u="sng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5796136" y="4221088"/>
            <a:ext cx="360040" cy="1040249"/>
          </p:xfrm>
          <a:graphic>
            <a:graphicData uri="http://schemas.openxmlformats.org/presentationml/2006/ole">
              <p:oleObj spid="_x0000_s1030" name="Rovnice" r:id="rId5" imgW="164880" imgH="6346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C 0.03993 -0.12847 0.07986 -0.25671 0.1 -0.25509 C 0.12013 -0.25347 0.10659 0.00973 0.12066 0.00926 C 0.13472 0.0088 0.16927 -0.2574 0.18454 -0.2574 C 0.19982 -0.2574 0.1934 -0.02893 0.21215 0.00926 C 0.23072 0.04746 0.27013 -0.0287 0.29652 -0.02754 C 0.32291 -0.02639 0.34253 0.01436 0.37066 0.01621 C 0.39878 0.01806 0.39687 -0.01759 0.46562 -0.01597 C 0.5342 -0.01435 0.6585 0.00556 0.78263 0.02547 " pathEditMode="relative" ptsTypes="aaaaaaaaA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23528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815882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Martin má nafukovací míč s průměrem 48cm. Kolikrát musí do míče fouknout, jestliže při každém výdechu dostane do míče 3litry vzduchu.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347864" y="3861048"/>
            <a:ext cx="496855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 = 57 876cm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 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= 57,9 l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5589240"/>
            <a:ext cx="756084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Martin nafoukne míč na 20 výdechů.</a:t>
            </a:r>
            <a:endParaRPr lang="cs-CZ" sz="32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75" name="Picture 3" descr="C:\Users\PC3\AppData\Local\Microsoft\Windows\Temporary Internet Files\Content.IE5\U9NVDRIK\MC9002320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276872"/>
            <a:ext cx="2088232" cy="2772972"/>
          </a:xfrm>
          <a:prstGeom prst="rect">
            <a:avLst/>
          </a:prstGeom>
          <a:noFill/>
        </p:spPr>
      </p:pic>
      <p:grpSp>
        <p:nvGrpSpPr>
          <p:cNvPr id="14" name="Skupina 13"/>
          <p:cNvGrpSpPr/>
          <p:nvPr/>
        </p:nvGrpSpPr>
        <p:grpSpPr>
          <a:xfrm>
            <a:off x="3419872" y="1988840"/>
            <a:ext cx="3960000" cy="1368152"/>
            <a:chOff x="4283968" y="1340768"/>
            <a:chExt cx="3960000" cy="1368152"/>
          </a:xfrm>
        </p:grpSpPr>
        <p:sp>
          <p:nvSpPr>
            <p:cNvPr id="16" name="TextovéPole 15"/>
            <p:cNvSpPr txBox="1"/>
            <p:nvPr/>
          </p:nvSpPr>
          <p:spPr>
            <a:xfrm>
              <a:off x="4283968" y="1484784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p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17" name="Objekt 16"/>
            <p:cNvGraphicFramePr>
              <a:graphicFrameLocks noChangeAspect="1"/>
            </p:cNvGraphicFramePr>
            <p:nvPr/>
          </p:nvGraphicFramePr>
          <p:xfrm>
            <a:off x="6012160" y="1340768"/>
            <a:ext cx="473075" cy="1368152"/>
          </p:xfrm>
          <a:graphic>
            <a:graphicData uri="http://schemas.openxmlformats.org/presentationml/2006/ole">
              <p:oleObj spid="_x0000_s3077" name="Rovnice" r:id="rId4" imgW="164880" imgH="634680" progId="Equation.3">
                <p:embed/>
              </p:oleObj>
            </a:graphicData>
          </a:graphic>
        </p:graphicFrame>
      </p:grpSp>
      <p:grpSp>
        <p:nvGrpSpPr>
          <p:cNvPr id="22" name="Skupina 21"/>
          <p:cNvGrpSpPr/>
          <p:nvPr/>
        </p:nvGrpSpPr>
        <p:grpSpPr>
          <a:xfrm>
            <a:off x="3707904" y="2780928"/>
            <a:ext cx="3960000" cy="1368152"/>
            <a:chOff x="3707904" y="2780928"/>
            <a:chExt cx="3960000" cy="1368152"/>
          </a:xfrm>
        </p:grpSpPr>
        <p:sp>
          <p:nvSpPr>
            <p:cNvPr id="19" name="TextovéPole 18"/>
            <p:cNvSpPr txBox="1"/>
            <p:nvPr/>
          </p:nvSpPr>
          <p:spPr>
            <a:xfrm>
              <a:off x="3707904" y="2996953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3,14 .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24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0" name="Objekt 19"/>
            <p:cNvGraphicFramePr>
              <a:graphicFrameLocks noChangeAspect="1"/>
            </p:cNvGraphicFramePr>
            <p:nvPr/>
          </p:nvGraphicFramePr>
          <p:xfrm>
            <a:off x="4932040" y="2780928"/>
            <a:ext cx="473075" cy="1368152"/>
          </p:xfrm>
          <a:graphic>
            <a:graphicData uri="http://schemas.openxmlformats.org/presentationml/2006/ole">
              <p:oleObj spid="_x0000_s3078" name="Rovnice" r:id="rId5" imgW="164880" imgH="634680" progId="Equation.3">
                <p:embed/>
              </p:oleObj>
            </a:graphicData>
          </a:graphic>
        </p:graphicFrame>
      </p:grpSp>
      <p:sp>
        <p:nvSpPr>
          <p:cNvPr id="21" name="TextovéPole 20"/>
          <p:cNvSpPr txBox="1"/>
          <p:nvPr/>
        </p:nvSpPr>
        <p:spPr>
          <a:xfrm>
            <a:off x="3347864" y="4581128"/>
            <a:ext cx="496855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57,9 : 3 = 19,3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13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/>
          <p:cNvSpPr/>
          <p:nvPr/>
        </p:nvSpPr>
        <p:spPr>
          <a:xfrm>
            <a:off x="234280" y="272827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384995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Hana si koupila 6kopečků zmrzliny. Má-li každý kopeček tvar koule o poloměru 3cm, kolik zmrzliny v litrech Hana sní?  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827584" y="5589240"/>
            <a:ext cx="756084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Hana sní asi 0,7 litrů zmrzliny.</a:t>
            </a:r>
            <a:endParaRPr lang="cs-CZ" sz="32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104" name="Picture 8" descr="C:\Users\PC3\AppData\Local\Microsoft\Windows\Temporary Internet Files\Content.IE5\2WJ8JH4K\MC9002366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844824"/>
            <a:ext cx="1944216" cy="3005930"/>
          </a:xfrm>
          <a:prstGeom prst="rect">
            <a:avLst/>
          </a:prstGeom>
          <a:noFill/>
        </p:spPr>
      </p:pic>
      <p:grpSp>
        <p:nvGrpSpPr>
          <p:cNvPr id="21" name="Skupina 20"/>
          <p:cNvGrpSpPr/>
          <p:nvPr/>
        </p:nvGrpSpPr>
        <p:grpSpPr>
          <a:xfrm>
            <a:off x="3923928" y="1484784"/>
            <a:ext cx="3960000" cy="1368152"/>
            <a:chOff x="4283968" y="1340768"/>
            <a:chExt cx="3960000" cy="1368152"/>
          </a:xfrm>
        </p:grpSpPr>
        <p:sp>
          <p:nvSpPr>
            <p:cNvPr id="24" name="TextovéPole 23"/>
            <p:cNvSpPr txBox="1"/>
            <p:nvPr/>
          </p:nvSpPr>
          <p:spPr>
            <a:xfrm>
              <a:off x="4283968" y="1484784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p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5" name="Objekt 24"/>
            <p:cNvGraphicFramePr>
              <a:graphicFrameLocks noChangeAspect="1"/>
            </p:cNvGraphicFramePr>
            <p:nvPr/>
          </p:nvGraphicFramePr>
          <p:xfrm>
            <a:off x="6012160" y="1340768"/>
            <a:ext cx="473075" cy="1368152"/>
          </p:xfrm>
          <a:graphic>
            <a:graphicData uri="http://schemas.openxmlformats.org/presentationml/2006/ole">
              <p:oleObj spid="_x0000_s4105" name="Rovnice" r:id="rId4" imgW="164880" imgH="634680" progId="Equation.3">
                <p:embed/>
              </p:oleObj>
            </a:graphicData>
          </a:graphic>
        </p:graphicFrame>
      </p:grpSp>
      <p:grpSp>
        <p:nvGrpSpPr>
          <p:cNvPr id="26" name="Skupina 25"/>
          <p:cNvGrpSpPr/>
          <p:nvPr/>
        </p:nvGrpSpPr>
        <p:grpSpPr>
          <a:xfrm>
            <a:off x="4139952" y="2204864"/>
            <a:ext cx="3960000" cy="1368152"/>
            <a:chOff x="3707904" y="2780928"/>
            <a:chExt cx="3960000" cy="1368152"/>
          </a:xfrm>
        </p:grpSpPr>
        <p:sp>
          <p:nvSpPr>
            <p:cNvPr id="28" name="TextovéPole 27"/>
            <p:cNvSpPr txBox="1"/>
            <p:nvPr/>
          </p:nvSpPr>
          <p:spPr>
            <a:xfrm>
              <a:off x="3707904" y="2996953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3,14 .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9" name="Objekt 28"/>
            <p:cNvGraphicFramePr>
              <a:graphicFrameLocks noChangeAspect="1"/>
            </p:cNvGraphicFramePr>
            <p:nvPr/>
          </p:nvGraphicFramePr>
          <p:xfrm>
            <a:off x="4932040" y="2780928"/>
            <a:ext cx="473075" cy="1368152"/>
          </p:xfrm>
          <a:graphic>
            <a:graphicData uri="http://schemas.openxmlformats.org/presentationml/2006/ole">
              <p:oleObj spid="_x0000_s4106" name="Rovnice" r:id="rId5" imgW="164880" imgH="634680" progId="Equation.3">
                <p:embed/>
              </p:oleObj>
            </a:graphicData>
          </a:graphic>
        </p:graphicFrame>
      </p:grpSp>
      <p:sp>
        <p:nvSpPr>
          <p:cNvPr id="30" name="TextovéPole 29"/>
          <p:cNvSpPr txBox="1"/>
          <p:nvPr/>
        </p:nvSpPr>
        <p:spPr>
          <a:xfrm>
            <a:off x="3779912" y="3068960"/>
            <a:ext cx="457301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 = 113cm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 </a:t>
            </a:r>
            <a:endParaRPr lang="cs-CZ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131840" y="3861048"/>
            <a:ext cx="5688632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6 kopečků: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6 . 113cm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 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= 678cm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= </a:t>
            </a:r>
            <a:r>
              <a:rPr lang="cs-CZ" sz="3200" u="sng" dirty="0" smtClean="0">
                <a:solidFill>
                  <a:schemeClr val="tx1"/>
                </a:solidFill>
                <a:latin typeface="Comic Sans MS" pitchFamily="66" charset="0"/>
              </a:rPr>
              <a:t>0,678 l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Vypočítej, kolik hektolitrů vzduchu pojme horkovzdušný balón ušitý z 1000m</a:t>
            </a:r>
            <a:r>
              <a:rPr lang="cs-CZ" sz="2800" baseline="30000" dirty="0" smtClean="0">
                <a:latin typeface="Comic Sans MS" pitchFamily="66" charset="0"/>
              </a:rPr>
              <a:t>2 </a:t>
            </a:r>
            <a:r>
              <a:rPr lang="cs-CZ" sz="2800" dirty="0" smtClean="0">
                <a:latin typeface="Comic Sans MS" pitchFamily="66" charset="0"/>
              </a:rPr>
              <a:t>textilie?  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11560" y="1196752"/>
            <a:ext cx="4896544" cy="492443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1. Vypočítej poloměr </a:t>
            </a:r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balónu.</a:t>
            </a:r>
            <a:endParaRPr lang="cs-CZ" sz="26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39552" y="3429000"/>
            <a:ext cx="4896544" cy="492443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2. Vypočítej objem balónu.</a:t>
            </a:r>
            <a:endParaRPr lang="cs-CZ" sz="26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123" name="Picture 3" descr="C:\Users\PC3\AppData\Local\Microsoft\Windows\Temporary Internet Files\Content.IE5\N6Y1A1JO\MC9003606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268760"/>
            <a:ext cx="1872208" cy="2565477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539552" y="1772816"/>
            <a:ext cx="273630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4</a:t>
            </a:r>
            <a:r>
              <a:rPr lang="cs-CZ" sz="28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419872" y="2780928"/>
            <a:ext cx="18002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chemeClr val="tx1"/>
                </a:solidFill>
                <a:latin typeface="Comic Sans MS" pitchFamily="66" charset="0"/>
              </a:rPr>
              <a:t>r = 8,9m</a:t>
            </a:r>
            <a:endParaRPr lang="cs-CZ" sz="2800" u="sng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059832" y="1700808"/>
            <a:ext cx="30243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= S : 4</a:t>
            </a:r>
            <a:r>
              <a:rPr lang="cs-CZ" sz="28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11560" y="2276872"/>
            <a:ext cx="349188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= 1000 : 4</a:t>
            </a:r>
            <a:r>
              <a:rPr lang="cs-CZ" sz="28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83568" y="2780928"/>
            <a:ext cx="255577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= 79,6</a:t>
            </a:r>
          </a:p>
        </p:txBody>
      </p:sp>
      <p:grpSp>
        <p:nvGrpSpPr>
          <p:cNvPr id="21" name="Skupina 20"/>
          <p:cNvGrpSpPr/>
          <p:nvPr/>
        </p:nvGrpSpPr>
        <p:grpSpPr>
          <a:xfrm>
            <a:off x="755576" y="3933056"/>
            <a:ext cx="3960000" cy="1368152"/>
            <a:chOff x="4283968" y="1340768"/>
            <a:chExt cx="3960000" cy="1368152"/>
          </a:xfrm>
        </p:grpSpPr>
        <p:sp>
          <p:nvSpPr>
            <p:cNvPr id="22" name="TextovéPole 21"/>
            <p:cNvSpPr txBox="1"/>
            <p:nvPr/>
          </p:nvSpPr>
          <p:spPr>
            <a:xfrm>
              <a:off x="4283968" y="1484784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p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3" name="Objekt 22"/>
            <p:cNvGraphicFramePr>
              <a:graphicFrameLocks noChangeAspect="1"/>
            </p:cNvGraphicFramePr>
            <p:nvPr/>
          </p:nvGraphicFramePr>
          <p:xfrm>
            <a:off x="6012160" y="1340768"/>
            <a:ext cx="473075" cy="1368152"/>
          </p:xfrm>
          <a:graphic>
            <a:graphicData uri="http://schemas.openxmlformats.org/presentationml/2006/ole">
              <p:oleObj spid="_x0000_s5125" name="Rovnice" r:id="rId4" imgW="164880" imgH="634680" progId="Equation.3">
                <p:embed/>
              </p:oleObj>
            </a:graphicData>
          </a:graphic>
        </p:graphicFrame>
      </p:grpSp>
      <p:grpSp>
        <p:nvGrpSpPr>
          <p:cNvPr id="24" name="Skupina 23"/>
          <p:cNvGrpSpPr/>
          <p:nvPr/>
        </p:nvGrpSpPr>
        <p:grpSpPr>
          <a:xfrm>
            <a:off x="1043608" y="4581128"/>
            <a:ext cx="3960000" cy="1368152"/>
            <a:chOff x="3707904" y="2780928"/>
            <a:chExt cx="3960000" cy="1368152"/>
          </a:xfrm>
        </p:grpSpPr>
        <p:sp>
          <p:nvSpPr>
            <p:cNvPr id="26" name="TextovéPole 25"/>
            <p:cNvSpPr txBox="1"/>
            <p:nvPr/>
          </p:nvSpPr>
          <p:spPr>
            <a:xfrm>
              <a:off x="3707904" y="2996953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3,14 .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8,9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30" name="Objekt 29"/>
            <p:cNvGraphicFramePr>
              <a:graphicFrameLocks noChangeAspect="1"/>
            </p:cNvGraphicFramePr>
            <p:nvPr/>
          </p:nvGraphicFramePr>
          <p:xfrm>
            <a:off x="4932040" y="2780928"/>
            <a:ext cx="473075" cy="1368152"/>
          </p:xfrm>
          <a:graphic>
            <a:graphicData uri="http://schemas.openxmlformats.org/presentationml/2006/ole">
              <p:oleObj spid="_x0000_s5126" name="Rovnice" r:id="rId5" imgW="164880" imgH="634680" progId="Equation.3">
                <p:embed/>
              </p:oleObj>
            </a:graphicData>
          </a:graphic>
        </p:graphicFrame>
      </p:grpSp>
      <p:sp>
        <p:nvSpPr>
          <p:cNvPr id="36" name="TextovéPole 35"/>
          <p:cNvSpPr txBox="1"/>
          <p:nvPr/>
        </p:nvSpPr>
        <p:spPr>
          <a:xfrm>
            <a:off x="539552" y="5517232"/>
            <a:ext cx="5616624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 = 2 951,5m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3200" u="sng" dirty="0" smtClean="0">
                <a:solidFill>
                  <a:schemeClr val="tx1"/>
                </a:solidFill>
                <a:latin typeface="Comic Sans MS" pitchFamily="66" charset="0"/>
              </a:rPr>
              <a:t>= 29 515hl</a:t>
            </a:r>
            <a:r>
              <a:rPr lang="cs-CZ" sz="32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3200" u="sng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16" grpId="0" animBg="1"/>
      <p:bldP spid="17" grpId="0" animBg="1"/>
      <p:bldP spid="18" grpId="0" animBg="1"/>
      <p:bldP spid="19" grpId="0" animBg="1"/>
      <p:bldP spid="20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Vejde se jeden litr polévky do misky tvaru polokoule o výšce 8cm?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827584" y="5589240"/>
            <a:ext cx="756084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Do misky můžeme nalít 1 litr polévky.</a:t>
            </a:r>
            <a:endParaRPr lang="cs-CZ" sz="32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6151" name="Picture 7" descr="C:\Users\PC3\AppData\Local\Microsoft\Windows\Temporary Internet Files\Content.IE5\N6Y1A1JO\MC90035696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628800"/>
            <a:ext cx="2483768" cy="2208478"/>
          </a:xfrm>
          <a:prstGeom prst="rect">
            <a:avLst/>
          </a:prstGeom>
          <a:noFill/>
        </p:spPr>
      </p:pic>
      <p:grpSp>
        <p:nvGrpSpPr>
          <p:cNvPr id="21" name="Skupina 20"/>
          <p:cNvGrpSpPr/>
          <p:nvPr/>
        </p:nvGrpSpPr>
        <p:grpSpPr>
          <a:xfrm>
            <a:off x="3923928" y="1196752"/>
            <a:ext cx="3960000" cy="1368152"/>
            <a:chOff x="4283968" y="1340768"/>
            <a:chExt cx="3960000" cy="1368152"/>
          </a:xfrm>
        </p:grpSpPr>
        <p:sp>
          <p:nvSpPr>
            <p:cNvPr id="24" name="TextovéPole 23"/>
            <p:cNvSpPr txBox="1"/>
            <p:nvPr/>
          </p:nvSpPr>
          <p:spPr>
            <a:xfrm>
              <a:off x="4283968" y="1484784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p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5" name="Objekt 24"/>
            <p:cNvGraphicFramePr>
              <a:graphicFrameLocks noChangeAspect="1"/>
            </p:cNvGraphicFramePr>
            <p:nvPr/>
          </p:nvGraphicFramePr>
          <p:xfrm>
            <a:off x="6012160" y="1340768"/>
            <a:ext cx="473075" cy="1368152"/>
          </p:xfrm>
          <a:graphic>
            <a:graphicData uri="http://schemas.openxmlformats.org/presentationml/2006/ole">
              <p:oleObj spid="_x0000_s6152" name="Rovnice" r:id="rId4" imgW="164880" imgH="634680" progId="Equation.3">
                <p:embed/>
              </p:oleObj>
            </a:graphicData>
          </a:graphic>
        </p:graphicFrame>
      </p:grpSp>
      <p:grpSp>
        <p:nvGrpSpPr>
          <p:cNvPr id="26" name="Skupina 25"/>
          <p:cNvGrpSpPr/>
          <p:nvPr/>
        </p:nvGrpSpPr>
        <p:grpSpPr>
          <a:xfrm>
            <a:off x="4139952" y="1916832"/>
            <a:ext cx="3960000" cy="1368152"/>
            <a:chOff x="3707904" y="2780928"/>
            <a:chExt cx="3960000" cy="1368152"/>
          </a:xfrm>
        </p:grpSpPr>
        <p:sp>
          <p:nvSpPr>
            <p:cNvPr id="28" name="TextovéPole 27"/>
            <p:cNvSpPr txBox="1"/>
            <p:nvPr/>
          </p:nvSpPr>
          <p:spPr>
            <a:xfrm>
              <a:off x="3707904" y="2996953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3,14 .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8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9" name="Objekt 28"/>
            <p:cNvGraphicFramePr>
              <a:graphicFrameLocks noChangeAspect="1"/>
            </p:cNvGraphicFramePr>
            <p:nvPr/>
          </p:nvGraphicFramePr>
          <p:xfrm>
            <a:off x="4932040" y="2780928"/>
            <a:ext cx="473075" cy="1368152"/>
          </p:xfrm>
          <a:graphic>
            <a:graphicData uri="http://schemas.openxmlformats.org/presentationml/2006/ole">
              <p:oleObj spid="_x0000_s6153" name="Rovnice" r:id="rId5" imgW="164880" imgH="634680" progId="Equation.3">
                <p:embed/>
              </p:oleObj>
            </a:graphicData>
          </a:graphic>
        </p:graphicFrame>
      </p:grpSp>
      <p:sp>
        <p:nvSpPr>
          <p:cNvPr id="30" name="TextovéPole 29"/>
          <p:cNvSpPr txBox="1"/>
          <p:nvPr/>
        </p:nvSpPr>
        <p:spPr>
          <a:xfrm>
            <a:off x="3779912" y="2780928"/>
            <a:ext cx="457301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 = 2144cm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 </a:t>
            </a:r>
            <a:endParaRPr lang="cs-CZ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131840" y="3645024"/>
            <a:ext cx="5688632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polokoule: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2144 : 2 = 1122cm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= </a:t>
            </a:r>
            <a:r>
              <a:rPr lang="cs-CZ" sz="3200" u="sng" dirty="0" smtClean="0">
                <a:solidFill>
                  <a:schemeClr val="tx1"/>
                </a:solidFill>
                <a:latin typeface="Comic Sans MS" pitchFamily="66" charset="0"/>
              </a:rPr>
              <a:t>1,1 l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200329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Jaký nejmenší možný vnitřní rozměr může mít krychlová krabice na akvárium tvaru koule určené pro 6 litrů vody? Voda zabírá ¾ objemu akvária.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7544" y="5373216"/>
            <a:ext cx="8208912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Vnitřní velikost strany krychlové krabice by měla být 25cm.</a:t>
            </a:r>
            <a:endParaRPr lang="cs-CZ" sz="32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Skupina 20"/>
          <p:cNvGrpSpPr/>
          <p:nvPr/>
        </p:nvGrpSpPr>
        <p:grpSpPr>
          <a:xfrm>
            <a:off x="4067944" y="2276872"/>
            <a:ext cx="3960000" cy="1368152"/>
            <a:chOff x="4283968" y="1340768"/>
            <a:chExt cx="3960000" cy="1368152"/>
          </a:xfrm>
        </p:grpSpPr>
        <p:sp>
          <p:nvSpPr>
            <p:cNvPr id="24" name="TextovéPole 23"/>
            <p:cNvSpPr txBox="1"/>
            <p:nvPr/>
          </p:nvSpPr>
          <p:spPr>
            <a:xfrm>
              <a:off x="4283968" y="1484784"/>
              <a:ext cx="3960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V =      </a:t>
              </a:r>
              <a:r>
                <a:rPr lang="cs-CZ" sz="3200" dirty="0" smtClean="0">
                  <a:solidFill>
                    <a:schemeClr val="tx1"/>
                  </a:solidFill>
                  <a:latin typeface="Symbol" pitchFamily="18" charset="2"/>
                </a:rPr>
                <a:t>p </a:t>
              </a:r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r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cs-CZ" sz="3200" baseline="30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5" name="Objekt 24"/>
            <p:cNvGraphicFramePr>
              <a:graphicFrameLocks noChangeAspect="1"/>
            </p:cNvGraphicFramePr>
            <p:nvPr/>
          </p:nvGraphicFramePr>
          <p:xfrm>
            <a:off x="6012160" y="1340768"/>
            <a:ext cx="473075" cy="1368152"/>
          </p:xfrm>
          <a:graphic>
            <a:graphicData uri="http://schemas.openxmlformats.org/presentationml/2006/ole">
              <p:oleObj spid="_x0000_s7170" name="Rovnice" r:id="rId3" imgW="164880" imgH="634680" progId="Equation.3">
                <p:embed/>
              </p:oleObj>
            </a:graphicData>
          </a:graphic>
        </p:graphicFrame>
      </p:grpSp>
      <p:sp>
        <p:nvSpPr>
          <p:cNvPr id="30" name="TextovéPole 29"/>
          <p:cNvSpPr txBox="1"/>
          <p:nvPr/>
        </p:nvSpPr>
        <p:spPr>
          <a:xfrm>
            <a:off x="3851920" y="3708321"/>
            <a:ext cx="457301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= 1,9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endParaRPr lang="cs-CZ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4" descr="C:\Users\PC3\AppData\Local\Microsoft\Windows\Temporary Internet Files\Content.IE5\U9NVDRIK\MC90039143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988840"/>
            <a:ext cx="2160240" cy="2213552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3635896" y="1484784"/>
            <a:ext cx="4896544" cy="892552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6litrů jsou ¾ objemu =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&gt; </a:t>
            </a:r>
            <a:endParaRPr lang="cs-CZ" sz="2600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V = 8litrů = 8dm</a:t>
            </a:r>
            <a:r>
              <a:rPr lang="cs-CZ" sz="2600" baseline="30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</a:t>
            </a:r>
            <a:endParaRPr lang="cs-CZ" sz="2600" baseline="30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139952" y="3140968"/>
            <a:ext cx="396000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 = 3V : 4</a:t>
            </a:r>
            <a:r>
              <a:rPr lang="cs-CZ" sz="3200" dirty="0" smtClean="0">
                <a:solidFill>
                  <a:schemeClr val="tx1"/>
                </a:solidFill>
                <a:latin typeface="Symbol" pitchFamily="18" charset="2"/>
              </a:rPr>
              <a:t> p</a:t>
            </a:r>
            <a:endParaRPr lang="cs-CZ" sz="3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995936" y="4221088"/>
            <a:ext cx="457301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 = 12,41cm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32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6" name="Skupina 25"/>
          <p:cNvGrpSpPr/>
          <p:nvPr/>
        </p:nvGrpSpPr>
        <p:grpSpPr>
          <a:xfrm>
            <a:off x="2987824" y="4797152"/>
            <a:ext cx="5725144" cy="584775"/>
            <a:chOff x="2987824" y="4797152"/>
            <a:chExt cx="5725144" cy="584775"/>
          </a:xfrm>
        </p:grpSpPr>
        <p:sp>
          <p:nvSpPr>
            <p:cNvPr id="20" name="TextovéPole 19"/>
            <p:cNvSpPr txBox="1"/>
            <p:nvPr/>
          </p:nvSpPr>
          <p:spPr>
            <a:xfrm>
              <a:off x="2987824" y="4797152"/>
              <a:ext cx="5725144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dirty="0" smtClean="0">
                  <a:solidFill>
                    <a:schemeClr val="tx1"/>
                  </a:solidFill>
                  <a:latin typeface="Comic Sans MS" pitchFamily="66" charset="0"/>
                </a:rPr>
                <a:t>s = 2.12,41cm = 24,82 = 25cm</a:t>
              </a:r>
              <a:r>
                <a:rPr lang="cs-CZ" sz="3200" baseline="30000" dirty="0" smtClean="0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  <a:endParaRPr lang="cs-CZ" sz="3200" dirty="0" smtClean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1" name="Elipsa 20"/>
            <p:cNvSpPr/>
            <p:nvPr/>
          </p:nvSpPr>
          <p:spPr>
            <a:xfrm>
              <a:off x="7308312" y="4878104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15" grpId="0"/>
      <p:bldP spid="17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42088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12179</TotalTime>
  <Words>409</Words>
  <Application>Microsoft Office PowerPoint</Application>
  <PresentationFormat>Předvádění na obrazovce (4:3)</PresentationFormat>
  <Paragraphs>90</Paragraphs>
  <Slides>9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Iva</cp:lastModifiedBy>
  <cp:revision>294</cp:revision>
  <dcterms:created xsi:type="dcterms:W3CDTF">2012-09-23T08:27:50Z</dcterms:created>
  <dcterms:modified xsi:type="dcterms:W3CDTF">2013-05-29T08:49:09Z</dcterms:modified>
</cp:coreProperties>
</file>