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351" r:id="rId4"/>
    <p:sldId id="352" r:id="rId5"/>
    <p:sldId id="339" r:id="rId6"/>
    <p:sldId id="355" r:id="rId7"/>
    <p:sldId id="346" r:id="rId8"/>
    <p:sldId id="354" r:id="rId9"/>
    <p:sldId id="353" r:id="rId10"/>
    <p:sldId id="29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 autoAdjust="0"/>
    <p:restoredTop sz="95669" autoAdjust="0"/>
  </p:normalViewPr>
  <p:slideViewPr>
    <p:cSldViewPr>
      <p:cViewPr varScale="1">
        <p:scale>
          <a:sx n="83" d="100"/>
          <a:sy n="83" d="100"/>
        </p:scale>
        <p:origin x="-90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7323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29.5.2013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6104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O., KADLEČEK, J. MATEMATIKA pro 9.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2010. ISBN 978-80-7196-283-0. s. 25-27.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Koule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–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povrch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VY_32_INOVACE_08.17.KUB.MA.9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05. 05. 2013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4280" y="272827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15616" y="188640"/>
            <a:ext cx="6336704" cy="92333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  <a:latin typeface="Comic Sans MS" pitchFamily="66" charset="0"/>
              </a:rPr>
              <a:t>Koule</a:t>
            </a:r>
            <a:endParaRPr lang="cs-CZ" sz="5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517232"/>
            <a:ext cx="799288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Koule je množina všech bodů v prostoru,</a:t>
            </a:r>
          </a:p>
          <a:p>
            <a:pPr algn="ctr"/>
            <a:r>
              <a:rPr lang="cs-CZ" sz="2800" dirty="0" smtClean="0">
                <a:latin typeface="Comic Sans MS" pitchFamily="66" charset="0"/>
              </a:rPr>
              <a:t>které……………</a:t>
            </a:r>
            <a:r>
              <a:rPr lang="cs-CZ" sz="2000" dirty="0" smtClean="0">
                <a:latin typeface="Comic Sans MS" pitchFamily="66" charset="0"/>
              </a:rPr>
              <a:t>doplň</a:t>
            </a:r>
            <a:r>
              <a:rPr lang="cs-CZ" sz="2800" dirty="0" smtClean="0">
                <a:latin typeface="Comic Sans MS" pitchFamily="66" charset="0"/>
              </a:rPr>
              <a:t>………………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2" name="Picture 3" descr="C:\Users\PC3\AppData\Local\Microsoft\Windows\Temporary Internet Files\Content.IE5\2WJ8JH4K\MC9004043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645024"/>
            <a:ext cx="1704679" cy="1296144"/>
          </a:xfrm>
          <a:prstGeom prst="rect">
            <a:avLst/>
          </a:prstGeom>
          <a:noFill/>
        </p:spPr>
      </p:pic>
      <p:pic>
        <p:nvPicPr>
          <p:cNvPr id="1030" name="Picture 6" descr="C:\Users\PC3\AppData\Local\Microsoft\Windows\Temporary Internet Files\Content.IE5\O84B1Y4A\MC90043705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96752"/>
            <a:ext cx="1714500" cy="1714500"/>
          </a:xfrm>
          <a:prstGeom prst="rect">
            <a:avLst/>
          </a:prstGeom>
          <a:noFill/>
        </p:spPr>
      </p:pic>
      <p:pic>
        <p:nvPicPr>
          <p:cNvPr id="3" name="Picture 7" descr="C:\Users\PC3\AppData\Local\Microsoft\Windows\Temporary Internet Files\Content.IE5\O84B1Y4A\MC90035365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492896"/>
            <a:ext cx="2160840" cy="2808312"/>
          </a:xfrm>
          <a:prstGeom prst="rect">
            <a:avLst/>
          </a:prstGeom>
          <a:noFill/>
        </p:spPr>
      </p:pic>
      <p:pic>
        <p:nvPicPr>
          <p:cNvPr id="1033" name="Picture 9" descr="C:\Users\PC3\AppData\Local\Microsoft\Windows\Temporary Internet Files\Content.IE5\N6Y1A1JO\MC90036111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789040"/>
            <a:ext cx="1296144" cy="1314660"/>
          </a:xfrm>
          <a:prstGeom prst="rect">
            <a:avLst/>
          </a:prstGeom>
          <a:noFill/>
        </p:spPr>
      </p:pic>
      <p:pic>
        <p:nvPicPr>
          <p:cNvPr id="1034" name="Picture 10" descr="C:\Users\PC3\AppData\Local\Microsoft\Windows\Temporary Internet Files\Content.IE5\U9NVDRIK\MC90032449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412776"/>
            <a:ext cx="1296144" cy="1508639"/>
          </a:xfrm>
          <a:prstGeom prst="rect">
            <a:avLst/>
          </a:prstGeom>
          <a:noFill/>
        </p:spPr>
      </p:pic>
      <p:pic>
        <p:nvPicPr>
          <p:cNvPr id="21" name="Picture 4" descr="C:\Users\PC3\AppData\Local\Microsoft\Windows\Temporary Internet Files\Content.IE5\O84B1Y4A\MC90041255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1412776"/>
            <a:ext cx="1800200" cy="1785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Zaoblený obdélník 40"/>
          <p:cNvSpPr/>
          <p:nvPr/>
        </p:nvSpPr>
        <p:spPr>
          <a:xfrm>
            <a:off x="234280" y="272827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15616" y="188640"/>
            <a:ext cx="6336704" cy="92333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5400" dirty="0" smtClean="0">
                <a:solidFill>
                  <a:schemeClr val="tx1"/>
                </a:solidFill>
                <a:latin typeface="Comic Sans MS" pitchFamily="66" charset="0"/>
              </a:rPr>
              <a:t>Koule</a:t>
            </a:r>
            <a:endParaRPr lang="cs-CZ" sz="5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1484784"/>
            <a:ext cx="3744416" cy="4031873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Koule je množina všech bodů </a:t>
            </a:r>
          </a:p>
          <a:p>
            <a:pPr algn="ctr"/>
            <a:r>
              <a:rPr lang="cs-CZ" sz="3200" dirty="0" smtClean="0">
                <a:latin typeface="Comic Sans MS" pitchFamily="66" charset="0"/>
              </a:rPr>
              <a:t>v prostoru, které mají od jejího středu 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cs-CZ" sz="3200" dirty="0" smtClean="0">
                <a:latin typeface="Comic Sans MS" pitchFamily="66" charset="0"/>
              </a:rPr>
              <a:t> vzdálenost menší nebo rovnou poloměru </a:t>
            </a:r>
            <a:r>
              <a:rPr lang="cs-CZ" sz="3200" dirty="0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cs-CZ" sz="3200" dirty="0" smtClean="0">
                <a:latin typeface="Comic Sans MS" pitchFamily="66" charset="0"/>
              </a:rPr>
              <a:t>.</a:t>
            </a:r>
          </a:p>
        </p:txBody>
      </p:sp>
      <p:grpSp>
        <p:nvGrpSpPr>
          <p:cNvPr id="39" name="Skupina 38"/>
          <p:cNvGrpSpPr/>
          <p:nvPr/>
        </p:nvGrpSpPr>
        <p:grpSpPr>
          <a:xfrm>
            <a:off x="611560" y="1700808"/>
            <a:ext cx="3096344" cy="3081600"/>
            <a:chOff x="3823344" y="1182464"/>
            <a:chExt cx="3096344" cy="3081600"/>
          </a:xfrm>
        </p:grpSpPr>
        <p:sp>
          <p:nvSpPr>
            <p:cNvPr id="13" name="Vývojový diagram: spojka 12"/>
            <p:cNvSpPr/>
            <p:nvPr/>
          </p:nvSpPr>
          <p:spPr>
            <a:xfrm>
              <a:off x="3823344" y="1182464"/>
              <a:ext cx="3082056" cy="308160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1" name="Skupina 20"/>
            <p:cNvGrpSpPr/>
            <p:nvPr/>
          </p:nvGrpSpPr>
          <p:grpSpPr>
            <a:xfrm>
              <a:off x="3851920" y="2276872"/>
              <a:ext cx="3024336" cy="864096"/>
              <a:chOff x="3851920" y="2708920"/>
              <a:chExt cx="3312368" cy="1224136"/>
            </a:xfrm>
          </p:grpSpPr>
          <p:grpSp>
            <p:nvGrpSpPr>
              <p:cNvPr id="20" name="Skupina 19"/>
              <p:cNvGrpSpPr/>
              <p:nvPr/>
            </p:nvGrpSpPr>
            <p:grpSpPr>
              <a:xfrm>
                <a:off x="3851920" y="2780928"/>
                <a:ext cx="3312368" cy="1152128"/>
                <a:chOff x="3851920" y="2780928"/>
                <a:chExt cx="3312368" cy="1152128"/>
              </a:xfrm>
            </p:grpSpPr>
            <p:sp>
              <p:nvSpPr>
                <p:cNvPr id="16" name="Oblouk 15"/>
                <p:cNvSpPr/>
                <p:nvPr/>
              </p:nvSpPr>
              <p:spPr>
                <a:xfrm rot="10800000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7" name="Oblouk 16"/>
                <p:cNvSpPr/>
                <p:nvPr/>
              </p:nvSpPr>
              <p:spPr>
                <a:xfrm flipV="1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851920" y="2708920"/>
                <a:ext cx="3312368" cy="1152128"/>
                <a:chOff x="3851920" y="1916832"/>
                <a:chExt cx="3312368" cy="1152128"/>
              </a:xfrm>
            </p:grpSpPr>
            <p:sp>
              <p:nvSpPr>
                <p:cNvPr id="14" name="Oblouk 13"/>
                <p:cNvSpPr/>
                <p:nvPr/>
              </p:nvSpPr>
              <p:spPr>
                <a:xfrm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8" name="Oblouk 17"/>
                <p:cNvSpPr/>
                <p:nvPr/>
              </p:nvSpPr>
              <p:spPr>
                <a:xfrm flipH="1"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grpSp>
          <p:nvGrpSpPr>
            <p:cNvPr id="29" name="Skupina 28"/>
            <p:cNvGrpSpPr/>
            <p:nvPr/>
          </p:nvGrpSpPr>
          <p:grpSpPr>
            <a:xfrm>
              <a:off x="5220072" y="2564904"/>
              <a:ext cx="279648" cy="245168"/>
              <a:chOff x="1772072" y="4119936"/>
              <a:chExt cx="360000" cy="360000"/>
            </a:xfrm>
          </p:grpSpPr>
          <p:cxnSp>
            <p:nvCxnSpPr>
              <p:cNvPr id="23" name="Přímá spojovací čára 22"/>
              <p:cNvCxnSpPr/>
              <p:nvPr/>
            </p:nvCxnSpPr>
            <p:spPr>
              <a:xfrm>
                <a:off x="1951136" y="4119936"/>
                <a:ext cx="0" cy="36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ovací čára 24"/>
              <p:cNvCxnSpPr/>
              <p:nvPr/>
            </p:nvCxnSpPr>
            <p:spPr>
              <a:xfrm flipH="1">
                <a:off x="1772072" y="429309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Přímá spojovací čára 30"/>
            <p:cNvCxnSpPr/>
            <p:nvPr/>
          </p:nvCxnSpPr>
          <p:spPr>
            <a:xfrm>
              <a:off x="5364088" y="2679776"/>
              <a:ext cx="1555600" cy="28632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ovéPole 37"/>
          <p:cNvSpPr txBox="1"/>
          <p:nvPr/>
        </p:nvSpPr>
        <p:spPr>
          <a:xfrm>
            <a:off x="2555776" y="2708920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r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1475656" y="2924944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S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899592" y="5013176"/>
            <a:ext cx="302433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r… poloměr koule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899592" y="5517232"/>
            <a:ext cx="302433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S… střed koule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3074" name="Picture 2" descr="C:\Users\PC3\AppData\Local\Microsoft\Windows\Temporary Internet Files\Content.IE5\N6Y1A1JO\MC9003611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61248"/>
            <a:ext cx="960120" cy="973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07407E-6 L 0.88975 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Zaoblený obdélník 61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7200"/>
            <a:ext cx="76328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Povrch koule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283968" y="1484784"/>
            <a:ext cx="3960000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S = 4</a:t>
            </a:r>
            <a:r>
              <a:rPr lang="cs-CZ" sz="32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3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3" name="Skupina 22"/>
          <p:cNvGrpSpPr/>
          <p:nvPr/>
        </p:nvGrpSpPr>
        <p:grpSpPr>
          <a:xfrm>
            <a:off x="683568" y="1988840"/>
            <a:ext cx="2664296" cy="2592288"/>
            <a:chOff x="3823344" y="1182464"/>
            <a:chExt cx="3096344" cy="3081600"/>
          </a:xfrm>
        </p:grpSpPr>
        <p:sp>
          <p:nvSpPr>
            <p:cNvPr id="24" name="Vývojový diagram: spojka 23"/>
            <p:cNvSpPr/>
            <p:nvPr/>
          </p:nvSpPr>
          <p:spPr>
            <a:xfrm>
              <a:off x="3823344" y="1182464"/>
              <a:ext cx="3082056" cy="308160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5" name="Skupina 20"/>
            <p:cNvGrpSpPr/>
            <p:nvPr/>
          </p:nvGrpSpPr>
          <p:grpSpPr>
            <a:xfrm>
              <a:off x="3851920" y="2276872"/>
              <a:ext cx="3024336" cy="864096"/>
              <a:chOff x="3851920" y="2708920"/>
              <a:chExt cx="3312368" cy="1224136"/>
            </a:xfrm>
          </p:grpSpPr>
          <p:grpSp>
            <p:nvGrpSpPr>
              <p:cNvPr id="36" name="Skupina 19"/>
              <p:cNvGrpSpPr/>
              <p:nvPr/>
            </p:nvGrpSpPr>
            <p:grpSpPr>
              <a:xfrm>
                <a:off x="3851920" y="2780928"/>
                <a:ext cx="3312368" cy="1152128"/>
                <a:chOff x="3851920" y="2780928"/>
                <a:chExt cx="3312368" cy="1152128"/>
              </a:xfrm>
            </p:grpSpPr>
            <p:sp>
              <p:nvSpPr>
                <p:cNvPr id="42" name="Oblouk 41"/>
                <p:cNvSpPr/>
                <p:nvPr/>
              </p:nvSpPr>
              <p:spPr>
                <a:xfrm rot="10800000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3" name="Oblouk 42"/>
                <p:cNvSpPr/>
                <p:nvPr/>
              </p:nvSpPr>
              <p:spPr>
                <a:xfrm flipV="1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7" name="Skupina 18"/>
              <p:cNvGrpSpPr/>
              <p:nvPr/>
            </p:nvGrpSpPr>
            <p:grpSpPr>
              <a:xfrm>
                <a:off x="3851920" y="2708920"/>
                <a:ext cx="3312368" cy="1152128"/>
                <a:chOff x="3851920" y="1916832"/>
                <a:chExt cx="3312368" cy="1152128"/>
              </a:xfrm>
            </p:grpSpPr>
            <p:sp>
              <p:nvSpPr>
                <p:cNvPr id="38" name="Oblouk 37"/>
                <p:cNvSpPr/>
                <p:nvPr/>
              </p:nvSpPr>
              <p:spPr>
                <a:xfrm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41" name="Oblouk 40"/>
                <p:cNvSpPr/>
                <p:nvPr/>
              </p:nvSpPr>
              <p:spPr>
                <a:xfrm flipH="1"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grpSp>
          <p:nvGrpSpPr>
            <p:cNvPr id="28" name="Skupina 28"/>
            <p:cNvGrpSpPr/>
            <p:nvPr/>
          </p:nvGrpSpPr>
          <p:grpSpPr>
            <a:xfrm>
              <a:off x="5220072" y="2564904"/>
              <a:ext cx="279648" cy="245168"/>
              <a:chOff x="1772072" y="4119936"/>
              <a:chExt cx="360000" cy="360000"/>
            </a:xfrm>
          </p:grpSpPr>
          <p:cxnSp>
            <p:nvCxnSpPr>
              <p:cNvPr id="31" name="Přímá spojovací čára 30"/>
              <p:cNvCxnSpPr/>
              <p:nvPr/>
            </p:nvCxnSpPr>
            <p:spPr>
              <a:xfrm>
                <a:off x="1951136" y="4119936"/>
                <a:ext cx="0" cy="36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ovací čára 34"/>
              <p:cNvCxnSpPr/>
              <p:nvPr/>
            </p:nvCxnSpPr>
            <p:spPr>
              <a:xfrm flipH="1">
                <a:off x="1772072" y="429309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Přímá spojovací čára 29"/>
            <p:cNvCxnSpPr/>
            <p:nvPr/>
          </p:nvCxnSpPr>
          <p:spPr>
            <a:xfrm>
              <a:off x="5364088" y="2679776"/>
              <a:ext cx="1555600" cy="28632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2195736" y="2780928"/>
            <a:ext cx="50405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r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716016" y="2420888"/>
            <a:ext cx="302433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r… poloměr koule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283968" y="3717032"/>
            <a:ext cx="3960000" cy="83099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Př.: Vypočítej povrch koule o poloměru 15cm.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283968" y="4725144"/>
            <a:ext cx="3960000" cy="1200329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 = 4</a:t>
            </a:r>
            <a:r>
              <a:rPr lang="cs-CZ" sz="2400" dirty="0" smtClean="0">
                <a:solidFill>
                  <a:schemeClr val="tx1"/>
                </a:solidFill>
                <a:latin typeface="Symbol" pitchFamily="18" charset="2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r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 = 4.3,14.15</a:t>
            </a:r>
            <a:r>
              <a:rPr lang="cs-CZ" sz="24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400" u="sng" dirty="0" smtClean="0">
                <a:solidFill>
                  <a:schemeClr val="tx1"/>
                </a:solidFill>
                <a:latin typeface="Comic Sans MS" pitchFamily="66" charset="0"/>
              </a:rPr>
              <a:t>S = 2826cm</a:t>
            </a:r>
            <a:r>
              <a:rPr lang="cs-CZ" sz="2400" u="sng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400" u="sng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053" name="Picture 5" descr="C:\Users\PC3\AppData\Local\Microsoft\Windows\Temporary Internet Files\Content.IE5\N6Y1A1JO\MC9003611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61248"/>
            <a:ext cx="960120" cy="973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91215 0.0025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Jenda má míč s dvojnásobným průměrem než  Petr. Má taky Jendův míč dvojnásobný povrch?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259632" y="2916233"/>
            <a:ext cx="316835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1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4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683568" y="4221088"/>
            <a:ext cx="7704856" cy="12003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Zdvojnásobíme-li průměr nebo poloměr koule =</a:t>
            </a:r>
            <a:r>
              <a:rPr lang="en-US" sz="4000" dirty="0" smtClean="0">
                <a:solidFill>
                  <a:srgbClr val="C00000"/>
                </a:solidFill>
                <a:latin typeface="Comic Sans MS" pitchFamily="66" charset="0"/>
              </a:rPr>
              <a:t>&gt;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její povrch se zvětší 4x.</a:t>
            </a:r>
            <a:endParaRPr lang="cs-CZ" sz="32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2988241"/>
            <a:ext cx="316835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4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(2r)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716016" y="3573016"/>
            <a:ext cx="3168352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</a:t>
            </a:r>
            <a:r>
              <a:rPr lang="cs-CZ" sz="3200" baseline="-25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= 16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grpSp>
        <p:nvGrpSpPr>
          <p:cNvPr id="19" name="Skupina 18"/>
          <p:cNvGrpSpPr/>
          <p:nvPr/>
        </p:nvGrpSpPr>
        <p:grpSpPr>
          <a:xfrm>
            <a:off x="2051720" y="1484784"/>
            <a:ext cx="1152128" cy="1152128"/>
            <a:chOff x="3823344" y="1182464"/>
            <a:chExt cx="3096344" cy="3081600"/>
          </a:xfrm>
        </p:grpSpPr>
        <p:sp>
          <p:nvSpPr>
            <p:cNvPr id="20" name="Vývojový diagram: spojka 19"/>
            <p:cNvSpPr/>
            <p:nvPr/>
          </p:nvSpPr>
          <p:spPr>
            <a:xfrm>
              <a:off x="3823344" y="1182464"/>
              <a:ext cx="3082056" cy="308160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1" name="Skupina 20"/>
            <p:cNvGrpSpPr/>
            <p:nvPr/>
          </p:nvGrpSpPr>
          <p:grpSpPr>
            <a:xfrm>
              <a:off x="3851920" y="2276872"/>
              <a:ext cx="3024336" cy="864096"/>
              <a:chOff x="3851920" y="2708920"/>
              <a:chExt cx="3312368" cy="1224136"/>
            </a:xfrm>
          </p:grpSpPr>
          <p:grpSp>
            <p:nvGrpSpPr>
              <p:cNvPr id="29" name="Skupina 19"/>
              <p:cNvGrpSpPr/>
              <p:nvPr/>
            </p:nvGrpSpPr>
            <p:grpSpPr>
              <a:xfrm>
                <a:off x="3851920" y="2780928"/>
                <a:ext cx="3312368" cy="1152128"/>
                <a:chOff x="3851920" y="2780928"/>
                <a:chExt cx="3312368" cy="1152128"/>
              </a:xfrm>
            </p:grpSpPr>
            <p:sp>
              <p:nvSpPr>
                <p:cNvPr id="34" name="Oblouk 33"/>
                <p:cNvSpPr/>
                <p:nvPr/>
              </p:nvSpPr>
              <p:spPr>
                <a:xfrm rot="10800000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5" name="Oblouk 34"/>
                <p:cNvSpPr/>
                <p:nvPr/>
              </p:nvSpPr>
              <p:spPr>
                <a:xfrm flipV="1">
                  <a:off x="3851920" y="2780928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30" name="Skupina 18"/>
              <p:cNvGrpSpPr/>
              <p:nvPr/>
            </p:nvGrpSpPr>
            <p:grpSpPr>
              <a:xfrm>
                <a:off x="3851920" y="2708920"/>
                <a:ext cx="3312368" cy="1152128"/>
                <a:chOff x="3851920" y="1916832"/>
                <a:chExt cx="3312368" cy="1152128"/>
              </a:xfrm>
            </p:grpSpPr>
            <p:sp>
              <p:nvSpPr>
                <p:cNvPr id="31" name="Oblouk 30"/>
                <p:cNvSpPr/>
                <p:nvPr/>
              </p:nvSpPr>
              <p:spPr>
                <a:xfrm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32" name="Oblouk 31"/>
                <p:cNvSpPr/>
                <p:nvPr/>
              </p:nvSpPr>
              <p:spPr>
                <a:xfrm flipH="1">
                  <a:off x="3851920" y="1916832"/>
                  <a:ext cx="3312368" cy="1152128"/>
                </a:xfrm>
                <a:prstGeom prst="arc">
                  <a:avLst/>
                </a:prstGeom>
                <a:ln w="222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grpSp>
          <p:nvGrpSpPr>
            <p:cNvPr id="22" name="Skupina 28"/>
            <p:cNvGrpSpPr/>
            <p:nvPr/>
          </p:nvGrpSpPr>
          <p:grpSpPr>
            <a:xfrm>
              <a:off x="5220072" y="2564904"/>
              <a:ext cx="279648" cy="245168"/>
              <a:chOff x="1772072" y="4119936"/>
              <a:chExt cx="360000" cy="360000"/>
            </a:xfrm>
          </p:grpSpPr>
          <p:cxnSp>
            <p:nvCxnSpPr>
              <p:cNvPr id="24" name="Přímá spojovací čára 23"/>
              <p:cNvCxnSpPr/>
              <p:nvPr/>
            </p:nvCxnSpPr>
            <p:spPr>
              <a:xfrm>
                <a:off x="1951136" y="4119936"/>
                <a:ext cx="0" cy="36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římá spojovací čára 27"/>
              <p:cNvCxnSpPr/>
              <p:nvPr/>
            </p:nvCxnSpPr>
            <p:spPr>
              <a:xfrm flipH="1">
                <a:off x="1772072" y="4293096"/>
                <a:ext cx="36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Přímá spojovací čára 22"/>
            <p:cNvCxnSpPr/>
            <p:nvPr/>
          </p:nvCxnSpPr>
          <p:spPr>
            <a:xfrm>
              <a:off x="5364088" y="2679776"/>
              <a:ext cx="1555600" cy="28632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ovéPole 51"/>
          <p:cNvSpPr txBox="1"/>
          <p:nvPr/>
        </p:nvSpPr>
        <p:spPr>
          <a:xfrm>
            <a:off x="2686736" y="1783449"/>
            <a:ext cx="3600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r</a:t>
            </a:r>
            <a:endParaRPr lang="cs-CZ" dirty="0">
              <a:latin typeface="Comic Sans MS" pitchFamily="66" charset="0"/>
            </a:endParaRPr>
          </a:p>
        </p:txBody>
      </p:sp>
      <p:grpSp>
        <p:nvGrpSpPr>
          <p:cNvPr id="54" name="Skupina 53"/>
          <p:cNvGrpSpPr/>
          <p:nvPr/>
        </p:nvGrpSpPr>
        <p:grpSpPr>
          <a:xfrm>
            <a:off x="5580112" y="1196752"/>
            <a:ext cx="1656184" cy="1656184"/>
            <a:chOff x="5580112" y="1196752"/>
            <a:chExt cx="1656184" cy="1656184"/>
          </a:xfrm>
        </p:grpSpPr>
        <p:grpSp>
          <p:nvGrpSpPr>
            <p:cNvPr id="36" name="Skupina 35"/>
            <p:cNvGrpSpPr/>
            <p:nvPr/>
          </p:nvGrpSpPr>
          <p:grpSpPr>
            <a:xfrm>
              <a:off x="5580112" y="1196752"/>
              <a:ext cx="1656184" cy="1656184"/>
              <a:chOff x="3823344" y="1182464"/>
              <a:chExt cx="3096344" cy="3081600"/>
            </a:xfrm>
          </p:grpSpPr>
          <p:sp>
            <p:nvSpPr>
              <p:cNvPr id="37" name="Vývojový diagram: spojka 36"/>
              <p:cNvSpPr/>
              <p:nvPr/>
            </p:nvSpPr>
            <p:spPr>
              <a:xfrm>
                <a:off x="3823344" y="1182464"/>
                <a:ext cx="3082056" cy="3081600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38" name="Skupina 20"/>
              <p:cNvGrpSpPr/>
              <p:nvPr/>
            </p:nvGrpSpPr>
            <p:grpSpPr>
              <a:xfrm>
                <a:off x="3851920" y="2276872"/>
                <a:ext cx="3024336" cy="864096"/>
                <a:chOff x="3851920" y="2708920"/>
                <a:chExt cx="3312368" cy="1224136"/>
              </a:xfrm>
            </p:grpSpPr>
            <p:grpSp>
              <p:nvGrpSpPr>
                <p:cNvPr id="45" name="Skupina 19"/>
                <p:cNvGrpSpPr/>
                <p:nvPr/>
              </p:nvGrpSpPr>
              <p:grpSpPr>
                <a:xfrm>
                  <a:off x="3851920" y="2780928"/>
                  <a:ext cx="3312368" cy="1152128"/>
                  <a:chOff x="3851920" y="2780928"/>
                  <a:chExt cx="3312368" cy="1152128"/>
                </a:xfrm>
              </p:grpSpPr>
              <p:sp>
                <p:nvSpPr>
                  <p:cNvPr id="50" name="Oblouk 49"/>
                  <p:cNvSpPr/>
                  <p:nvPr/>
                </p:nvSpPr>
                <p:spPr>
                  <a:xfrm rot="10800000">
                    <a:off x="3851920" y="2780928"/>
                    <a:ext cx="3312368" cy="1152128"/>
                  </a:xfrm>
                  <a:prstGeom prst="arc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51" name="Oblouk 50"/>
                  <p:cNvSpPr/>
                  <p:nvPr/>
                </p:nvSpPr>
                <p:spPr>
                  <a:xfrm flipV="1">
                    <a:off x="3851920" y="2780928"/>
                    <a:ext cx="3312368" cy="1152128"/>
                  </a:xfrm>
                  <a:prstGeom prst="arc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  <p:grpSp>
              <p:nvGrpSpPr>
                <p:cNvPr id="47" name="Skupina 18"/>
                <p:cNvGrpSpPr/>
                <p:nvPr/>
              </p:nvGrpSpPr>
              <p:grpSpPr>
                <a:xfrm>
                  <a:off x="3851920" y="2708920"/>
                  <a:ext cx="3312368" cy="1152128"/>
                  <a:chOff x="3851920" y="1916832"/>
                  <a:chExt cx="3312368" cy="1152128"/>
                </a:xfrm>
              </p:grpSpPr>
              <p:sp>
                <p:nvSpPr>
                  <p:cNvPr id="48" name="Oblouk 47"/>
                  <p:cNvSpPr/>
                  <p:nvPr/>
                </p:nvSpPr>
                <p:spPr>
                  <a:xfrm>
                    <a:off x="3851920" y="1916832"/>
                    <a:ext cx="3312368" cy="1152128"/>
                  </a:xfrm>
                  <a:prstGeom prst="arc">
                    <a:avLst/>
                  </a:prstGeom>
                  <a:ln w="222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  <p:sp>
                <p:nvSpPr>
                  <p:cNvPr id="49" name="Oblouk 48"/>
                  <p:cNvSpPr/>
                  <p:nvPr/>
                </p:nvSpPr>
                <p:spPr>
                  <a:xfrm flipH="1">
                    <a:off x="3851920" y="1916832"/>
                    <a:ext cx="3312368" cy="1152128"/>
                  </a:xfrm>
                  <a:prstGeom prst="arc">
                    <a:avLst/>
                  </a:prstGeom>
                  <a:ln w="222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cs-CZ"/>
                  </a:p>
                </p:txBody>
              </p:sp>
            </p:grpSp>
          </p:grpSp>
          <p:grpSp>
            <p:nvGrpSpPr>
              <p:cNvPr id="39" name="Skupina 28"/>
              <p:cNvGrpSpPr/>
              <p:nvPr/>
            </p:nvGrpSpPr>
            <p:grpSpPr>
              <a:xfrm>
                <a:off x="5220072" y="2564904"/>
                <a:ext cx="279648" cy="245168"/>
                <a:chOff x="1772072" y="4119936"/>
                <a:chExt cx="360000" cy="360000"/>
              </a:xfrm>
            </p:grpSpPr>
            <p:cxnSp>
              <p:nvCxnSpPr>
                <p:cNvPr id="41" name="Přímá spojovací čára 40"/>
                <p:cNvCxnSpPr/>
                <p:nvPr/>
              </p:nvCxnSpPr>
              <p:spPr>
                <a:xfrm>
                  <a:off x="1951136" y="4119936"/>
                  <a:ext cx="0" cy="36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římá spojovací čára 41"/>
                <p:cNvCxnSpPr/>
                <p:nvPr/>
              </p:nvCxnSpPr>
              <p:spPr>
                <a:xfrm flipH="1">
                  <a:off x="1772072" y="4293096"/>
                  <a:ext cx="360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" name="Přímá spojovací čára 39"/>
              <p:cNvCxnSpPr/>
              <p:nvPr/>
            </p:nvCxnSpPr>
            <p:spPr>
              <a:xfrm>
                <a:off x="5364088" y="2679776"/>
                <a:ext cx="1555600" cy="28632"/>
              </a:xfrm>
              <a:prstGeom prst="line">
                <a:avLst/>
              </a:prstGeom>
              <a:ln w="158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ovéPole 52"/>
            <p:cNvSpPr txBox="1"/>
            <p:nvPr/>
          </p:nvSpPr>
          <p:spPr>
            <a:xfrm>
              <a:off x="6516216" y="1720092"/>
              <a:ext cx="64807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latin typeface="Comic Sans MS" pitchFamily="66" charset="0"/>
                </a:rPr>
                <a:t>2r</a:t>
              </a:r>
              <a:endParaRPr lang="cs-CZ" dirty="0">
                <a:latin typeface="Comic Sans MS" pitchFamily="66" charset="0"/>
              </a:endParaRPr>
            </a:p>
          </p:txBody>
        </p:sp>
      </p:grpSp>
      <p:pic>
        <p:nvPicPr>
          <p:cNvPr id="43" name="Picture 3" descr="C:\Users\PC3\AppData\Local\Microsoft\Windows\Temporary Internet Files\Content.IE5\O84B1Y4A\MC9002320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725144"/>
            <a:ext cx="1389707" cy="18453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4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23528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384995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Pevnina zabírá asi 29% povrchu Země. Pokud budeme její tvar považovat za dokonalou kouli, kolik km</a:t>
            </a:r>
            <a:r>
              <a:rPr lang="cs-CZ" sz="2800" baseline="30000" dirty="0" smtClean="0">
                <a:latin typeface="Comic Sans MS" pitchFamily="66" charset="0"/>
              </a:rPr>
              <a:t>2</a:t>
            </a:r>
            <a:r>
              <a:rPr lang="cs-CZ" sz="2800" dirty="0" smtClean="0">
                <a:latin typeface="Comic Sans MS" pitchFamily="66" charset="0"/>
              </a:rPr>
              <a:t> tvoří ? Poloměr Země je 6378km.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707904" y="1916832"/>
            <a:ext cx="468052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4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3635896" y="2492896"/>
            <a:ext cx="5256584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4. 3,14 . 6378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707904" y="3212976"/>
            <a:ext cx="4968552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510 926 783 km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pic>
        <p:nvPicPr>
          <p:cNvPr id="5128" name="Picture 8" descr="C:\Users\PC3\AppData\Local\Microsoft\Windows\Temporary Internet Files\Content.IE5\O84B1Y4A\MC90028732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1885422" cy="2520280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3635896" y="3861048"/>
            <a:ext cx="4968552" cy="181588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29% z  510 926 783 km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je </a:t>
            </a:r>
          </a:p>
          <a:p>
            <a:pPr algn="ctr"/>
            <a:r>
              <a:rPr lang="cs-CZ" sz="2800" u="sng" dirty="0" smtClean="0">
                <a:solidFill>
                  <a:srgbClr val="C00000"/>
                </a:solidFill>
                <a:latin typeface="Comic Sans MS" pitchFamily="66" charset="0"/>
              </a:rPr>
              <a:t>148 168 767 km</a:t>
            </a:r>
            <a:r>
              <a:rPr lang="cs-CZ" sz="28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u="sng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5589240"/>
            <a:ext cx="756084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Pevnina má rozlohu 148 168 767 km</a:t>
            </a:r>
            <a:r>
              <a:rPr lang="cs-CZ" sz="32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32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3" grpId="0" animBg="1"/>
      <p:bldP spid="46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élník 22"/>
          <p:cNvSpPr/>
          <p:nvPr/>
        </p:nvSpPr>
        <p:spPr>
          <a:xfrm>
            <a:off x="234280" y="272827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954107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Jaký největší průměr může mít horkovzdušný balón ušitý z 1020m</a:t>
            </a:r>
            <a:r>
              <a:rPr lang="cs-CZ" sz="2800" baseline="30000" dirty="0" smtClean="0">
                <a:latin typeface="Comic Sans MS" pitchFamily="66" charset="0"/>
              </a:rPr>
              <a:t>2</a:t>
            </a:r>
            <a:r>
              <a:rPr lang="cs-CZ" sz="2800" dirty="0" smtClean="0">
                <a:latin typeface="Comic Sans MS" pitchFamily="66" charset="0"/>
              </a:rPr>
              <a:t> textilie?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923928" y="1340768"/>
            <a:ext cx="446449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S = 4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7" name="Picture 7" descr="C:\Users\PC3\AppData\Local\Microsoft\Windows\Temporary Internet Files\Content.IE5\O84B1Y4A\MC900383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64906">
            <a:off x="525585" y="1871247"/>
            <a:ext cx="2554984" cy="2545051"/>
          </a:xfrm>
          <a:prstGeom prst="rect">
            <a:avLst/>
          </a:prstGeom>
          <a:noFill/>
        </p:spPr>
      </p:pic>
      <p:sp>
        <p:nvSpPr>
          <p:cNvPr id="18" name="TextovéPole 17"/>
          <p:cNvSpPr txBox="1"/>
          <p:nvPr/>
        </p:nvSpPr>
        <p:spPr>
          <a:xfrm>
            <a:off x="3923928" y="1988840"/>
            <a:ext cx="446449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= S : 4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923928" y="2636912"/>
            <a:ext cx="446449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= 1020 : 4</a:t>
            </a:r>
            <a:r>
              <a:rPr lang="cs-CZ" sz="32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endParaRPr lang="cs-CZ" sz="32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23928" y="3276273"/>
            <a:ext cx="4464496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3200" baseline="30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cs-CZ" sz="3200" dirty="0" smtClean="0">
                <a:solidFill>
                  <a:srgbClr val="C00000"/>
                </a:solidFill>
                <a:latin typeface="Comic Sans MS" pitchFamily="66" charset="0"/>
              </a:rPr>
              <a:t>= 81,2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827584" y="5589240"/>
            <a:ext cx="756084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Balón může mít průměr 18m.</a:t>
            </a:r>
            <a:endParaRPr lang="cs-CZ" sz="3200" baseline="300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12" name="Skupina 11"/>
          <p:cNvGrpSpPr/>
          <p:nvPr/>
        </p:nvGrpSpPr>
        <p:grpSpPr>
          <a:xfrm>
            <a:off x="3923928" y="3717032"/>
            <a:ext cx="4464496" cy="800799"/>
            <a:chOff x="3923928" y="3717032"/>
            <a:chExt cx="4464496" cy="800799"/>
          </a:xfrm>
        </p:grpSpPr>
        <p:sp>
          <p:nvSpPr>
            <p:cNvPr id="44" name="TextovéPole 43"/>
            <p:cNvSpPr txBox="1"/>
            <p:nvPr/>
          </p:nvSpPr>
          <p:spPr>
            <a:xfrm>
              <a:off x="3923928" y="3933056"/>
              <a:ext cx="4464496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cs-CZ" sz="3200" u="sng" dirty="0" smtClean="0">
                  <a:solidFill>
                    <a:srgbClr val="C00000"/>
                  </a:solidFill>
                  <a:latin typeface="Comic Sans MS" pitchFamily="66" charset="0"/>
                </a:rPr>
                <a:t>r = 9m</a:t>
              </a:r>
              <a:endParaRPr lang="cs-CZ" sz="3200" u="sng" baseline="30000" dirty="0" smtClean="0">
                <a:solidFill>
                  <a:srgbClr val="C00000"/>
                </a:solidFill>
                <a:latin typeface="Comic Sans MS" pitchFamily="66" charset="0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840151" y="3717032"/>
              <a:ext cx="1440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 smtClean="0">
                  <a:solidFill>
                    <a:srgbClr val="C00000"/>
                  </a:solidFill>
                </a:rPr>
                <a:t>.</a:t>
              </a:r>
              <a:endParaRPr lang="cs-CZ" sz="28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8" grpId="0" animBg="1"/>
      <p:bldP spid="19" grpId="0" animBg="1"/>
      <p:bldP spid="20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16632"/>
            <a:ext cx="7992888" cy="1569660"/>
          </a:xfrm>
          <a:prstGeom prst="rect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Comic Sans MS" pitchFamily="66" charset="0"/>
              </a:rPr>
              <a:t>Fotbalovým míč o průměru 22cm je ušit ze světlé </a:t>
            </a:r>
            <a:endParaRPr lang="cs-CZ" sz="2400" dirty="0" smtClean="0">
              <a:latin typeface="Comic Sans MS" pitchFamily="66" charset="0"/>
            </a:endParaRPr>
          </a:p>
          <a:p>
            <a:pPr algn="ctr"/>
            <a:r>
              <a:rPr lang="cs-CZ" sz="2400" dirty="0" smtClean="0">
                <a:latin typeface="Comic Sans MS" pitchFamily="66" charset="0"/>
              </a:rPr>
              <a:t>a </a:t>
            </a:r>
            <a:r>
              <a:rPr lang="cs-CZ" sz="2400" dirty="0" smtClean="0">
                <a:latin typeface="Comic Sans MS" pitchFamily="66" charset="0"/>
              </a:rPr>
              <a:t>tmavé kůže. Spotřeba světlé a tmavé kůže </a:t>
            </a:r>
            <a:r>
              <a:rPr lang="cs-CZ" sz="2400" smtClean="0">
                <a:latin typeface="Comic Sans MS" pitchFamily="66" charset="0"/>
              </a:rPr>
              <a:t>je </a:t>
            </a:r>
            <a:endParaRPr lang="cs-CZ" sz="2400" smtClean="0">
              <a:latin typeface="Comic Sans MS" pitchFamily="66" charset="0"/>
            </a:endParaRPr>
          </a:p>
          <a:p>
            <a:pPr algn="ctr"/>
            <a:r>
              <a:rPr lang="cs-CZ" sz="2400" smtClean="0">
                <a:latin typeface="Comic Sans MS" pitchFamily="66" charset="0"/>
              </a:rPr>
              <a:t>v </a:t>
            </a:r>
            <a:r>
              <a:rPr lang="cs-CZ" sz="2400" dirty="0" smtClean="0">
                <a:latin typeface="Comic Sans MS" pitchFamily="66" charset="0"/>
              </a:rPr>
              <a:t>poměru 2:3. Jaká je spotřeba obou materiálů, jestliže musíme připočítat 15% na švy?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827584" y="3933056"/>
            <a:ext cx="504056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15% ……… 15.15,20 = 228cm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23528" y="2348880"/>
            <a:ext cx="288032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4</a:t>
            </a:r>
            <a:r>
              <a:rPr lang="cs-CZ" sz="2800" dirty="0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r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endParaRPr lang="cs-CZ" sz="28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101" name="Picture 5" descr="C:\Users\PC3\AppData\Local\Microsoft\Windows\Temporary Internet Files\Content.IE5\O84B1Y4A\MC9003967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060848"/>
            <a:ext cx="1314907" cy="1838858"/>
          </a:xfrm>
          <a:prstGeom prst="rect">
            <a:avLst/>
          </a:prstGeom>
          <a:noFill/>
        </p:spPr>
      </p:pic>
      <p:sp>
        <p:nvSpPr>
          <p:cNvPr id="28" name="TextovéPole 27"/>
          <p:cNvSpPr txBox="1"/>
          <p:nvPr/>
        </p:nvSpPr>
        <p:spPr>
          <a:xfrm>
            <a:off x="683000" y="2867792"/>
            <a:ext cx="473824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 = 4.3,14.11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 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= 1520cm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39552" y="1844824"/>
            <a:ext cx="4896544" cy="492443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1. Vypočítej povrch míče.</a:t>
            </a:r>
            <a:endParaRPr lang="cs-CZ" sz="26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7544" y="3472432"/>
            <a:ext cx="4896544" cy="492443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2. Připočítej 15% na švy.</a:t>
            </a:r>
            <a:endParaRPr lang="cs-CZ" sz="26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827584" y="5013176"/>
            <a:ext cx="5976664" cy="492443"/>
          </a:xfrm>
          <a:prstGeom prst="rect">
            <a:avLst/>
          </a:prstGeom>
          <a:noFill/>
          <a:ln w="12700"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6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3. Rozděl materiál v daném poměru.</a:t>
            </a:r>
            <a:endParaRPr lang="cs-CZ" sz="2600" u="sng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39552" y="4437112"/>
            <a:ext cx="475252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1520 + 228 = 1 748cm</a:t>
            </a:r>
            <a:r>
              <a:rPr lang="cs-CZ" sz="2800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940184" y="5532656"/>
            <a:ext cx="6408712" cy="95410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světlá k.   1748 : 5 . 2 = </a:t>
            </a:r>
            <a:r>
              <a:rPr lang="cs-CZ" sz="2800" u="sng" dirty="0" smtClean="0">
                <a:solidFill>
                  <a:srgbClr val="C00000"/>
                </a:solidFill>
                <a:latin typeface="Comic Sans MS" pitchFamily="66" charset="0"/>
              </a:rPr>
              <a:t>699,2cm</a:t>
            </a:r>
            <a:r>
              <a:rPr lang="cs-CZ" sz="28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</a:p>
          <a:p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tmavá k.   1748 : 5 . 3 = </a:t>
            </a:r>
            <a:r>
              <a:rPr lang="cs-CZ" sz="2800" u="sng" dirty="0" smtClean="0">
                <a:solidFill>
                  <a:srgbClr val="C00000"/>
                </a:solidFill>
                <a:latin typeface="Comic Sans MS" pitchFamily="66" charset="0"/>
              </a:rPr>
              <a:t>1 048,8cm</a:t>
            </a:r>
            <a:r>
              <a:rPr lang="cs-CZ" sz="2800" u="sng" baseline="30000" dirty="0" smtClean="0">
                <a:solidFill>
                  <a:srgbClr val="C00000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cs-CZ" sz="2800" baseline="300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/>
      <p:bldP spid="31" grpId="0"/>
      <p:bldP spid="32" grpId="0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11923</TotalTime>
  <Words>453</Words>
  <Application>Microsoft Office PowerPoint</Application>
  <PresentationFormat>Předvádění na obrazovce (4:3)</PresentationFormat>
  <Paragraphs>98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Iva</cp:lastModifiedBy>
  <cp:revision>285</cp:revision>
  <dcterms:created xsi:type="dcterms:W3CDTF">2012-09-23T08:27:50Z</dcterms:created>
  <dcterms:modified xsi:type="dcterms:W3CDTF">2013-05-29T06:40:21Z</dcterms:modified>
</cp:coreProperties>
</file>