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65" r:id="rId2"/>
    <p:sldId id="266" r:id="rId3"/>
    <p:sldId id="339" r:id="rId4"/>
    <p:sldId id="346" r:id="rId5"/>
    <p:sldId id="342" r:id="rId6"/>
    <p:sldId id="344" r:id="rId7"/>
    <p:sldId id="338" r:id="rId8"/>
    <p:sldId id="325" r:id="rId9"/>
    <p:sldId id="348" r:id="rId10"/>
    <p:sldId id="347" r:id="rId11"/>
    <p:sldId id="349" r:id="rId12"/>
    <p:sldId id="350" r:id="rId13"/>
    <p:sldId id="299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933C"/>
    <a:srgbClr val="CDDDA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39" autoAdjust="0"/>
    <p:restoredTop sz="95669" autoAdjust="0"/>
  </p:normalViewPr>
  <p:slideViewPr>
    <p:cSldViewPr>
      <p:cViewPr varScale="1">
        <p:scale>
          <a:sx n="67" d="100"/>
          <a:sy n="67" d="100"/>
        </p:scale>
        <p:origin x="-97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25F9A5-01E2-4845-9DB9-E7F4E00F55F5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4F3FD7-F0B7-46AE-BF2C-EF14811C6E4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573230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2D1D4E-CD23-4FBF-9BD9-EE09654E72BD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zs-mozartova.cz/" TargetMode="External"/><Relationship Id="rId5" Type="http://schemas.openxmlformats.org/officeDocument/2006/relationships/hyperlink" Target="mailto:kundrum@centrum.cz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2204864"/>
            <a:ext cx="6481763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Obdélník 5"/>
          <p:cNvSpPr>
            <a:spLocks noChangeArrowheads="1"/>
          </p:cNvSpPr>
          <p:nvPr/>
        </p:nvSpPr>
        <p:spPr bwMode="auto">
          <a:xfrm>
            <a:off x="0" y="4725143"/>
            <a:ext cx="9144000" cy="2154436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cs-CZ" sz="2000" b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800" b="1" i="1" dirty="0">
                <a:latin typeface="Courier New" pitchFamily="49" charset="0"/>
                <a:cs typeface="Courier New" pitchFamily="49" charset="0"/>
              </a:rPr>
              <a:t>EU PENÍZE ŠKOLÁM</a:t>
            </a:r>
          </a:p>
          <a:p>
            <a:pPr algn="ctr"/>
            <a:endParaRPr lang="cs-CZ" sz="14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b="1" i="1" dirty="0">
                <a:latin typeface="Courier New" pitchFamily="49" charset="0"/>
                <a:cs typeface="Courier New" pitchFamily="49" charset="0"/>
              </a:rPr>
              <a:t>Operační program Vzdělávání pro konkurenceschopnost</a:t>
            </a:r>
          </a:p>
          <a:p>
            <a:pPr algn="ctr"/>
            <a:endParaRPr lang="cs-CZ" sz="12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dirty="0">
                <a:latin typeface="Courier New" pitchFamily="49" charset="0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cs typeface="Courier New" pitchFamily="49" charset="0"/>
              </a:rPr>
            </a:br>
            <a:endParaRPr lang="cs-CZ" sz="2000" dirty="0"/>
          </a:p>
        </p:txBody>
      </p:sp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email: </a:t>
            </a:r>
            <a:r>
              <a:rPr lang="cs-CZ" sz="1400" b="1" i="1" noProof="1" smtClean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kundrum@centrum.cz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6"/>
              </a:rPr>
              <a:t>www.zs-mozartova.cz</a:t>
            </a:r>
            <a:r>
              <a:rPr lang="cs-CZ" sz="1400" b="1" i="1" dirty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b="1" i="1" noProof="1">
              <a:solidFill>
                <a:srgbClr val="002060"/>
              </a:solidFill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683568" y="3871501"/>
            <a:ext cx="7884368" cy="646331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Projekt: ŠKOLA RADOSTI, ŠKOLA KVALITY 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Registrační číslo projektu: CZ.1.07/1.4.00/21.3688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Zaoblený obdélník 61"/>
          <p:cNvSpPr/>
          <p:nvPr/>
        </p:nvSpPr>
        <p:spPr>
          <a:xfrm>
            <a:off x="251520" y="260648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8</a:t>
            </a:r>
            <a:endParaRPr lang="cs-CZ" dirty="0"/>
          </a:p>
        </p:txBody>
      </p:sp>
      <p:sp>
        <p:nvSpPr>
          <p:cNvPr id="129" name="TextovéPole 128"/>
          <p:cNvSpPr txBox="1"/>
          <p:nvPr/>
        </p:nvSpPr>
        <p:spPr>
          <a:xfrm>
            <a:off x="2195736" y="5805264"/>
            <a:ext cx="122413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omic Sans MS" pitchFamily="66" charset="0"/>
              </a:rPr>
              <a:t>r</a:t>
            </a:r>
            <a:r>
              <a:rPr lang="cs-CZ" baseline="-25000" dirty="0" smtClean="0">
                <a:latin typeface="Comic Sans MS" pitchFamily="66" charset="0"/>
              </a:rPr>
              <a:t> </a:t>
            </a:r>
            <a:r>
              <a:rPr lang="cs-CZ" dirty="0" smtClean="0">
                <a:latin typeface="Comic Sans MS" pitchFamily="66" charset="0"/>
              </a:rPr>
              <a:t>=4cm</a:t>
            </a:r>
            <a:endParaRPr lang="cs-CZ" dirty="0">
              <a:latin typeface="Comic Sans MS" pitchFamily="66" charset="0"/>
            </a:endParaRPr>
          </a:p>
        </p:txBody>
      </p:sp>
      <p:sp>
        <p:nvSpPr>
          <p:cNvPr id="64" name="TextovéPole 63"/>
          <p:cNvSpPr txBox="1"/>
          <p:nvPr/>
        </p:nvSpPr>
        <p:spPr>
          <a:xfrm>
            <a:off x="1763688" y="3851756"/>
            <a:ext cx="57606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C00000"/>
                </a:solidFill>
                <a:latin typeface="Comic Sans MS" pitchFamily="66" charset="0"/>
              </a:rPr>
              <a:t>S</a:t>
            </a:r>
            <a:r>
              <a:rPr lang="cs-CZ" baseline="-25000" dirty="0" smtClean="0">
                <a:solidFill>
                  <a:srgbClr val="C00000"/>
                </a:solidFill>
                <a:latin typeface="Comic Sans MS" pitchFamily="66" charset="0"/>
              </a:rPr>
              <a:t>1</a:t>
            </a:r>
            <a:endParaRPr lang="cs-CZ" baseline="-250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38" name="TextovéPole 37"/>
          <p:cNvSpPr txBox="1"/>
          <p:nvPr/>
        </p:nvSpPr>
        <p:spPr>
          <a:xfrm>
            <a:off x="1691680" y="5661248"/>
            <a:ext cx="57606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omic Sans MS" pitchFamily="66" charset="0"/>
              </a:rPr>
              <a:t>S</a:t>
            </a:r>
            <a:endParaRPr lang="cs-CZ" baseline="-25000" dirty="0">
              <a:latin typeface="Comic Sans MS" pitchFamily="66" charset="0"/>
            </a:endParaRPr>
          </a:p>
        </p:txBody>
      </p:sp>
      <p:sp>
        <p:nvSpPr>
          <p:cNvPr id="39" name="TextovéPole 38"/>
          <p:cNvSpPr txBox="1"/>
          <p:nvPr/>
        </p:nvSpPr>
        <p:spPr>
          <a:xfrm>
            <a:off x="2123728" y="4077072"/>
            <a:ext cx="136872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C00000"/>
                </a:solidFill>
                <a:latin typeface="Comic Sans MS" pitchFamily="66" charset="0"/>
              </a:rPr>
              <a:t>r</a:t>
            </a:r>
            <a:r>
              <a:rPr lang="cs-CZ" baseline="-25000" dirty="0" smtClean="0">
                <a:solidFill>
                  <a:srgbClr val="C00000"/>
                </a:solidFill>
                <a:latin typeface="Comic Sans MS" pitchFamily="66" charset="0"/>
              </a:rPr>
              <a:t>1</a:t>
            </a:r>
            <a:r>
              <a:rPr lang="cs-CZ" dirty="0" smtClean="0">
                <a:solidFill>
                  <a:srgbClr val="C00000"/>
                </a:solidFill>
                <a:latin typeface="Comic Sans MS" pitchFamily="66" charset="0"/>
              </a:rPr>
              <a:t>= 3cm</a:t>
            </a:r>
            <a:endParaRPr lang="cs-CZ" dirty="0">
              <a:solidFill>
                <a:srgbClr val="C00000"/>
              </a:solidFill>
              <a:latin typeface="Comic Sans MS" pitchFamily="66" charset="0"/>
            </a:endParaRPr>
          </a:p>
        </p:txBody>
      </p:sp>
      <p:grpSp>
        <p:nvGrpSpPr>
          <p:cNvPr id="2" name="Skupina 51"/>
          <p:cNvGrpSpPr/>
          <p:nvPr/>
        </p:nvGrpSpPr>
        <p:grpSpPr>
          <a:xfrm>
            <a:off x="899592" y="1556792"/>
            <a:ext cx="2520280" cy="4680520"/>
            <a:chOff x="4355976" y="1268760"/>
            <a:chExt cx="2520280" cy="4680520"/>
          </a:xfrm>
        </p:grpSpPr>
        <p:grpSp>
          <p:nvGrpSpPr>
            <p:cNvPr id="3" name="Skupina 45"/>
            <p:cNvGrpSpPr/>
            <p:nvPr/>
          </p:nvGrpSpPr>
          <p:grpSpPr>
            <a:xfrm>
              <a:off x="4355976" y="5065182"/>
              <a:ext cx="2520280" cy="884098"/>
              <a:chOff x="539552" y="2780928"/>
              <a:chExt cx="4176464" cy="936104"/>
            </a:xfrm>
          </p:grpSpPr>
          <p:sp>
            <p:nvSpPr>
              <p:cNvPr id="43" name="Oblouk 42"/>
              <p:cNvSpPr/>
              <p:nvPr/>
            </p:nvSpPr>
            <p:spPr>
              <a:xfrm>
                <a:off x="539552" y="2780928"/>
                <a:ext cx="4176464" cy="936104"/>
              </a:xfrm>
              <a:prstGeom prst="arc">
                <a:avLst>
                  <a:gd name="adj1" fmla="val 10853897"/>
                  <a:gd name="adj2" fmla="val 0"/>
                </a:avLst>
              </a:prstGeom>
              <a:ln w="3175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44" name="Oblouk 43"/>
              <p:cNvSpPr/>
              <p:nvPr/>
            </p:nvSpPr>
            <p:spPr>
              <a:xfrm rot="10800000">
                <a:off x="539552" y="2780928"/>
                <a:ext cx="4176464" cy="936104"/>
              </a:xfrm>
              <a:prstGeom prst="arc">
                <a:avLst>
                  <a:gd name="adj1" fmla="val 10853897"/>
                  <a:gd name="adj2" fmla="val 0"/>
                </a:avLst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cxnSp>
          <p:nvCxnSpPr>
            <p:cNvPr id="48" name="Přímá spojovací čára 47"/>
            <p:cNvCxnSpPr/>
            <p:nvPr/>
          </p:nvCxnSpPr>
          <p:spPr>
            <a:xfrm>
              <a:off x="5598529" y="5486721"/>
              <a:ext cx="12600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Přímá spojovací čára 52"/>
            <p:cNvCxnSpPr/>
            <p:nvPr/>
          </p:nvCxnSpPr>
          <p:spPr>
            <a:xfrm flipH="1" flipV="1">
              <a:off x="5616116" y="3745103"/>
              <a:ext cx="5059" cy="1728125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Přímá spojovací čára 55"/>
            <p:cNvCxnSpPr>
              <a:stCxn id="43" idx="2"/>
              <a:endCxn id="27" idx="2"/>
            </p:cNvCxnSpPr>
            <p:nvPr/>
          </p:nvCxnSpPr>
          <p:spPr>
            <a:xfrm flipH="1" flipV="1">
              <a:off x="6329904" y="3752468"/>
              <a:ext cx="546352" cy="1754763"/>
            </a:xfrm>
            <a:prstGeom prst="line">
              <a:avLst/>
            </a:prstGeom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Přímá spojovací čára 58"/>
            <p:cNvCxnSpPr>
              <a:endCxn id="27" idx="0"/>
            </p:cNvCxnSpPr>
            <p:nvPr/>
          </p:nvCxnSpPr>
          <p:spPr>
            <a:xfrm flipV="1">
              <a:off x="4355976" y="3740880"/>
              <a:ext cx="494334" cy="1732348"/>
            </a:xfrm>
            <a:prstGeom prst="line">
              <a:avLst/>
            </a:prstGeom>
            <a:ln w="317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" name="Skupina 25"/>
            <p:cNvGrpSpPr/>
            <p:nvPr/>
          </p:nvGrpSpPr>
          <p:grpSpPr>
            <a:xfrm>
              <a:off x="4848774" y="3572448"/>
              <a:ext cx="1481130" cy="360040"/>
              <a:chOff x="539552" y="2780928"/>
              <a:chExt cx="4176464" cy="936104"/>
            </a:xfrm>
          </p:grpSpPr>
          <p:sp>
            <p:nvSpPr>
              <p:cNvPr id="27" name="Oblouk 26"/>
              <p:cNvSpPr/>
              <p:nvPr/>
            </p:nvSpPr>
            <p:spPr>
              <a:xfrm>
                <a:off x="539552" y="2780928"/>
                <a:ext cx="4176464" cy="936104"/>
              </a:xfrm>
              <a:prstGeom prst="arc">
                <a:avLst>
                  <a:gd name="adj1" fmla="val 10853897"/>
                  <a:gd name="adj2" fmla="val 0"/>
                </a:avLst>
              </a:prstGeom>
              <a:ln w="31750">
                <a:solidFill>
                  <a:srgbClr val="C000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8" name="Oblouk 27"/>
              <p:cNvSpPr/>
              <p:nvPr/>
            </p:nvSpPr>
            <p:spPr>
              <a:xfrm rot="10800000">
                <a:off x="539552" y="2780928"/>
                <a:ext cx="4176464" cy="936104"/>
              </a:xfrm>
              <a:prstGeom prst="arc">
                <a:avLst>
                  <a:gd name="adj1" fmla="val 10853897"/>
                  <a:gd name="adj2" fmla="val 0"/>
                </a:avLst>
              </a:prstGeom>
              <a:ln w="3175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cxnSp>
          <p:nvCxnSpPr>
            <p:cNvPr id="30" name="Přímá spojovací čára 29"/>
            <p:cNvCxnSpPr/>
            <p:nvPr/>
          </p:nvCxnSpPr>
          <p:spPr>
            <a:xfrm flipV="1">
              <a:off x="4860032" y="1268760"/>
              <a:ext cx="720080" cy="2452428"/>
            </a:xfrm>
            <a:prstGeom prst="line">
              <a:avLst/>
            </a:prstGeom>
            <a:ln w="15875">
              <a:solidFill>
                <a:srgbClr val="C00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Přímá spojovací čára 30"/>
            <p:cNvCxnSpPr/>
            <p:nvPr/>
          </p:nvCxnSpPr>
          <p:spPr>
            <a:xfrm flipH="1" flipV="1">
              <a:off x="5580112" y="1268760"/>
              <a:ext cx="762376" cy="2546852"/>
            </a:xfrm>
            <a:prstGeom prst="line">
              <a:avLst/>
            </a:prstGeom>
            <a:ln w="15875">
              <a:solidFill>
                <a:srgbClr val="C00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Přímá spojovací čára 46"/>
            <p:cNvCxnSpPr/>
            <p:nvPr/>
          </p:nvCxnSpPr>
          <p:spPr>
            <a:xfrm>
              <a:off x="5618139" y="3746174"/>
              <a:ext cx="720000" cy="0"/>
            </a:xfrm>
            <a:prstGeom prst="line">
              <a:avLst/>
            </a:prstGeom>
            <a:ln w="25400">
              <a:solidFill>
                <a:srgbClr val="C0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Přímá spojovací čára 49"/>
            <p:cNvCxnSpPr/>
            <p:nvPr/>
          </p:nvCxnSpPr>
          <p:spPr>
            <a:xfrm flipH="1" flipV="1">
              <a:off x="5580112" y="1340768"/>
              <a:ext cx="36296" cy="2376265"/>
            </a:xfrm>
            <a:prstGeom prst="line">
              <a:avLst/>
            </a:prstGeom>
            <a:ln w="22225">
              <a:solidFill>
                <a:srgbClr val="C0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7" name="TextovéPole 56"/>
          <p:cNvSpPr txBox="1"/>
          <p:nvPr/>
        </p:nvSpPr>
        <p:spPr>
          <a:xfrm>
            <a:off x="6084168" y="5229200"/>
            <a:ext cx="2808312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s</a:t>
            </a:r>
            <a:r>
              <a:rPr lang="cs-CZ" sz="2400" baseline="-25000" dirty="0" smtClean="0">
                <a:solidFill>
                  <a:srgbClr val="C00000"/>
                </a:solidFill>
                <a:latin typeface="Comic Sans MS" pitchFamily="66" charset="0"/>
              </a:rPr>
              <a:t>1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 : 8 = 3 : 4</a:t>
            </a:r>
          </a:p>
          <a:p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s</a:t>
            </a:r>
            <a:r>
              <a:rPr lang="cs-CZ" sz="2400" baseline="-25000" dirty="0" smtClean="0">
                <a:solidFill>
                  <a:srgbClr val="C00000"/>
                </a:solidFill>
                <a:latin typeface="Comic Sans MS" pitchFamily="66" charset="0"/>
              </a:rPr>
              <a:t>1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 = 6cm</a:t>
            </a:r>
            <a:endParaRPr lang="cs-CZ" sz="24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58" name="TextovéPole 57"/>
          <p:cNvSpPr txBox="1"/>
          <p:nvPr/>
        </p:nvSpPr>
        <p:spPr>
          <a:xfrm>
            <a:off x="5292080" y="3861048"/>
            <a:ext cx="93610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8cm</a:t>
            </a:r>
            <a:endParaRPr lang="cs-CZ" sz="24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323528" y="3284984"/>
            <a:ext cx="122413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77933C"/>
                </a:solidFill>
                <a:latin typeface="Comic Sans MS" pitchFamily="66" charset="0"/>
              </a:rPr>
              <a:t>v =7cm</a:t>
            </a:r>
            <a:endParaRPr lang="cs-CZ" dirty="0">
              <a:solidFill>
                <a:srgbClr val="77933C"/>
              </a:solidFill>
              <a:latin typeface="Comic Sans MS" pitchFamily="66" charset="0"/>
            </a:endParaRPr>
          </a:p>
        </p:txBody>
      </p:sp>
      <p:sp>
        <p:nvSpPr>
          <p:cNvPr id="34" name="TextovéPole 33"/>
          <p:cNvSpPr txBox="1"/>
          <p:nvPr/>
        </p:nvSpPr>
        <p:spPr>
          <a:xfrm>
            <a:off x="1691680" y="1311151"/>
            <a:ext cx="36004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V</a:t>
            </a:r>
            <a:endParaRPr lang="cs-CZ" sz="2400" baseline="-250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35" name="Levá složená závorka 34"/>
          <p:cNvSpPr/>
          <p:nvPr/>
        </p:nvSpPr>
        <p:spPr>
          <a:xfrm>
            <a:off x="971600" y="1556792"/>
            <a:ext cx="1152128" cy="4248472"/>
          </a:xfrm>
          <a:prstGeom prst="leftBrace">
            <a:avLst>
              <a:gd name="adj1" fmla="val 35142"/>
              <a:gd name="adj2" fmla="val 49327"/>
            </a:avLst>
          </a:prstGeom>
          <a:ln w="15875">
            <a:solidFill>
              <a:srgbClr val="77933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1" name="Volný tvar 40"/>
          <p:cNvSpPr/>
          <p:nvPr/>
        </p:nvSpPr>
        <p:spPr>
          <a:xfrm>
            <a:off x="2123728" y="1560089"/>
            <a:ext cx="737727" cy="2477481"/>
          </a:xfrm>
          <a:custGeom>
            <a:avLst/>
            <a:gdLst>
              <a:gd name="connsiteX0" fmla="*/ 0 w 752475"/>
              <a:gd name="connsiteY0" fmla="*/ 0 h 2476500"/>
              <a:gd name="connsiteX1" fmla="*/ 47625 w 752475"/>
              <a:gd name="connsiteY1" fmla="*/ 2476500 h 2476500"/>
              <a:gd name="connsiteX2" fmla="*/ 752475 w 752475"/>
              <a:gd name="connsiteY2" fmla="*/ 2476500 h 2476500"/>
              <a:gd name="connsiteX3" fmla="*/ 0 w 752475"/>
              <a:gd name="connsiteY3" fmla="*/ 0 h 2476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2475" h="2476500">
                <a:moveTo>
                  <a:pt x="0" y="0"/>
                </a:moveTo>
                <a:lnTo>
                  <a:pt x="47625" y="2476500"/>
                </a:lnTo>
                <a:lnTo>
                  <a:pt x="752475" y="24765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50000"/>
              <a:alpha val="38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6" name="Volný tvar 45"/>
          <p:cNvSpPr/>
          <p:nvPr/>
        </p:nvSpPr>
        <p:spPr>
          <a:xfrm>
            <a:off x="2132781" y="1628800"/>
            <a:ext cx="1253613" cy="4144297"/>
          </a:xfrm>
          <a:custGeom>
            <a:avLst/>
            <a:gdLst>
              <a:gd name="connsiteX0" fmla="*/ 0 w 1253613"/>
              <a:gd name="connsiteY0" fmla="*/ 0 h 4144297"/>
              <a:gd name="connsiteX1" fmla="*/ 44245 w 1253613"/>
              <a:gd name="connsiteY1" fmla="*/ 4144297 h 4144297"/>
              <a:gd name="connsiteX2" fmla="*/ 1253613 w 1253613"/>
              <a:gd name="connsiteY2" fmla="*/ 4129549 h 4144297"/>
              <a:gd name="connsiteX3" fmla="*/ 0 w 1253613"/>
              <a:gd name="connsiteY3" fmla="*/ 0 h 4144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53613" h="4144297">
                <a:moveTo>
                  <a:pt x="0" y="0"/>
                </a:moveTo>
                <a:lnTo>
                  <a:pt x="44245" y="4144297"/>
                </a:lnTo>
                <a:lnTo>
                  <a:pt x="1253613" y="4129549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50000"/>
              <a:alpha val="43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9" name="TextovéPole 48"/>
          <p:cNvSpPr txBox="1"/>
          <p:nvPr/>
        </p:nvSpPr>
        <p:spPr>
          <a:xfrm>
            <a:off x="3563888" y="3861048"/>
            <a:ext cx="93610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7cm</a:t>
            </a:r>
            <a:endParaRPr lang="cs-CZ" sz="24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51" name="TextovéPole 50"/>
          <p:cNvSpPr txBox="1"/>
          <p:nvPr/>
        </p:nvSpPr>
        <p:spPr>
          <a:xfrm>
            <a:off x="7524328" y="2492896"/>
            <a:ext cx="648072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s</a:t>
            </a:r>
            <a:r>
              <a:rPr lang="cs-CZ" sz="2400" baseline="-25000" dirty="0" smtClean="0">
                <a:solidFill>
                  <a:srgbClr val="C00000"/>
                </a:solidFill>
                <a:latin typeface="Comic Sans MS" pitchFamily="66" charset="0"/>
              </a:rPr>
              <a:t>1</a:t>
            </a:r>
            <a:endParaRPr lang="cs-CZ" sz="2400" baseline="-250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52" name="TextovéPole 51"/>
          <p:cNvSpPr txBox="1"/>
          <p:nvPr/>
        </p:nvSpPr>
        <p:spPr>
          <a:xfrm>
            <a:off x="6876256" y="4077072"/>
            <a:ext cx="93610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3cm</a:t>
            </a:r>
            <a:endParaRPr lang="cs-CZ" sz="24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54" name="TextovéPole 53"/>
          <p:cNvSpPr txBox="1"/>
          <p:nvPr/>
        </p:nvSpPr>
        <p:spPr>
          <a:xfrm>
            <a:off x="4572000" y="5877272"/>
            <a:ext cx="93610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4cm</a:t>
            </a:r>
            <a:endParaRPr lang="cs-CZ" sz="24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61" name="TextovéPole 60"/>
          <p:cNvSpPr txBox="1"/>
          <p:nvPr/>
        </p:nvSpPr>
        <p:spPr>
          <a:xfrm>
            <a:off x="251520" y="643335"/>
            <a:ext cx="8892480" cy="769441"/>
          </a:xfrm>
          <a:prstGeom prst="rect">
            <a:avLst/>
          </a:prstGeom>
          <a:noFill/>
          <a:ln w="1905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200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Pro výpočet obsahu pláště horní části je nutné vypočítat  stranu </a:t>
            </a:r>
            <a:r>
              <a:rPr lang="cs-CZ" sz="2200" dirty="0" smtClean="0">
                <a:solidFill>
                  <a:srgbClr val="C00000"/>
                </a:solidFill>
                <a:latin typeface="Comic Sans MS" pitchFamily="66" charset="0"/>
              </a:rPr>
              <a:t>s</a:t>
            </a:r>
            <a:r>
              <a:rPr lang="cs-CZ" sz="2200" baseline="-25000" dirty="0" smtClean="0">
                <a:solidFill>
                  <a:srgbClr val="C00000"/>
                </a:solidFill>
                <a:latin typeface="Comic Sans MS" pitchFamily="66" charset="0"/>
              </a:rPr>
              <a:t>1</a:t>
            </a:r>
            <a:r>
              <a:rPr lang="cs-CZ" sz="2200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, kterou určíme pomocí vět o podobnosti trojúhelníků.</a:t>
            </a:r>
          </a:p>
        </p:txBody>
      </p:sp>
      <p:sp>
        <p:nvSpPr>
          <p:cNvPr id="36" name="TextovéPole 35"/>
          <p:cNvSpPr txBox="1"/>
          <p:nvPr/>
        </p:nvSpPr>
        <p:spPr>
          <a:xfrm>
            <a:off x="611560" y="188640"/>
            <a:ext cx="7992888" cy="461665"/>
          </a:xfrm>
          <a:prstGeom prst="rect">
            <a:avLst/>
          </a:prstGeom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latin typeface="Comic Sans MS" pitchFamily="66" charset="0"/>
              </a:rPr>
              <a:t>Počítáme obsah pláště horní části kužele.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37" name="TextovéPole 36"/>
          <p:cNvSpPr txBox="1"/>
          <p:nvPr/>
        </p:nvSpPr>
        <p:spPr>
          <a:xfrm>
            <a:off x="2339752" y="2060848"/>
            <a:ext cx="648072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s</a:t>
            </a:r>
            <a:r>
              <a:rPr lang="cs-CZ" sz="2400" baseline="-25000" dirty="0" smtClean="0">
                <a:solidFill>
                  <a:srgbClr val="C00000"/>
                </a:solidFill>
                <a:latin typeface="Comic Sans MS" pitchFamily="66" charset="0"/>
              </a:rPr>
              <a:t>1</a:t>
            </a:r>
            <a:endParaRPr lang="cs-CZ" sz="2400" baseline="-25000" dirty="0">
              <a:solidFill>
                <a:srgbClr val="C0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4.44444E-6 L 0.52552 4.44444E-6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23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  <p:bldP spid="58" grpId="0"/>
      <p:bldP spid="41" grpId="0" animBg="1"/>
      <p:bldP spid="41" grpId="1" animBg="1"/>
      <p:bldP spid="46" grpId="0" animBg="1"/>
      <p:bldP spid="46" grpId="1" animBg="1"/>
      <p:bldP spid="49" grpId="0"/>
      <p:bldP spid="51" grpId="0"/>
      <p:bldP spid="52" grpId="0"/>
      <p:bldP spid="54" grpId="0"/>
      <p:bldP spid="6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23528" y="260648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8</a:t>
            </a:r>
            <a:endParaRPr lang="cs-CZ" dirty="0"/>
          </a:p>
        </p:txBody>
      </p:sp>
      <p:sp>
        <p:nvSpPr>
          <p:cNvPr id="129" name="TextovéPole 128"/>
          <p:cNvSpPr txBox="1"/>
          <p:nvPr/>
        </p:nvSpPr>
        <p:spPr>
          <a:xfrm>
            <a:off x="2123728" y="5661248"/>
            <a:ext cx="93610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r</a:t>
            </a:r>
            <a:r>
              <a:rPr lang="cs-CZ" sz="2400" baseline="-25000" dirty="0" smtClean="0">
                <a:latin typeface="Comic Sans MS" pitchFamily="66" charset="0"/>
              </a:rPr>
              <a:t> 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64" name="TextovéPole 63"/>
          <p:cNvSpPr txBox="1"/>
          <p:nvPr/>
        </p:nvSpPr>
        <p:spPr>
          <a:xfrm>
            <a:off x="1288776" y="3788567"/>
            <a:ext cx="57606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S</a:t>
            </a:r>
            <a:r>
              <a:rPr lang="cs-CZ" sz="2400" baseline="-25000" dirty="0" smtClean="0">
                <a:solidFill>
                  <a:srgbClr val="C00000"/>
                </a:solidFill>
                <a:latin typeface="Comic Sans MS" pitchFamily="66" charset="0"/>
              </a:rPr>
              <a:t>1</a:t>
            </a:r>
            <a:endParaRPr lang="cs-CZ" sz="2400" baseline="-250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38" name="TextovéPole 37"/>
          <p:cNvSpPr txBox="1"/>
          <p:nvPr/>
        </p:nvSpPr>
        <p:spPr>
          <a:xfrm>
            <a:off x="1403648" y="5733256"/>
            <a:ext cx="57606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S</a:t>
            </a:r>
            <a:endParaRPr lang="cs-CZ" sz="2400" baseline="-25000" dirty="0">
              <a:latin typeface="Comic Sans MS" pitchFamily="66" charset="0"/>
            </a:endParaRPr>
          </a:p>
        </p:txBody>
      </p:sp>
      <p:sp>
        <p:nvSpPr>
          <p:cNvPr id="39" name="TextovéPole 38"/>
          <p:cNvSpPr txBox="1"/>
          <p:nvPr/>
        </p:nvSpPr>
        <p:spPr>
          <a:xfrm>
            <a:off x="1670172" y="4094762"/>
            <a:ext cx="144016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77933C"/>
                </a:solidFill>
                <a:latin typeface="Comic Sans MS" pitchFamily="66" charset="0"/>
              </a:rPr>
              <a:t>r</a:t>
            </a:r>
            <a:r>
              <a:rPr lang="cs-CZ" sz="2400" baseline="-25000" dirty="0" smtClean="0">
                <a:solidFill>
                  <a:srgbClr val="77933C"/>
                </a:solidFill>
                <a:latin typeface="Comic Sans MS" pitchFamily="66" charset="0"/>
              </a:rPr>
              <a:t>1</a:t>
            </a:r>
            <a:r>
              <a:rPr lang="cs-CZ" sz="2400" dirty="0" smtClean="0">
                <a:solidFill>
                  <a:srgbClr val="77933C"/>
                </a:solidFill>
                <a:latin typeface="Comic Sans MS" pitchFamily="66" charset="0"/>
              </a:rPr>
              <a:t>=3cm</a:t>
            </a:r>
            <a:r>
              <a:rPr lang="cs-CZ" sz="2400" baseline="-25000" dirty="0" smtClean="0">
                <a:solidFill>
                  <a:srgbClr val="77933C"/>
                </a:solidFill>
                <a:latin typeface="Comic Sans MS" pitchFamily="66" charset="0"/>
              </a:rPr>
              <a:t> </a:t>
            </a:r>
            <a:endParaRPr lang="cs-CZ" sz="2400" baseline="-25000" dirty="0">
              <a:solidFill>
                <a:srgbClr val="77933C"/>
              </a:solidFill>
              <a:latin typeface="Comic Sans MS" pitchFamily="66" charset="0"/>
            </a:endParaRPr>
          </a:p>
        </p:txBody>
      </p:sp>
      <p:grpSp>
        <p:nvGrpSpPr>
          <p:cNvPr id="2" name="Skupina 51"/>
          <p:cNvGrpSpPr/>
          <p:nvPr/>
        </p:nvGrpSpPr>
        <p:grpSpPr>
          <a:xfrm>
            <a:off x="467544" y="1556792"/>
            <a:ext cx="2520280" cy="4680520"/>
            <a:chOff x="4355976" y="1268760"/>
            <a:chExt cx="2520280" cy="4680520"/>
          </a:xfrm>
        </p:grpSpPr>
        <p:grpSp>
          <p:nvGrpSpPr>
            <p:cNvPr id="3" name="Skupina 45"/>
            <p:cNvGrpSpPr/>
            <p:nvPr/>
          </p:nvGrpSpPr>
          <p:grpSpPr>
            <a:xfrm>
              <a:off x="4355976" y="5065182"/>
              <a:ext cx="2520280" cy="884098"/>
              <a:chOff x="539552" y="2780928"/>
              <a:chExt cx="4176464" cy="936104"/>
            </a:xfrm>
          </p:grpSpPr>
          <p:sp>
            <p:nvSpPr>
              <p:cNvPr id="43" name="Oblouk 42"/>
              <p:cNvSpPr/>
              <p:nvPr/>
            </p:nvSpPr>
            <p:spPr>
              <a:xfrm>
                <a:off x="539552" y="2780928"/>
                <a:ext cx="4176464" cy="936104"/>
              </a:xfrm>
              <a:prstGeom prst="arc">
                <a:avLst>
                  <a:gd name="adj1" fmla="val 10853897"/>
                  <a:gd name="adj2" fmla="val 0"/>
                </a:avLst>
              </a:prstGeom>
              <a:ln w="3175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44" name="Oblouk 43"/>
              <p:cNvSpPr/>
              <p:nvPr/>
            </p:nvSpPr>
            <p:spPr>
              <a:xfrm rot="10800000">
                <a:off x="539552" y="2780928"/>
                <a:ext cx="4176464" cy="936104"/>
              </a:xfrm>
              <a:prstGeom prst="arc">
                <a:avLst>
                  <a:gd name="adj1" fmla="val 10853897"/>
                  <a:gd name="adj2" fmla="val 0"/>
                </a:avLst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cxnSp>
          <p:nvCxnSpPr>
            <p:cNvPr id="48" name="Přímá spojovací čára 47"/>
            <p:cNvCxnSpPr/>
            <p:nvPr/>
          </p:nvCxnSpPr>
          <p:spPr>
            <a:xfrm>
              <a:off x="5598529" y="5486721"/>
              <a:ext cx="12600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Přímá spojovací čára 52"/>
            <p:cNvCxnSpPr/>
            <p:nvPr/>
          </p:nvCxnSpPr>
          <p:spPr>
            <a:xfrm flipH="1" flipV="1">
              <a:off x="5616116" y="3745103"/>
              <a:ext cx="5059" cy="1728125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Přímá spojovací čára 55"/>
            <p:cNvCxnSpPr>
              <a:stCxn id="43" idx="2"/>
              <a:endCxn id="27" idx="2"/>
            </p:cNvCxnSpPr>
            <p:nvPr/>
          </p:nvCxnSpPr>
          <p:spPr>
            <a:xfrm flipH="1" flipV="1">
              <a:off x="6329904" y="3752468"/>
              <a:ext cx="546352" cy="1754763"/>
            </a:xfrm>
            <a:prstGeom prst="line">
              <a:avLst/>
            </a:prstGeom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Přímá spojovací čára 58"/>
            <p:cNvCxnSpPr>
              <a:endCxn id="27" idx="0"/>
            </p:cNvCxnSpPr>
            <p:nvPr/>
          </p:nvCxnSpPr>
          <p:spPr>
            <a:xfrm flipV="1">
              <a:off x="4355976" y="3740880"/>
              <a:ext cx="494334" cy="1732348"/>
            </a:xfrm>
            <a:prstGeom prst="line">
              <a:avLst/>
            </a:prstGeom>
            <a:ln w="317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" name="Skupina 25"/>
            <p:cNvGrpSpPr/>
            <p:nvPr/>
          </p:nvGrpSpPr>
          <p:grpSpPr>
            <a:xfrm>
              <a:off x="4848774" y="3572448"/>
              <a:ext cx="1481130" cy="360040"/>
              <a:chOff x="539552" y="2780928"/>
              <a:chExt cx="4176464" cy="936104"/>
            </a:xfrm>
          </p:grpSpPr>
          <p:sp>
            <p:nvSpPr>
              <p:cNvPr id="27" name="Oblouk 26"/>
              <p:cNvSpPr/>
              <p:nvPr/>
            </p:nvSpPr>
            <p:spPr>
              <a:xfrm>
                <a:off x="539552" y="2780928"/>
                <a:ext cx="4176464" cy="936104"/>
              </a:xfrm>
              <a:prstGeom prst="arc">
                <a:avLst>
                  <a:gd name="adj1" fmla="val 10853897"/>
                  <a:gd name="adj2" fmla="val 0"/>
                </a:avLst>
              </a:prstGeom>
              <a:ln w="31750">
                <a:solidFill>
                  <a:srgbClr val="C000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8" name="Oblouk 27"/>
              <p:cNvSpPr/>
              <p:nvPr/>
            </p:nvSpPr>
            <p:spPr>
              <a:xfrm rot="10800000">
                <a:off x="539552" y="2780928"/>
                <a:ext cx="4176464" cy="936104"/>
              </a:xfrm>
              <a:prstGeom prst="arc">
                <a:avLst>
                  <a:gd name="adj1" fmla="val 10853897"/>
                  <a:gd name="adj2" fmla="val 0"/>
                </a:avLst>
              </a:prstGeom>
              <a:ln w="3175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cxnSp>
          <p:nvCxnSpPr>
            <p:cNvPr id="30" name="Přímá spojovací čára 29"/>
            <p:cNvCxnSpPr/>
            <p:nvPr/>
          </p:nvCxnSpPr>
          <p:spPr>
            <a:xfrm flipV="1">
              <a:off x="4860032" y="1268760"/>
              <a:ext cx="720080" cy="2452428"/>
            </a:xfrm>
            <a:prstGeom prst="line">
              <a:avLst/>
            </a:prstGeom>
            <a:ln w="15875">
              <a:solidFill>
                <a:srgbClr val="C00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Přímá spojovací čára 30"/>
            <p:cNvCxnSpPr/>
            <p:nvPr/>
          </p:nvCxnSpPr>
          <p:spPr>
            <a:xfrm flipH="1" flipV="1">
              <a:off x="5580112" y="1268760"/>
              <a:ext cx="762376" cy="2546852"/>
            </a:xfrm>
            <a:prstGeom prst="line">
              <a:avLst/>
            </a:prstGeom>
            <a:ln w="15875">
              <a:solidFill>
                <a:srgbClr val="C00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Přímá spojovací čára 46"/>
            <p:cNvCxnSpPr/>
            <p:nvPr/>
          </p:nvCxnSpPr>
          <p:spPr>
            <a:xfrm>
              <a:off x="5618139" y="3746174"/>
              <a:ext cx="720000" cy="0"/>
            </a:xfrm>
            <a:prstGeom prst="line">
              <a:avLst/>
            </a:prstGeom>
            <a:ln w="25400">
              <a:solidFill>
                <a:srgbClr val="C0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Přímá spojovací čára 49"/>
            <p:cNvCxnSpPr/>
            <p:nvPr/>
          </p:nvCxnSpPr>
          <p:spPr>
            <a:xfrm flipH="1" flipV="1">
              <a:off x="5580112" y="1340768"/>
              <a:ext cx="36296" cy="2376265"/>
            </a:xfrm>
            <a:prstGeom prst="line">
              <a:avLst/>
            </a:prstGeom>
            <a:ln w="22225">
              <a:solidFill>
                <a:srgbClr val="C0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TextovéPole 32"/>
          <p:cNvSpPr txBox="1"/>
          <p:nvPr/>
        </p:nvSpPr>
        <p:spPr>
          <a:xfrm>
            <a:off x="2915816" y="692696"/>
            <a:ext cx="5688632" cy="830997"/>
          </a:xfrm>
          <a:prstGeom prst="rect">
            <a:avLst/>
          </a:prstGeom>
          <a:noFill/>
          <a:ln w="1905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Hodnoty dosadíme do vzorce pro výpočet obsahu pláště.</a:t>
            </a:r>
          </a:p>
        </p:txBody>
      </p:sp>
      <p:sp>
        <p:nvSpPr>
          <p:cNvPr id="35" name="TextovéPole 34"/>
          <p:cNvSpPr txBox="1"/>
          <p:nvPr/>
        </p:nvSpPr>
        <p:spPr>
          <a:xfrm>
            <a:off x="3491880" y="3140968"/>
            <a:ext cx="4680520" cy="58477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rgbClr val="C00000"/>
                </a:solidFill>
                <a:latin typeface="Comic Sans MS" pitchFamily="66" charset="0"/>
              </a:rPr>
              <a:t>S</a:t>
            </a:r>
            <a:r>
              <a:rPr lang="cs-CZ" sz="3200" baseline="-25000" dirty="0" smtClean="0">
                <a:solidFill>
                  <a:srgbClr val="C00000"/>
                </a:solidFill>
                <a:latin typeface="Comic Sans MS" pitchFamily="66" charset="0"/>
              </a:rPr>
              <a:t>pl1</a:t>
            </a:r>
            <a:r>
              <a:rPr lang="cs-CZ" sz="3200" dirty="0" smtClean="0">
                <a:solidFill>
                  <a:srgbClr val="C00000"/>
                </a:solidFill>
                <a:latin typeface="Comic Sans MS" pitchFamily="66" charset="0"/>
              </a:rPr>
              <a:t> = </a:t>
            </a:r>
            <a:r>
              <a:rPr lang="cs-CZ" sz="3200" dirty="0" smtClean="0">
                <a:solidFill>
                  <a:srgbClr val="C00000"/>
                </a:solidFill>
                <a:latin typeface="Symbol" pitchFamily="18" charset="2"/>
              </a:rPr>
              <a:t>p</a:t>
            </a:r>
            <a:r>
              <a:rPr lang="cs-CZ" sz="3200" dirty="0" smtClean="0">
                <a:solidFill>
                  <a:srgbClr val="C00000"/>
                </a:solidFill>
                <a:latin typeface="Comic Sans MS" pitchFamily="66" charset="0"/>
              </a:rPr>
              <a:t>rs</a:t>
            </a:r>
          </a:p>
        </p:txBody>
      </p:sp>
      <p:grpSp>
        <p:nvGrpSpPr>
          <p:cNvPr id="5" name="Skupina 44"/>
          <p:cNvGrpSpPr/>
          <p:nvPr/>
        </p:nvGrpSpPr>
        <p:grpSpPr>
          <a:xfrm>
            <a:off x="3419872" y="2268161"/>
            <a:ext cx="4680520" cy="584775"/>
            <a:chOff x="3347864" y="5877272"/>
            <a:chExt cx="4680520" cy="584775"/>
          </a:xfrm>
        </p:grpSpPr>
        <p:sp>
          <p:nvSpPr>
            <p:cNvPr id="41" name="TextovéPole 40"/>
            <p:cNvSpPr txBox="1"/>
            <p:nvPr/>
          </p:nvSpPr>
          <p:spPr>
            <a:xfrm>
              <a:off x="3347864" y="5877272"/>
              <a:ext cx="468052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cs-CZ" sz="3200" dirty="0" smtClean="0">
                  <a:solidFill>
                    <a:srgbClr val="C00000"/>
                  </a:solidFill>
                  <a:latin typeface="Comic Sans MS" pitchFamily="66" charset="0"/>
                </a:rPr>
                <a:t>s</a:t>
              </a:r>
              <a:r>
                <a:rPr lang="cs-CZ" sz="3200" baseline="-25000" dirty="0" smtClean="0">
                  <a:solidFill>
                    <a:srgbClr val="C00000"/>
                  </a:solidFill>
                  <a:latin typeface="Comic Sans MS" pitchFamily="66" charset="0"/>
                </a:rPr>
                <a:t>1</a:t>
              </a:r>
              <a:r>
                <a:rPr lang="cs-CZ" sz="3200" dirty="0" smtClean="0">
                  <a:solidFill>
                    <a:srgbClr val="C00000"/>
                  </a:solidFill>
                  <a:latin typeface="Comic Sans MS" pitchFamily="66" charset="0"/>
                </a:rPr>
                <a:t> = 6cm</a:t>
              </a:r>
              <a:endParaRPr lang="cs-CZ" sz="3200" baseline="30000" dirty="0" smtClean="0">
                <a:solidFill>
                  <a:srgbClr val="C00000"/>
                </a:solidFill>
                <a:latin typeface="Comic Sans MS" pitchFamily="66" charset="0"/>
              </a:endParaRPr>
            </a:p>
          </p:txBody>
        </p:sp>
        <p:sp>
          <p:nvSpPr>
            <p:cNvPr id="42" name="Elipsa 41"/>
            <p:cNvSpPr/>
            <p:nvPr/>
          </p:nvSpPr>
          <p:spPr>
            <a:xfrm>
              <a:off x="5436096" y="6021288"/>
              <a:ext cx="72008" cy="45719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32" name="TextovéPole 31"/>
          <p:cNvSpPr txBox="1"/>
          <p:nvPr/>
        </p:nvSpPr>
        <p:spPr>
          <a:xfrm>
            <a:off x="3491880" y="3717032"/>
            <a:ext cx="4680520" cy="58477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rgbClr val="C00000"/>
                </a:solidFill>
                <a:latin typeface="Comic Sans MS" pitchFamily="66" charset="0"/>
              </a:rPr>
              <a:t>S</a:t>
            </a:r>
            <a:r>
              <a:rPr lang="cs-CZ" sz="3200" baseline="-25000" dirty="0" smtClean="0">
                <a:solidFill>
                  <a:srgbClr val="C00000"/>
                </a:solidFill>
                <a:latin typeface="Comic Sans MS" pitchFamily="66" charset="0"/>
              </a:rPr>
              <a:t>pl1</a:t>
            </a:r>
            <a:r>
              <a:rPr lang="cs-CZ" sz="3200" dirty="0" smtClean="0">
                <a:solidFill>
                  <a:srgbClr val="C00000"/>
                </a:solidFill>
                <a:latin typeface="Comic Sans MS" pitchFamily="66" charset="0"/>
              </a:rPr>
              <a:t> = 56,52cm</a:t>
            </a:r>
            <a:r>
              <a:rPr lang="cs-CZ" sz="3200" baseline="30000" dirty="0" smtClean="0">
                <a:solidFill>
                  <a:srgbClr val="C00000"/>
                </a:solidFill>
                <a:latin typeface="Comic Sans MS" pitchFamily="66" charset="0"/>
              </a:rPr>
              <a:t>2</a:t>
            </a:r>
            <a:endParaRPr lang="cs-CZ" sz="3200" dirty="0" smtClean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46" name="TextovéPole 45"/>
          <p:cNvSpPr txBox="1"/>
          <p:nvPr/>
        </p:nvSpPr>
        <p:spPr>
          <a:xfrm>
            <a:off x="3419872" y="1692097"/>
            <a:ext cx="4680520" cy="58477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rgbClr val="C00000"/>
                </a:solidFill>
                <a:latin typeface="Comic Sans MS" pitchFamily="66" charset="0"/>
              </a:rPr>
              <a:t>r</a:t>
            </a:r>
            <a:r>
              <a:rPr lang="cs-CZ" sz="3200" baseline="-25000" dirty="0" smtClean="0">
                <a:solidFill>
                  <a:srgbClr val="C00000"/>
                </a:solidFill>
                <a:latin typeface="Comic Sans MS" pitchFamily="66" charset="0"/>
              </a:rPr>
              <a:t>1</a:t>
            </a:r>
            <a:r>
              <a:rPr lang="cs-CZ" sz="3200" dirty="0" smtClean="0">
                <a:solidFill>
                  <a:srgbClr val="C00000"/>
                </a:solidFill>
                <a:latin typeface="Comic Sans MS" pitchFamily="66" charset="0"/>
              </a:rPr>
              <a:t> = 3cm</a:t>
            </a:r>
          </a:p>
        </p:txBody>
      </p:sp>
      <p:sp>
        <p:nvSpPr>
          <p:cNvPr id="34" name="TextovéPole 33"/>
          <p:cNvSpPr txBox="1"/>
          <p:nvPr/>
        </p:nvSpPr>
        <p:spPr>
          <a:xfrm>
            <a:off x="3203848" y="4581128"/>
            <a:ext cx="5688632" cy="461665"/>
          </a:xfrm>
          <a:prstGeom prst="rect">
            <a:avLst/>
          </a:prstGeom>
          <a:noFill/>
          <a:ln w="1905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Obsah pláště horní části je 56,52cm</a:t>
            </a:r>
            <a:r>
              <a:rPr lang="cs-CZ" sz="2400" baseline="30000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2</a:t>
            </a:r>
            <a:r>
              <a:rPr lang="cs-CZ" sz="2400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.</a:t>
            </a:r>
          </a:p>
        </p:txBody>
      </p:sp>
      <p:sp>
        <p:nvSpPr>
          <p:cNvPr id="37" name="Levá složená závorka 36"/>
          <p:cNvSpPr/>
          <p:nvPr/>
        </p:nvSpPr>
        <p:spPr>
          <a:xfrm rot="9787504">
            <a:off x="2087729" y="1414090"/>
            <a:ext cx="587803" cy="2579292"/>
          </a:xfrm>
          <a:prstGeom prst="leftBrace">
            <a:avLst>
              <a:gd name="adj1" fmla="val 35142"/>
              <a:gd name="adj2" fmla="val 49327"/>
            </a:avLst>
          </a:prstGeom>
          <a:ln w="15875">
            <a:solidFill>
              <a:srgbClr val="77933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40" name="Skupina 39"/>
          <p:cNvGrpSpPr/>
          <p:nvPr/>
        </p:nvGrpSpPr>
        <p:grpSpPr>
          <a:xfrm rot="4169122">
            <a:off x="1856199" y="2231605"/>
            <a:ext cx="2376264" cy="461665"/>
            <a:chOff x="4572000" y="620688"/>
            <a:chExt cx="2376264" cy="461665"/>
          </a:xfrm>
        </p:grpSpPr>
        <p:sp>
          <p:nvSpPr>
            <p:cNvPr id="45" name="TextovéPole 44"/>
            <p:cNvSpPr txBox="1"/>
            <p:nvPr/>
          </p:nvSpPr>
          <p:spPr>
            <a:xfrm>
              <a:off x="4572000" y="620688"/>
              <a:ext cx="2376264" cy="46166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cs-CZ" sz="2400" dirty="0" smtClean="0">
                  <a:solidFill>
                    <a:srgbClr val="77933C"/>
                  </a:solidFill>
                  <a:latin typeface="Comic Sans MS" pitchFamily="66" charset="0"/>
                </a:rPr>
                <a:t>s</a:t>
              </a:r>
              <a:r>
                <a:rPr lang="cs-CZ" sz="2400" baseline="-25000" dirty="0" smtClean="0">
                  <a:solidFill>
                    <a:srgbClr val="77933C"/>
                  </a:solidFill>
                  <a:latin typeface="Comic Sans MS" pitchFamily="66" charset="0"/>
                </a:rPr>
                <a:t>1</a:t>
              </a:r>
              <a:r>
                <a:rPr lang="cs-CZ" sz="2400" dirty="0" smtClean="0">
                  <a:solidFill>
                    <a:srgbClr val="77933C"/>
                  </a:solidFill>
                  <a:latin typeface="Comic Sans MS" pitchFamily="66" charset="0"/>
                </a:rPr>
                <a:t> = 6cm</a:t>
              </a:r>
            </a:p>
          </p:txBody>
        </p:sp>
        <p:sp>
          <p:nvSpPr>
            <p:cNvPr id="49" name="Elipsa 48"/>
            <p:cNvSpPr/>
            <p:nvPr/>
          </p:nvSpPr>
          <p:spPr>
            <a:xfrm>
              <a:off x="5521256" y="736128"/>
              <a:ext cx="45719" cy="45719"/>
            </a:xfrm>
            <a:prstGeom prst="ellipse">
              <a:avLst/>
            </a:prstGeom>
            <a:solidFill>
              <a:srgbClr val="77933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51" name="TextovéPole 50"/>
          <p:cNvSpPr txBox="1"/>
          <p:nvPr/>
        </p:nvSpPr>
        <p:spPr>
          <a:xfrm>
            <a:off x="611560" y="188640"/>
            <a:ext cx="7992888" cy="461665"/>
          </a:xfrm>
          <a:prstGeom prst="rect">
            <a:avLst/>
          </a:prstGeom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latin typeface="Comic Sans MS" pitchFamily="66" charset="0"/>
              </a:rPr>
              <a:t>Počítáme obsah pláště horní části kužele.</a:t>
            </a:r>
            <a:endParaRPr lang="cs-CZ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5" grpId="0" animBg="1"/>
      <p:bldP spid="32" grpId="0" animBg="1"/>
      <p:bldP spid="46" grpId="0" animBg="1"/>
      <p:bldP spid="3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251520" y="245792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8</a:t>
            </a:r>
            <a:endParaRPr lang="cs-CZ" dirty="0"/>
          </a:p>
        </p:txBody>
      </p:sp>
      <p:sp>
        <p:nvSpPr>
          <p:cNvPr id="129" name="TextovéPole 128"/>
          <p:cNvSpPr txBox="1"/>
          <p:nvPr/>
        </p:nvSpPr>
        <p:spPr>
          <a:xfrm>
            <a:off x="2123728" y="4581601"/>
            <a:ext cx="93610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r</a:t>
            </a:r>
            <a:r>
              <a:rPr lang="cs-CZ" sz="2400" baseline="-25000" dirty="0" smtClean="0">
                <a:latin typeface="Comic Sans MS" pitchFamily="66" charset="0"/>
              </a:rPr>
              <a:t> 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64" name="TextovéPole 63"/>
          <p:cNvSpPr txBox="1"/>
          <p:nvPr/>
        </p:nvSpPr>
        <p:spPr>
          <a:xfrm>
            <a:off x="1288776" y="2708920"/>
            <a:ext cx="57606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S</a:t>
            </a:r>
            <a:r>
              <a:rPr lang="cs-CZ" sz="2400" baseline="-25000" dirty="0" smtClean="0">
                <a:latin typeface="Comic Sans MS" pitchFamily="66" charset="0"/>
              </a:rPr>
              <a:t>1</a:t>
            </a:r>
            <a:endParaRPr lang="cs-CZ" sz="2400" baseline="-25000" dirty="0">
              <a:latin typeface="Comic Sans MS" pitchFamily="66" charset="0"/>
            </a:endParaRPr>
          </a:p>
        </p:txBody>
      </p:sp>
      <p:sp>
        <p:nvSpPr>
          <p:cNvPr id="38" name="TextovéPole 37"/>
          <p:cNvSpPr txBox="1"/>
          <p:nvPr/>
        </p:nvSpPr>
        <p:spPr>
          <a:xfrm>
            <a:off x="1403648" y="4653609"/>
            <a:ext cx="57606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S</a:t>
            </a:r>
            <a:endParaRPr lang="cs-CZ" sz="2400" baseline="-25000" dirty="0">
              <a:latin typeface="Comic Sans MS" pitchFamily="66" charset="0"/>
            </a:endParaRPr>
          </a:p>
        </p:txBody>
      </p:sp>
      <p:grpSp>
        <p:nvGrpSpPr>
          <p:cNvPr id="3" name="Skupina 45"/>
          <p:cNvGrpSpPr/>
          <p:nvPr/>
        </p:nvGrpSpPr>
        <p:grpSpPr>
          <a:xfrm>
            <a:off x="467544" y="4273567"/>
            <a:ext cx="2520280" cy="884098"/>
            <a:chOff x="539552" y="2780928"/>
            <a:chExt cx="4176464" cy="936104"/>
          </a:xfrm>
        </p:grpSpPr>
        <p:sp>
          <p:nvSpPr>
            <p:cNvPr id="43" name="Oblouk 42"/>
            <p:cNvSpPr/>
            <p:nvPr/>
          </p:nvSpPr>
          <p:spPr>
            <a:xfrm>
              <a:off x="539552" y="2780928"/>
              <a:ext cx="4176464" cy="936104"/>
            </a:xfrm>
            <a:prstGeom prst="arc">
              <a:avLst>
                <a:gd name="adj1" fmla="val 10853897"/>
                <a:gd name="adj2" fmla="val 0"/>
              </a:avLst>
            </a:prstGeom>
            <a:ln w="317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4" name="Oblouk 43"/>
            <p:cNvSpPr/>
            <p:nvPr/>
          </p:nvSpPr>
          <p:spPr>
            <a:xfrm rot="10800000">
              <a:off x="539552" y="2780928"/>
              <a:ext cx="4176464" cy="936104"/>
            </a:xfrm>
            <a:prstGeom prst="arc">
              <a:avLst>
                <a:gd name="adj1" fmla="val 10853897"/>
                <a:gd name="adj2" fmla="val 0"/>
              </a:avLst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cxnSp>
        <p:nvCxnSpPr>
          <p:cNvPr id="48" name="Přímá spojovací čára 47"/>
          <p:cNvCxnSpPr/>
          <p:nvPr/>
        </p:nvCxnSpPr>
        <p:spPr>
          <a:xfrm>
            <a:off x="1710097" y="4695106"/>
            <a:ext cx="1260000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Přímá spojovací čára 52"/>
          <p:cNvCxnSpPr/>
          <p:nvPr/>
        </p:nvCxnSpPr>
        <p:spPr>
          <a:xfrm flipH="1" flipV="1">
            <a:off x="1727684" y="2953488"/>
            <a:ext cx="5059" cy="1728125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Přímá spojovací čára 55"/>
          <p:cNvCxnSpPr>
            <a:stCxn id="43" idx="2"/>
            <a:endCxn id="27" idx="2"/>
          </p:cNvCxnSpPr>
          <p:nvPr/>
        </p:nvCxnSpPr>
        <p:spPr>
          <a:xfrm flipH="1" flipV="1">
            <a:off x="2441472" y="2960853"/>
            <a:ext cx="546352" cy="1754763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Přímá spojovací čára 58"/>
          <p:cNvCxnSpPr>
            <a:endCxn id="27" idx="0"/>
          </p:cNvCxnSpPr>
          <p:nvPr/>
        </p:nvCxnSpPr>
        <p:spPr>
          <a:xfrm flipV="1">
            <a:off x="467544" y="2949265"/>
            <a:ext cx="494334" cy="1732348"/>
          </a:xfrm>
          <a:prstGeom prst="line">
            <a:avLst/>
          </a:prstGeom>
          <a:ln w="317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Skupina 25"/>
          <p:cNvGrpSpPr/>
          <p:nvPr/>
        </p:nvGrpSpPr>
        <p:grpSpPr>
          <a:xfrm>
            <a:off x="960342" y="2780833"/>
            <a:ext cx="1481130" cy="360040"/>
            <a:chOff x="539552" y="2780928"/>
            <a:chExt cx="4176464" cy="936104"/>
          </a:xfrm>
        </p:grpSpPr>
        <p:sp>
          <p:nvSpPr>
            <p:cNvPr id="27" name="Oblouk 26"/>
            <p:cNvSpPr/>
            <p:nvPr/>
          </p:nvSpPr>
          <p:spPr>
            <a:xfrm>
              <a:off x="539552" y="2780928"/>
              <a:ext cx="4176464" cy="936104"/>
            </a:xfrm>
            <a:prstGeom prst="arc">
              <a:avLst>
                <a:gd name="adj1" fmla="val 10853897"/>
                <a:gd name="adj2" fmla="val 0"/>
              </a:avLst>
            </a:prstGeom>
            <a:ln w="317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8" name="Oblouk 27"/>
            <p:cNvSpPr/>
            <p:nvPr/>
          </p:nvSpPr>
          <p:spPr>
            <a:xfrm rot="10800000">
              <a:off x="539552" y="2780928"/>
              <a:ext cx="4176464" cy="936104"/>
            </a:xfrm>
            <a:prstGeom prst="arc">
              <a:avLst>
                <a:gd name="adj1" fmla="val 10853897"/>
                <a:gd name="adj2" fmla="val 0"/>
              </a:avLst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cxnSp>
        <p:nvCxnSpPr>
          <p:cNvPr id="47" name="Přímá spojovací čára 46"/>
          <p:cNvCxnSpPr/>
          <p:nvPr/>
        </p:nvCxnSpPr>
        <p:spPr>
          <a:xfrm>
            <a:off x="1729707" y="2954559"/>
            <a:ext cx="720000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ovéPole 33"/>
          <p:cNvSpPr txBox="1"/>
          <p:nvPr/>
        </p:nvSpPr>
        <p:spPr>
          <a:xfrm>
            <a:off x="3059832" y="908720"/>
            <a:ext cx="5688632" cy="461665"/>
          </a:xfrm>
          <a:prstGeom prst="rect">
            <a:avLst/>
          </a:prstGeom>
          <a:noFill/>
          <a:ln w="1905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Zbývá dopočítat obsah horní podstavy.</a:t>
            </a:r>
          </a:p>
        </p:txBody>
      </p:sp>
      <p:sp>
        <p:nvSpPr>
          <p:cNvPr id="36" name="TextovéPole 35"/>
          <p:cNvSpPr txBox="1"/>
          <p:nvPr/>
        </p:nvSpPr>
        <p:spPr>
          <a:xfrm>
            <a:off x="3347864" y="1556792"/>
            <a:ext cx="4680520" cy="58477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rgbClr val="C00000"/>
                </a:solidFill>
                <a:latin typeface="Comic Sans MS" pitchFamily="66" charset="0"/>
              </a:rPr>
              <a:t>S</a:t>
            </a:r>
            <a:r>
              <a:rPr lang="cs-CZ" sz="3200" baseline="-25000" dirty="0" smtClean="0">
                <a:solidFill>
                  <a:srgbClr val="C00000"/>
                </a:solidFill>
                <a:latin typeface="Comic Sans MS" pitchFamily="66" charset="0"/>
              </a:rPr>
              <a:t>p1</a:t>
            </a:r>
            <a:r>
              <a:rPr lang="cs-CZ" sz="3200" dirty="0" smtClean="0">
                <a:solidFill>
                  <a:srgbClr val="C00000"/>
                </a:solidFill>
                <a:latin typeface="Comic Sans MS" pitchFamily="66" charset="0"/>
              </a:rPr>
              <a:t> = </a:t>
            </a:r>
            <a:r>
              <a:rPr lang="cs-CZ" sz="3200" dirty="0" smtClean="0">
                <a:solidFill>
                  <a:srgbClr val="C00000"/>
                </a:solidFill>
                <a:latin typeface="Symbol" pitchFamily="18" charset="2"/>
              </a:rPr>
              <a:t>p</a:t>
            </a:r>
            <a:r>
              <a:rPr lang="cs-CZ" sz="3200" dirty="0" smtClean="0">
                <a:solidFill>
                  <a:srgbClr val="C00000"/>
                </a:solidFill>
                <a:latin typeface="Comic Sans MS" pitchFamily="66" charset="0"/>
              </a:rPr>
              <a:t>r</a:t>
            </a:r>
            <a:r>
              <a:rPr lang="cs-CZ" sz="3200" baseline="30000" dirty="0" smtClean="0">
                <a:solidFill>
                  <a:srgbClr val="C0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49" name="Elipsa 48"/>
          <p:cNvSpPr/>
          <p:nvPr/>
        </p:nvSpPr>
        <p:spPr>
          <a:xfrm rot="4169122">
            <a:off x="3032434" y="2204833"/>
            <a:ext cx="45719" cy="45719"/>
          </a:xfrm>
          <a:prstGeom prst="ellipse">
            <a:avLst/>
          </a:prstGeom>
          <a:solidFill>
            <a:srgbClr val="7793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TextovéPole 39"/>
          <p:cNvSpPr txBox="1"/>
          <p:nvPr/>
        </p:nvSpPr>
        <p:spPr>
          <a:xfrm>
            <a:off x="3815916" y="2279673"/>
            <a:ext cx="4644516" cy="58477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rgbClr val="C00000"/>
                </a:solidFill>
                <a:latin typeface="Comic Sans MS" pitchFamily="66" charset="0"/>
              </a:rPr>
              <a:t>S</a:t>
            </a:r>
            <a:r>
              <a:rPr lang="cs-CZ" sz="3200" baseline="-25000" dirty="0" smtClean="0">
                <a:solidFill>
                  <a:srgbClr val="C00000"/>
                </a:solidFill>
                <a:latin typeface="Comic Sans MS" pitchFamily="66" charset="0"/>
              </a:rPr>
              <a:t>p1</a:t>
            </a:r>
            <a:r>
              <a:rPr lang="cs-CZ" sz="3200" dirty="0" smtClean="0">
                <a:solidFill>
                  <a:srgbClr val="C00000"/>
                </a:solidFill>
                <a:latin typeface="Comic Sans MS" pitchFamily="66" charset="0"/>
              </a:rPr>
              <a:t> = 9 . </a:t>
            </a:r>
            <a:r>
              <a:rPr lang="cs-CZ" sz="3200" dirty="0" smtClean="0">
                <a:solidFill>
                  <a:srgbClr val="C00000"/>
                </a:solidFill>
                <a:latin typeface="Symbol" pitchFamily="18" charset="2"/>
              </a:rPr>
              <a:t>p </a:t>
            </a:r>
            <a:r>
              <a:rPr lang="cs-CZ" sz="3200" dirty="0" smtClean="0">
                <a:solidFill>
                  <a:srgbClr val="C00000"/>
                </a:solidFill>
                <a:latin typeface="Comic Sans MS" pitchFamily="66" charset="0"/>
              </a:rPr>
              <a:t>= 28,26cm</a:t>
            </a:r>
            <a:r>
              <a:rPr lang="cs-CZ" sz="3200" baseline="30000" dirty="0" smtClean="0">
                <a:solidFill>
                  <a:srgbClr val="C0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51" name="TextovéPole 50"/>
          <p:cNvSpPr txBox="1"/>
          <p:nvPr/>
        </p:nvSpPr>
        <p:spPr>
          <a:xfrm>
            <a:off x="2970097" y="3861048"/>
            <a:ext cx="6173903" cy="461665"/>
          </a:xfrm>
          <a:prstGeom prst="rect">
            <a:avLst/>
          </a:prstGeom>
          <a:noFill/>
          <a:ln w="1905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Celý rotační kužel má povrch 150,72cm</a:t>
            </a:r>
            <a:r>
              <a:rPr lang="cs-CZ" sz="2400" baseline="30000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2</a:t>
            </a:r>
            <a:r>
              <a:rPr lang="cs-CZ" sz="2400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.</a:t>
            </a:r>
          </a:p>
        </p:txBody>
      </p:sp>
      <p:sp>
        <p:nvSpPr>
          <p:cNvPr id="52" name="TextovéPole 51"/>
          <p:cNvSpPr txBox="1"/>
          <p:nvPr/>
        </p:nvSpPr>
        <p:spPr>
          <a:xfrm>
            <a:off x="3203848" y="4365104"/>
            <a:ext cx="5688632" cy="461665"/>
          </a:xfrm>
          <a:prstGeom prst="rect">
            <a:avLst/>
          </a:prstGeom>
          <a:noFill/>
          <a:ln w="1905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Obsah pláště horní části je 56,52cm</a:t>
            </a:r>
            <a:r>
              <a:rPr lang="cs-CZ" sz="2400" baseline="30000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2</a:t>
            </a:r>
            <a:r>
              <a:rPr lang="cs-CZ" sz="2400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.</a:t>
            </a:r>
          </a:p>
        </p:txBody>
      </p:sp>
      <p:sp>
        <p:nvSpPr>
          <p:cNvPr id="54" name="TextovéPole 53"/>
          <p:cNvSpPr txBox="1"/>
          <p:nvPr/>
        </p:nvSpPr>
        <p:spPr>
          <a:xfrm>
            <a:off x="3203848" y="4869160"/>
            <a:ext cx="5688632" cy="461665"/>
          </a:xfrm>
          <a:prstGeom prst="rect">
            <a:avLst/>
          </a:prstGeom>
          <a:noFill/>
          <a:ln w="1905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Obsah horní podstavy je 28,26cm</a:t>
            </a:r>
            <a:r>
              <a:rPr lang="cs-CZ" sz="2400" baseline="30000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2</a:t>
            </a:r>
            <a:r>
              <a:rPr lang="cs-CZ" sz="2400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.</a:t>
            </a:r>
          </a:p>
        </p:txBody>
      </p:sp>
      <p:sp>
        <p:nvSpPr>
          <p:cNvPr id="55" name="TextovéPole 54"/>
          <p:cNvSpPr txBox="1"/>
          <p:nvPr/>
        </p:nvSpPr>
        <p:spPr>
          <a:xfrm>
            <a:off x="1979712" y="5445224"/>
            <a:ext cx="6912768" cy="461665"/>
          </a:xfrm>
          <a:prstGeom prst="rect">
            <a:avLst/>
          </a:prstGeom>
          <a:noFill/>
          <a:ln w="1905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150,72cm</a:t>
            </a:r>
            <a:r>
              <a:rPr lang="cs-CZ" sz="2400" baseline="30000" dirty="0" smtClean="0">
                <a:solidFill>
                  <a:srgbClr val="C00000"/>
                </a:solidFill>
                <a:latin typeface="Comic Sans MS" pitchFamily="66" charset="0"/>
              </a:rPr>
              <a:t>2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 – 56,52cm</a:t>
            </a:r>
            <a:r>
              <a:rPr lang="cs-CZ" sz="2400" baseline="30000" dirty="0" smtClean="0">
                <a:solidFill>
                  <a:srgbClr val="C00000"/>
                </a:solidFill>
                <a:latin typeface="Comic Sans MS" pitchFamily="66" charset="0"/>
              </a:rPr>
              <a:t>2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 + 28,26cm</a:t>
            </a:r>
            <a:r>
              <a:rPr lang="cs-CZ" sz="2400" baseline="30000" dirty="0" smtClean="0">
                <a:solidFill>
                  <a:srgbClr val="C00000"/>
                </a:solidFill>
                <a:latin typeface="Comic Sans MS" pitchFamily="66" charset="0"/>
              </a:rPr>
              <a:t>2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 = </a:t>
            </a:r>
            <a:r>
              <a:rPr lang="cs-CZ" sz="2400" u="sng" dirty="0" smtClean="0">
                <a:solidFill>
                  <a:srgbClr val="C00000"/>
                </a:solidFill>
                <a:latin typeface="Comic Sans MS" pitchFamily="66" charset="0"/>
              </a:rPr>
              <a:t>122,46cm</a:t>
            </a:r>
            <a:r>
              <a:rPr lang="cs-CZ" sz="2400" u="sng" baseline="30000" dirty="0" smtClean="0">
                <a:solidFill>
                  <a:srgbClr val="C0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57" name="TextovéPole 56"/>
          <p:cNvSpPr txBox="1"/>
          <p:nvPr/>
        </p:nvSpPr>
        <p:spPr>
          <a:xfrm>
            <a:off x="1662536" y="3069433"/>
            <a:ext cx="144016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77933C"/>
                </a:solidFill>
                <a:latin typeface="Comic Sans MS" pitchFamily="66" charset="0"/>
              </a:rPr>
              <a:t>r</a:t>
            </a:r>
            <a:r>
              <a:rPr lang="cs-CZ" baseline="-25000" dirty="0" smtClean="0">
                <a:solidFill>
                  <a:srgbClr val="77933C"/>
                </a:solidFill>
                <a:latin typeface="Comic Sans MS" pitchFamily="66" charset="0"/>
              </a:rPr>
              <a:t>1</a:t>
            </a:r>
            <a:r>
              <a:rPr lang="cs-CZ" dirty="0" smtClean="0">
                <a:solidFill>
                  <a:srgbClr val="77933C"/>
                </a:solidFill>
                <a:latin typeface="Comic Sans MS" pitchFamily="66" charset="0"/>
              </a:rPr>
              <a:t>=3cm</a:t>
            </a:r>
            <a:r>
              <a:rPr lang="cs-CZ" sz="2400" baseline="-25000" dirty="0" smtClean="0">
                <a:solidFill>
                  <a:srgbClr val="77933C"/>
                </a:solidFill>
                <a:latin typeface="Comic Sans MS" pitchFamily="66" charset="0"/>
              </a:rPr>
              <a:t> </a:t>
            </a:r>
            <a:endParaRPr lang="cs-CZ" sz="2400" baseline="-25000" dirty="0">
              <a:solidFill>
                <a:srgbClr val="77933C"/>
              </a:solidFill>
              <a:latin typeface="Comic Sans MS" pitchFamily="66" charset="0"/>
            </a:endParaRPr>
          </a:p>
        </p:txBody>
      </p:sp>
      <p:sp>
        <p:nvSpPr>
          <p:cNvPr id="58" name="TextovéPole 57"/>
          <p:cNvSpPr txBox="1"/>
          <p:nvPr/>
        </p:nvSpPr>
        <p:spPr>
          <a:xfrm>
            <a:off x="611560" y="188640"/>
            <a:ext cx="7992888" cy="461665"/>
          </a:xfrm>
          <a:prstGeom prst="rect">
            <a:avLst/>
          </a:prstGeom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latin typeface="Comic Sans MS" pitchFamily="66" charset="0"/>
              </a:rPr>
              <a:t>Počítáme povrch komolého kužele.</a:t>
            </a:r>
            <a:endParaRPr lang="cs-CZ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6" grpId="0" animBg="1"/>
      <p:bldP spid="40" grpId="0" animBg="1"/>
      <p:bldP spid="51" grpId="0"/>
      <p:bldP spid="52" grpId="0"/>
      <p:bldP spid="54" grpId="0"/>
      <p:bldP spid="5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467544" y="3861048"/>
            <a:ext cx="813690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600" b="1" i="1" dirty="0" smtClean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Použité zdroje: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Obrazový materiál je použit z</a:t>
            </a:r>
            <a:r>
              <a:rPr kumimoji="0" lang="cs-CZ" sz="1600" b="0" i="1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galerie obrázků a klipartů Microsoft Office.</a:t>
            </a:r>
            <a:endParaRPr kumimoji="0" lang="cs-CZ" sz="1600" b="0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6" y="3068960"/>
            <a:ext cx="84969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ODVÁRKO, O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., 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KADLEČEK, J. MATEMATIKA pro 9. ročník základní školy 3: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Prometheus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, 2010. ISBN 978-80-7196-283-0. s. 20-21.</a:t>
            </a:r>
            <a:endParaRPr lang="cs-CZ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467544" y="2636912"/>
            <a:ext cx="462819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600" b="1" i="1" dirty="0" smtClean="0">
                <a:latin typeface="Courier New" pitchFamily="49" charset="0"/>
                <a:cs typeface="Courier New" pitchFamily="49" charset="0"/>
              </a:rPr>
              <a:t>Seznam použité literatury a pramenů:</a:t>
            </a:r>
            <a:endParaRPr lang="cs-CZ" sz="16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467544" y="2492896"/>
          <a:ext cx="8208912" cy="32403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3048"/>
                <a:gridCol w="5575864"/>
              </a:tblGrid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Autor: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Mgr. Ivana Kubicová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oblast: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 a její aplikace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obor: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předmět: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Ročník: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9.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Tematická</a:t>
                      </a:r>
                      <a:r>
                        <a:rPr lang="cs-CZ" sz="1600" b="1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oblast</a:t>
                      </a: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Geometrie v rovině a v prostoru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Téma hodiny: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Kužel</a:t>
                      </a:r>
                      <a:r>
                        <a:rPr lang="cs-CZ" sz="1600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– </a:t>
                      </a: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povrch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32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Označení DUM: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VY_32_INOVACE_08.13.KUB.MA.9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Vytvořeno: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14. 04. 2013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Zaoblený obdélník 61"/>
          <p:cNvSpPr/>
          <p:nvPr/>
        </p:nvSpPr>
        <p:spPr>
          <a:xfrm>
            <a:off x="251520" y="188640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6" name="Elipsa 25"/>
          <p:cNvSpPr/>
          <p:nvPr/>
        </p:nvSpPr>
        <p:spPr>
          <a:xfrm>
            <a:off x="1907704" y="4191944"/>
            <a:ext cx="1440160" cy="1368152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TextovéPole 32"/>
          <p:cNvSpPr txBox="1"/>
          <p:nvPr/>
        </p:nvSpPr>
        <p:spPr>
          <a:xfrm>
            <a:off x="683568" y="118373"/>
            <a:ext cx="7632848" cy="646331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600" dirty="0" smtClean="0">
                <a:solidFill>
                  <a:schemeClr val="tx1"/>
                </a:solidFill>
                <a:latin typeface="Comic Sans MS" pitchFamily="66" charset="0"/>
              </a:rPr>
              <a:t>Povrch kužele</a:t>
            </a:r>
            <a:endParaRPr lang="cs-CZ" sz="36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4" name="TextovéPole 33"/>
          <p:cNvSpPr txBox="1"/>
          <p:nvPr/>
        </p:nvSpPr>
        <p:spPr>
          <a:xfrm>
            <a:off x="4499992" y="2124145"/>
            <a:ext cx="3816424" cy="58477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Comic Sans MS" pitchFamily="66" charset="0"/>
              </a:rPr>
              <a:t>S = </a:t>
            </a:r>
            <a:r>
              <a:rPr lang="cs-CZ" sz="3200" dirty="0" err="1" smtClean="0">
                <a:solidFill>
                  <a:schemeClr val="tx1"/>
                </a:solidFill>
                <a:latin typeface="Comic Sans MS" pitchFamily="66" charset="0"/>
              </a:rPr>
              <a:t>S</a:t>
            </a:r>
            <a:r>
              <a:rPr lang="cs-CZ" sz="3200" baseline="-25000" dirty="0" err="1" smtClean="0">
                <a:solidFill>
                  <a:schemeClr val="tx1"/>
                </a:solidFill>
                <a:latin typeface="Comic Sans MS" pitchFamily="66" charset="0"/>
              </a:rPr>
              <a:t>p</a:t>
            </a:r>
            <a:r>
              <a:rPr lang="cs-CZ" sz="3200" dirty="0" smtClean="0">
                <a:solidFill>
                  <a:schemeClr val="tx1"/>
                </a:solidFill>
                <a:latin typeface="Comic Sans MS" pitchFamily="66" charset="0"/>
              </a:rPr>
              <a:t> + </a:t>
            </a:r>
            <a:r>
              <a:rPr lang="cs-CZ" sz="3200" dirty="0" err="1" smtClean="0">
                <a:solidFill>
                  <a:schemeClr val="tx1"/>
                </a:solidFill>
                <a:latin typeface="Comic Sans MS" pitchFamily="66" charset="0"/>
              </a:rPr>
              <a:t>S</a:t>
            </a:r>
            <a:r>
              <a:rPr lang="cs-CZ" sz="3200" baseline="-25000" dirty="0" err="1" smtClean="0">
                <a:solidFill>
                  <a:schemeClr val="tx1"/>
                </a:solidFill>
                <a:latin typeface="Comic Sans MS" pitchFamily="66" charset="0"/>
              </a:rPr>
              <a:t>pl</a:t>
            </a:r>
            <a:endParaRPr lang="cs-CZ" sz="3200" baseline="-25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55" name="TextovéPole 54"/>
          <p:cNvSpPr txBox="1"/>
          <p:nvPr/>
        </p:nvSpPr>
        <p:spPr>
          <a:xfrm>
            <a:off x="2339752" y="1844824"/>
            <a:ext cx="57606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V</a:t>
            </a:r>
            <a:endParaRPr lang="cs-CZ" sz="2400" dirty="0">
              <a:latin typeface="Comic Sans MS" pitchFamily="66" charset="0"/>
            </a:endParaRPr>
          </a:p>
        </p:txBody>
      </p:sp>
      <p:grpSp>
        <p:nvGrpSpPr>
          <p:cNvPr id="2" name="Skupina 70"/>
          <p:cNvGrpSpPr/>
          <p:nvPr/>
        </p:nvGrpSpPr>
        <p:grpSpPr>
          <a:xfrm>
            <a:off x="2512344" y="4768103"/>
            <a:ext cx="216000" cy="216024"/>
            <a:chOff x="4385144" y="6093296"/>
            <a:chExt cx="216000" cy="216024"/>
          </a:xfrm>
        </p:grpSpPr>
        <p:cxnSp>
          <p:nvCxnSpPr>
            <p:cNvPr id="67" name="Přímá spojovací čára 66"/>
            <p:cNvCxnSpPr/>
            <p:nvPr/>
          </p:nvCxnSpPr>
          <p:spPr>
            <a:xfrm>
              <a:off x="4499992" y="6093296"/>
              <a:ext cx="0" cy="21602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Přímá spojovací čára 68"/>
            <p:cNvCxnSpPr/>
            <p:nvPr/>
          </p:nvCxnSpPr>
          <p:spPr>
            <a:xfrm flipV="1">
              <a:off x="4385144" y="6185496"/>
              <a:ext cx="216000" cy="838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Výseč 26"/>
          <p:cNvSpPr/>
          <p:nvPr/>
        </p:nvSpPr>
        <p:spPr>
          <a:xfrm rot="17553714">
            <a:off x="539123" y="375212"/>
            <a:ext cx="3725752" cy="3882580"/>
          </a:xfrm>
          <a:prstGeom prst="pie">
            <a:avLst>
              <a:gd name="adj1" fmla="val 5199735"/>
              <a:gd name="adj2" fmla="val 13506332"/>
            </a:avLst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cxnSp>
        <p:nvCxnSpPr>
          <p:cNvPr id="29" name="Přímá spojovací čára 28"/>
          <p:cNvCxnSpPr/>
          <p:nvPr/>
        </p:nvCxnSpPr>
        <p:spPr>
          <a:xfrm flipH="1">
            <a:off x="1475656" y="2348407"/>
            <a:ext cx="936104" cy="1584176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ovéPole 31"/>
          <p:cNvSpPr txBox="1"/>
          <p:nvPr/>
        </p:nvSpPr>
        <p:spPr>
          <a:xfrm>
            <a:off x="1547664" y="2852463"/>
            <a:ext cx="57606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s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39" name="TextovéPole 38"/>
          <p:cNvSpPr txBox="1"/>
          <p:nvPr/>
        </p:nvSpPr>
        <p:spPr>
          <a:xfrm>
            <a:off x="2267744" y="3686942"/>
            <a:ext cx="792088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2</a:t>
            </a:r>
            <a:r>
              <a:rPr lang="cs-CZ" sz="2400" dirty="0" smtClean="0">
                <a:latin typeface="Symbol" pitchFamily="18" charset="2"/>
              </a:rPr>
              <a:t>p</a:t>
            </a:r>
            <a:r>
              <a:rPr lang="cs-CZ" sz="2400" dirty="0" smtClean="0">
                <a:latin typeface="Comic Sans MS" pitchFamily="66" charset="0"/>
              </a:rPr>
              <a:t>r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40" name="TextovéPole 39"/>
          <p:cNvSpPr txBox="1"/>
          <p:nvPr/>
        </p:nvSpPr>
        <p:spPr>
          <a:xfrm>
            <a:off x="683568" y="908720"/>
            <a:ext cx="7632848" cy="892552"/>
          </a:xfrm>
          <a:prstGeom prst="rect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600" dirty="0" smtClean="0">
                <a:solidFill>
                  <a:schemeClr val="tx1"/>
                </a:solidFill>
                <a:latin typeface="Comic Sans MS" pitchFamily="66" charset="0"/>
              </a:rPr>
              <a:t>Povrch kužele je součtem obsahu podstavy a obsahu pláště.</a:t>
            </a:r>
            <a:endParaRPr lang="cs-CZ" sz="26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44" name="Zaoblený obdélníkový popisek 43"/>
          <p:cNvSpPr/>
          <p:nvPr/>
        </p:nvSpPr>
        <p:spPr>
          <a:xfrm>
            <a:off x="4283968" y="3564305"/>
            <a:ext cx="1944216" cy="720080"/>
          </a:xfrm>
          <a:prstGeom prst="wedgeRoundRectCallout">
            <a:avLst>
              <a:gd name="adj1" fmla="val 48039"/>
              <a:gd name="adj2" fmla="val -151458"/>
              <a:gd name="adj3" fmla="val 16667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err="1" smtClean="0">
                <a:solidFill>
                  <a:schemeClr val="tx1"/>
                </a:solidFill>
                <a:latin typeface="Comic Sans MS" pitchFamily="66" charset="0"/>
              </a:rPr>
              <a:t>S</a:t>
            </a:r>
            <a:r>
              <a:rPr lang="cs-CZ" sz="3200" baseline="-25000" dirty="0" err="1" smtClean="0">
                <a:solidFill>
                  <a:schemeClr val="tx1"/>
                </a:solidFill>
                <a:latin typeface="Comic Sans MS" pitchFamily="66" charset="0"/>
              </a:rPr>
              <a:t>p</a:t>
            </a:r>
            <a:r>
              <a:rPr lang="cs-CZ" sz="3200" dirty="0" smtClean="0">
                <a:solidFill>
                  <a:schemeClr val="tx1"/>
                </a:solidFill>
                <a:latin typeface="Comic Sans MS" pitchFamily="66" charset="0"/>
              </a:rPr>
              <a:t> = </a:t>
            </a:r>
            <a:r>
              <a:rPr lang="cs-CZ" sz="3200" dirty="0" smtClean="0">
                <a:solidFill>
                  <a:schemeClr val="tx1"/>
                </a:solidFill>
                <a:latin typeface="Symbol" pitchFamily="18" charset="2"/>
              </a:rPr>
              <a:t>p</a:t>
            </a:r>
            <a:r>
              <a:rPr lang="cs-CZ" sz="3200" dirty="0" smtClean="0">
                <a:solidFill>
                  <a:schemeClr val="tx1"/>
                </a:solidFill>
                <a:latin typeface="Comic Sans MS" pitchFamily="66" charset="0"/>
              </a:rPr>
              <a:t>r</a:t>
            </a:r>
            <a:r>
              <a:rPr lang="cs-CZ" sz="3200" baseline="30000" dirty="0" smtClean="0">
                <a:solidFill>
                  <a:schemeClr val="tx1"/>
                </a:solidFill>
                <a:latin typeface="Comic Sans MS" pitchFamily="66" charset="0"/>
              </a:rPr>
              <a:t>2</a:t>
            </a:r>
            <a:endParaRPr lang="cs-CZ" sz="3200" baseline="30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46" name="Zaoblený obdélníkový popisek 45"/>
          <p:cNvSpPr/>
          <p:nvPr/>
        </p:nvSpPr>
        <p:spPr>
          <a:xfrm>
            <a:off x="6444208" y="3564305"/>
            <a:ext cx="1944216" cy="720080"/>
          </a:xfrm>
          <a:prstGeom prst="wedgeRoundRectCallout">
            <a:avLst>
              <a:gd name="adj1" fmla="val -13690"/>
              <a:gd name="adj2" fmla="val -155427"/>
              <a:gd name="adj3" fmla="val 16667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err="1" smtClean="0">
                <a:solidFill>
                  <a:schemeClr val="tx1"/>
                </a:solidFill>
                <a:latin typeface="Comic Sans MS" pitchFamily="66" charset="0"/>
              </a:rPr>
              <a:t>S</a:t>
            </a:r>
            <a:r>
              <a:rPr lang="cs-CZ" sz="3200" baseline="-25000" dirty="0" err="1" smtClean="0">
                <a:solidFill>
                  <a:schemeClr val="tx1"/>
                </a:solidFill>
                <a:latin typeface="Comic Sans MS" pitchFamily="66" charset="0"/>
              </a:rPr>
              <a:t>pl</a:t>
            </a:r>
            <a:r>
              <a:rPr lang="cs-CZ" sz="3200" dirty="0" smtClean="0">
                <a:solidFill>
                  <a:schemeClr val="tx1"/>
                </a:solidFill>
                <a:latin typeface="Comic Sans MS" pitchFamily="66" charset="0"/>
              </a:rPr>
              <a:t> = </a:t>
            </a:r>
            <a:r>
              <a:rPr lang="cs-CZ" sz="3200" dirty="0" smtClean="0">
                <a:solidFill>
                  <a:schemeClr val="tx1"/>
                </a:solidFill>
                <a:latin typeface="Symbol" pitchFamily="18" charset="2"/>
              </a:rPr>
              <a:t>p</a:t>
            </a:r>
            <a:r>
              <a:rPr lang="cs-CZ" sz="3200" dirty="0" smtClean="0">
                <a:solidFill>
                  <a:schemeClr val="tx1"/>
                </a:solidFill>
                <a:latin typeface="Comic Sans MS" pitchFamily="66" charset="0"/>
              </a:rPr>
              <a:t>rs</a:t>
            </a:r>
            <a:endParaRPr lang="cs-CZ" sz="3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47" name="TextovéPole 46"/>
          <p:cNvSpPr txBox="1"/>
          <p:nvPr/>
        </p:nvSpPr>
        <p:spPr>
          <a:xfrm>
            <a:off x="4572000" y="4572417"/>
            <a:ext cx="3816424" cy="58477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rgbClr val="C00000"/>
                </a:solidFill>
                <a:latin typeface="Comic Sans MS" pitchFamily="66" charset="0"/>
              </a:rPr>
              <a:t>S = </a:t>
            </a:r>
            <a:r>
              <a:rPr lang="cs-CZ" sz="3200" dirty="0" smtClean="0">
                <a:solidFill>
                  <a:srgbClr val="C00000"/>
                </a:solidFill>
                <a:latin typeface="Symbol" pitchFamily="18" charset="2"/>
              </a:rPr>
              <a:t>p</a:t>
            </a:r>
            <a:r>
              <a:rPr lang="cs-CZ" sz="3200" dirty="0" smtClean="0">
                <a:solidFill>
                  <a:srgbClr val="C00000"/>
                </a:solidFill>
                <a:latin typeface="Comic Sans MS" pitchFamily="66" charset="0"/>
              </a:rPr>
              <a:t>r</a:t>
            </a:r>
            <a:r>
              <a:rPr lang="cs-CZ" sz="3200" baseline="30000" dirty="0" smtClean="0">
                <a:solidFill>
                  <a:srgbClr val="C00000"/>
                </a:solidFill>
                <a:latin typeface="Comic Sans MS" pitchFamily="66" charset="0"/>
              </a:rPr>
              <a:t>2</a:t>
            </a:r>
            <a:r>
              <a:rPr lang="cs-CZ" sz="3200" dirty="0" smtClean="0">
                <a:solidFill>
                  <a:srgbClr val="C00000"/>
                </a:solidFill>
                <a:latin typeface="Comic Sans MS" pitchFamily="66" charset="0"/>
              </a:rPr>
              <a:t> + </a:t>
            </a:r>
            <a:r>
              <a:rPr lang="cs-CZ" sz="3200" dirty="0" smtClean="0">
                <a:solidFill>
                  <a:srgbClr val="C00000"/>
                </a:solidFill>
                <a:latin typeface="Symbol" pitchFamily="18" charset="2"/>
              </a:rPr>
              <a:t>p</a:t>
            </a:r>
            <a:r>
              <a:rPr lang="cs-CZ" sz="3200" dirty="0" smtClean="0">
                <a:solidFill>
                  <a:srgbClr val="C00000"/>
                </a:solidFill>
                <a:latin typeface="Comic Sans MS" pitchFamily="66" charset="0"/>
              </a:rPr>
              <a:t>rs</a:t>
            </a:r>
          </a:p>
        </p:txBody>
      </p:sp>
      <p:sp>
        <p:nvSpPr>
          <p:cNvPr id="51" name="TextovéPole 50"/>
          <p:cNvSpPr txBox="1"/>
          <p:nvPr/>
        </p:nvSpPr>
        <p:spPr>
          <a:xfrm>
            <a:off x="4572000" y="5292497"/>
            <a:ext cx="3816424" cy="58477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Comic Sans MS" pitchFamily="66" charset="0"/>
              </a:rPr>
              <a:t>S = </a:t>
            </a:r>
            <a:r>
              <a:rPr lang="cs-CZ" sz="3200" dirty="0" err="1" smtClean="0">
                <a:solidFill>
                  <a:schemeClr val="tx1"/>
                </a:solidFill>
                <a:latin typeface="Symbol" pitchFamily="18" charset="2"/>
              </a:rPr>
              <a:t>p</a:t>
            </a:r>
            <a:r>
              <a:rPr lang="cs-CZ" sz="3200" dirty="0" err="1" smtClean="0">
                <a:solidFill>
                  <a:schemeClr val="tx1"/>
                </a:solidFill>
                <a:latin typeface="Comic Sans MS" pitchFamily="66" charset="0"/>
              </a:rPr>
              <a:t>r</a:t>
            </a:r>
            <a:r>
              <a:rPr lang="cs-CZ" sz="3200" dirty="0" smtClean="0">
                <a:solidFill>
                  <a:schemeClr val="tx1"/>
                </a:solidFill>
                <a:latin typeface="Comic Sans MS" pitchFamily="66" charset="0"/>
              </a:rPr>
              <a:t>(r + s)</a:t>
            </a:r>
          </a:p>
        </p:txBody>
      </p:sp>
      <p:cxnSp>
        <p:nvCxnSpPr>
          <p:cNvPr id="53" name="Přímá spojovací čára 52"/>
          <p:cNvCxnSpPr/>
          <p:nvPr/>
        </p:nvCxnSpPr>
        <p:spPr>
          <a:xfrm>
            <a:off x="2627784" y="4868687"/>
            <a:ext cx="720080" cy="6860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ovéPole 58"/>
          <p:cNvSpPr txBox="1"/>
          <p:nvPr/>
        </p:nvSpPr>
        <p:spPr>
          <a:xfrm>
            <a:off x="2843808" y="4868687"/>
            <a:ext cx="36004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r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60" name="TextovéPole 59"/>
          <p:cNvSpPr txBox="1"/>
          <p:nvPr/>
        </p:nvSpPr>
        <p:spPr>
          <a:xfrm>
            <a:off x="2195736" y="4220615"/>
            <a:ext cx="999728" cy="58477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err="1" smtClean="0">
                <a:solidFill>
                  <a:schemeClr val="tx1"/>
                </a:solidFill>
                <a:latin typeface="Comic Sans MS" pitchFamily="66" charset="0"/>
              </a:rPr>
              <a:t>S</a:t>
            </a:r>
            <a:r>
              <a:rPr lang="cs-CZ" sz="3200" baseline="-25000" dirty="0" err="1" smtClean="0">
                <a:solidFill>
                  <a:schemeClr val="tx1"/>
                </a:solidFill>
                <a:latin typeface="Comic Sans MS" pitchFamily="66" charset="0"/>
              </a:rPr>
              <a:t>p</a:t>
            </a:r>
            <a:endParaRPr lang="cs-CZ" sz="3200" baseline="-25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61" name="TextovéPole 60"/>
          <p:cNvSpPr txBox="1"/>
          <p:nvPr/>
        </p:nvSpPr>
        <p:spPr>
          <a:xfrm>
            <a:off x="2123728" y="2924471"/>
            <a:ext cx="999728" cy="58477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err="1" smtClean="0">
                <a:solidFill>
                  <a:schemeClr val="tx1"/>
                </a:solidFill>
                <a:latin typeface="Comic Sans MS" pitchFamily="66" charset="0"/>
              </a:rPr>
              <a:t>S</a:t>
            </a:r>
            <a:r>
              <a:rPr lang="cs-CZ" sz="3200" baseline="-25000" dirty="0" err="1" smtClean="0">
                <a:solidFill>
                  <a:schemeClr val="tx1"/>
                </a:solidFill>
                <a:latin typeface="Comic Sans MS" pitchFamily="66" charset="0"/>
              </a:rPr>
              <a:t>pl</a:t>
            </a:r>
            <a:endParaRPr lang="cs-CZ" sz="3200" baseline="-25000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0"/>
                            </p:stCondLst>
                            <p:childTnLst>
                              <p:par>
                                <p:cTn id="1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40" grpId="0" animBg="1"/>
      <p:bldP spid="44" grpId="0" animBg="1"/>
      <p:bldP spid="46" grpId="0" animBg="1"/>
      <p:bldP spid="47" grpId="0" animBg="1"/>
      <p:bldP spid="51" grpId="0" animBg="1"/>
      <p:bldP spid="60" grpId="0"/>
      <p:bldP spid="6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23528" y="332656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DD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611560" y="116632"/>
            <a:ext cx="7992888" cy="523220"/>
          </a:xfrm>
          <a:prstGeom prst="rect">
            <a:avLst/>
          </a:prstGeom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Comic Sans MS" pitchFamily="66" charset="0"/>
              </a:rPr>
              <a:t>Vypočítej povrch kužele o daných rozměrech.</a:t>
            </a:r>
            <a:endParaRPr lang="cs-CZ" sz="2800" dirty="0">
              <a:latin typeface="Comic Sans MS" pitchFamily="66" charset="0"/>
            </a:endParaRPr>
          </a:p>
        </p:txBody>
      </p:sp>
      <p:sp>
        <p:nvSpPr>
          <p:cNvPr id="17" name="Elipsa 16"/>
          <p:cNvSpPr/>
          <p:nvPr/>
        </p:nvSpPr>
        <p:spPr>
          <a:xfrm>
            <a:off x="1475656" y="3299272"/>
            <a:ext cx="1440160" cy="1368152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Výseč 17"/>
          <p:cNvSpPr/>
          <p:nvPr/>
        </p:nvSpPr>
        <p:spPr>
          <a:xfrm rot="17553714">
            <a:off x="711191" y="232210"/>
            <a:ext cx="2927217" cy="3178215"/>
          </a:xfrm>
          <a:prstGeom prst="pie">
            <a:avLst>
              <a:gd name="adj1" fmla="val 4883467"/>
              <a:gd name="adj2" fmla="val 14193032"/>
            </a:avLst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grpSp>
        <p:nvGrpSpPr>
          <p:cNvPr id="19" name="Skupina 70"/>
          <p:cNvGrpSpPr/>
          <p:nvPr/>
        </p:nvGrpSpPr>
        <p:grpSpPr>
          <a:xfrm>
            <a:off x="2066008" y="3875336"/>
            <a:ext cx="216000" cy="216024"/>
            <a:chOff x="4385144" y="6093296"/>
            <a:chExt cx="216000" cy="216024"/>
          </a:xfrm>
        </p:grpSpPr>
        <p:cxnSp>
          <p:nvCxnSpPr>
            <p:cNvPr id="20" name="Přímá spojovací čára 19"/>
            <p:cNvCxnSpPr/>
            <p:nvPr/>
          </p:nvCxnSpPr>
          <p:spPr>
            <a:xfrm>
              <a:off x="4499992" y="6093296"/>
              <a:ext cx="0" cy="21602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ovací čára 20"/>
            <p:cNvCxnSpPr/>
            <p:nvPr/>
          </p:nvCxnSpPr>
          <p:spPr>
            <a:xfrm flipV="1">
              <a:off x="4385144" y="6185496"/>
              <a:ext cx="216000" cy="838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3" name="Přímá spojovací čára 22"/>
          <p:cNvCxnSpPr/>
          <p:nvPr/>
        </p:nvCxnSpPr>
        <p:spPr>
          <a:xfrm>
            <a:off x="2195736" y="4005064"/>
            <a:ext cx="360040" cy="576064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ovéPole 23"/>
          <p:cNvSpPr txBox="1"/>
          <p:nvPr/>
        </p:nvSpPr>
        <p:spPr>
          <a:xfrm>
            <a:off x="1547664" y="407707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omic Sans MS" pitchFamily="66" charset="0"/>
              </a:rPr>
              <a:t>2,5cm</a:t>
            </a:r>
            <a:endParaRPr lang="cs-CZ" dirty="0">
              <a:latin typeface="Comic Sans MS" pitchFamily="66" charset="0"/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4067944" y="1916832"/>
            <a:ext cx="2160240" cy="52322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rgbClr val="C00000"/>
                </a:solidFill>
                <a:latin typeface="Comic Sans MS" pitchFamily="66" charset="0"/>
              </a:rPr>
              <a:t>s = 5,5cm</a:t>
            </a:r>
            <a:endParaRPr lang="cs-CZ" sz="2800" baseline="30000" dirty="0" smtClean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6300192" y="1916832"/>
            <a:ext cx="2016224" cy="52322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rgbClr val="C00000"/>
                </a:solidFill>
                <a:latin typeface="Comic Sans MS" pitchFamily="66" charset="0"/>
              </a:rPr>
              <a:t>r = 2,5cm</a:t>
            </a:r>
            <a:endParaRPr lang="cs-CZ" sz="2800" baseline="30000" dirty="0" smtClean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3851920" y="1268760"/>
            <a:ext cx="4680520" cy="58477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rgbClr val="C00000"/>
                </a:solidFill>
                <a:latin typeface="Comic Sans MS" pitchFamily="66" charset="0"/>
              </a:rPr>
              <a:t>S = </a:t>
            </a:r>
            <a:r>
              <a:rPr lang="cs-CZ" sz="3200" dirty="0" smtClean="0">
                <a:solidFill>
                  <a:srgbClr val="C00000"/>
                </a:solidFill>
                <a:latin typeface="Symbol" pitchFamily="18" charset="2"/>
              </a:rPr>
              <a:t>p</a:t>
            </a:r>
            <a:r>
              <a:rPr lang="cs-CZ" sz="3200" dirty="0" smtClean="0">
                <a:solidFill>
                  <a:srgbClr val="C00000"/>
                </a:solidFill>
                <a:latin typeface="Comic Sans MS" pitchFamily="66" charset="0"/>
              </a:rPr>
              <a:t>r</a:t>
            </a:r>
            <a:r>
              <a:rPr lang="cs-CZ" sz="3200" baseline="30000" dirty="0" smtClean="0">
                <a:solidFill>
                  <a:srgbClr val="C00000"/>
                </a:solidFill>
                <a:latin typeface="Comic Sans MS" pitchFamily="66" charset="0"/>
              </a:rPr>
              <a:t>2</a:t>
            </a:r>
            <a:r>
              <a:rPr lang="cs-CZ" sz="3200" dirty="0" smtClean="0">
                <a:solidFill>
                  <a:srgbClr val="C00000"/>
                </a:solidFill>
                <a:latin typeface="Comic Sans MS" pitchFamily="66" charset="0"/>
              </a:rPr>
              <a:t> + </a:t>
            </a:r>
            <a:r>
              <a:rPr lang="cs-CZ" sz="3200" dirty="0" smtClean="0">
                <a:solidFill>
                  <a:srgbClr val="C00000"/>
                </a:solidFill>
                <a:latin typeface="Symbol" pitchFamily="18" charset="2"/>
              </a:rPr>
              <a:t>p</a:t>
            </a:r>
            <a:r>
              <a:rPr lang="cs-CZ" sz="3200" dirty="0" smtClean="0">
                <a:solidFill>
                  <a:srgbClr val="C00000"/>
                </a:solidFill>
                <a:latin typeface="Comic Sans MS" pitchFamily="66" charset="0"/>
              </a:rPr>
              <a:t>rs</a:t>
            </a:r>
          </a:p>
        </p:txBody>
      </p:sp>
      <p:sp>
        <p:nvSpPr>
          <p:cNvPr id="51" name="TextovéPole 50"/>
          <p:cNvSpPr txBox="1"/>
          <p:nvPr/>
        </p:nvSpPr>
        <p:spPr>
          <a:xfrm>
            <a:off x="1547664" y="2276872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5,5cm</a:t>
            </a:r>
            <a:endParaRPr lang="cs-CZ" sz="2400" dirty="0">
              <a:latin typeface="Comic Sans MS" pitchFamily="66" charset="0"/>
            </a:endParaRPr>
          </a:p>
        </p:txBody>
      </p:sp>
      <p:cxnSp>
        <p:nvCxnSpPr>
          <p:cNvPr id="30" name="Přímá spojovací čára 29"/>
          <p:cNvCxnSpPr/>
          <p:nvPr/>
        </p:nvCxnSpPr>
        <p:spPr>
          <a:xfrm flipH="1">
            <a:off x="971600" y="1835298"/>
            <a:ext cx="1200321" cy="873622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ovéPole 42"/>
          <p:cNvSpPr txBox="1"/>
          <p:nvPr/>
        </p:nvSpPr>
        <p:spPr>
          <a:xfrm>
            <a:off x="3635896" y="2492896"/>
            <a:ext cx="5256584" cy="52322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rgbClr val="C00000"/>
                </a:solidFill>
                <a:latin typeface="Comic Sans MS" pitchFamily="66" charset="0"/>
              </a:rPr>
              <a:t>S = 3,14 . 2,5</a:t>
            </a:r>
            <a:r>
              <a:rPr lang="cs-CZ" sz="2800" baseline="30000" dirty="0" smtClean="0">
                <a:solidFill>
                  <a:srgbClr val="C00000"/>
                </a:solidFill>
                <a:latin typeface="Comic Sans MS" pitchFamily="66" charset="0"/>
              </a:rPr>
              <a:t>2</a:t>
            </a:r>
            <a:r>
              <a:rPr lang="cs-CZ" sz="2800" dirty="0" smtClean="0">
                <a:solidFill>
                  <a:srgbClr val="C00000"/>
                </a:solidFill>
                <a:latin typeface="Comic Sans MS" pitchFamily="66" charset="0"/>
              </a:rPr>
              <a:t> + 3,14 . 2,5 . 5,5</a:t>
            </a:r>
          </a:p>
        </p:txBody>
      </p:sp>
      <p:sp>
        <p:nvSpPr>
          <p:cNvPr id="44" name="TextovéPole 43"/>
          <p:cNvSpPr txBox="1"/>
          <p:nvPr/>
        </p:nvSpPr>
        <p:spPr>
          <a:xfrm>
            <a:off x="3707904" y="3861048"/>
            <a:ext cx="4680520" cy="58477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u="sng" dirty="0" smtClean="0">
                <a:solidFill>
                  <a:srgbClr val="C00000"/>
                </a:solidFill>
                <a:latin typeface="Comic Sans MS" pitchFamily="66" charset="0"/>
              </a:rPr>
              <a:t>S = 62,8cm</a:t>
            </a:r>
            <a:r>
              <a:rPr lang="cs-CZ" sz="3200" u="sng" baseline="30000" dirty="0" smtClean="0">
                <a:solidFill>
                  <a:srgbClr val="C0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46" name="TextovéPole 45"/>
          <p:cNvSpPr txBox="1"/>
          <p:nvPr/>
        </p:nvSpPr>
        <p:spPr>
          <a:xfrm>
            <a:off x="3707904" y="3212976"/>
            <a:ext cx="4968552" cy="52322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rgbClr val="C00000"/>
                </a:solidFill>
                <a:latin typeface="Comic Sans MS" pitchFamily="66" charset="0"/>
              </a:rPr>
              <a:t>S = 19,625 + 43,175</a:t>
            </a:r>
          </a:p>
        </p:txBody>
      </p:sp>
      <p:pic>
        <p:nvPicPr>
          <p:cNvPr id="49" name="Picture 14" descr="C:\Users\PC3\AppData\Local\Microsoft\Windows\Temporary Internet Files\Content.IE5\N6Y1A1JO\MC90033589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600456">
            <a:off x="6716176" y="4296050"/>
            <a:ext cx="1938489" cy="2196191"/>
          </a:xfrm>
          <a:prstGeom prst="rect">
            <a:avLst/>
          </a:prstGeom>
          <a:noFill/>
        </p:spPr>
      </p:pic>
      <p:sp>
        <p:nvSpPr>
          <p:cNvPr id="54" name="TextovéPole 53"/>
          <p:cNvSpPr txBox="1"/>
          <p:nvPr/>
        </p:nvSpPr>
        <p:spPr>
          <a:xfrm>
            <a:off x="1835696" y="1268760"/>
            <a:ext cx="57606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V</a:t>
            </a:r>
            <a:endParaRPr lang="cs-CZ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27" grpId="0" animBg="1"/>
      <p:bldP spid="43" grpId="0" animBg="1"/>
      <p:bldP spid="44" grpId="0" animBg="1"/>
      <p:bldP spid="4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251520" y="260648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 smtClean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44" name="Volný tvar 43"/>
          <p:cNvSpPr/>
          <p:nvPr/>
        </p:nvSpPr>
        <p:spPr>
          <a:xfrm>
            <a:off x="1957388" y="1614488"/>
            <a:ext cx="1343025" cy="3600450"/>
          </a:xfrm>
          <a:custGeom>
            <a:avLst/>
            <a:gdLst>
              <a:gd name="connsiteX0" fmla="*/ 0 w 1343025"/>
              <a:gd name="connsiteY0" fmla="*/ 0 h 3600450"/>
              <a:gd name="connsiteX1" fmla="*/ 14287 w 1343025"/>
              <a:gd name="connsiteY1" fmla="*/ 3586162 h 3600450"/>
              <a:gd name="connsiteX2" fmla="*/ 1343025 w 1343025"/>
              <a:gd name="connsiteY2" fmla="*/ 3600450 h 3600450"/>
              <a:gd name="connsiteX3" fmla="*/ 0 w 1343025"/>
              <a:gd name="connsiteY3" fmla="*/ 0 h 3600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43025" h="3600450">
                <a:moveTo>
                  <a:pt x="0" y="0"/>
                </a:moveTo>
                <a:cubicBezTo>
                  <a:pt x="4762" y="1195387"/>
                  <a:pt x="9525" y="2390775"/>
                  <a:pt x="14287" y="3586162"/>
                </a:cubicBezTo>
                <a:lnTo>
                  <a:pt x="1343025" y="360045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50000"/>
              <a:alpha val="5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TextovéPole 32"/>
          <p:cNvSpPr txBox="1"/>
          <p:nvPr/>
        </p:nvSpPr>
        <p:spPr>
          <a:xfrm>
            <a:off x="611560" y="188640"/>
            <a:ext cx="7992888" cy="954107"/>
          </a:xfrm>
          <a:prstGeom prst="rect">
            <a:avLst/>
          </a:prstGeom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Comic Sans MS" pitchFamily="66" charset="0"/>
              </a:rPr>
              <a:t>Vypočítej povrch kužele o poloměru podstavy 6cm a výšce 18cm.</a:t>
            </a:r>
            <a:endParaRPr lang="cs-CZ" sz="2800" dirty="0">
              <a:latin typeface="Comic Sans MS" pitchFamily="66" charset="0"/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1907704" y="3429000"/>
            <a:ext cx="1008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rgbClr val="C00000"/>
                </a:solidFill>
                <a:latin typeface="Comic Sans MS" pitchFamily="66" charset="0"/>
              </a:rPr>
              <a:t>18cm</a:t>
            </a:r>
            <a:endParaRPr lang="cs-CZ" sz="20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50" name="TextovéPole 49"/>
          <p:cNvSpPr txBox="1"/>
          <p:nvPr/>
        </p:nvSpPr>
        <p:spPr>
          <a:xfrm>
            <a:off x="2123728" y="5229200"/>
            <a:ext cx="792088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rgbClr val="C00000"/>
                </a:solidFill>
                <a:latin typeface="Comic Sans MS" pitchFamily="66" charset="0"/>
              </a:rPr>
              <a:t>6cm</a:t>
            </a:r>
            <a:endParaRPr lang="cs-CZ" sz="20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cxnSp>
        <p:nvCxnSpPr>
          <p:cNvPr id="31" name="Přímá spojovací čára 30"/>
          <p:cNvCxnSpPr/>
          <p:nvPr/>
        </p:nvCxnSpPr>
        <p:spPr>
          <a:xfrm>
            <a:off x="1936280" y="1556792"/>
            <a:ext cx="0" cy="3672408"/>
          </a:xfrm>
          <a:prstGeom prst="line">
            <a:avLst/>
          </a:prstGeom>
          <a:ln w="22225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ovací čára 31"/>
          <p:cNvCxnSpPr/>
          <p:nvPr/>
        </p:nvCxnSpPr>
        <p:spPr>
          <a:xfrm flipH="1">
            <a:off x="1979712" y="5229200"/>
            <a:ext cx="1296144" cy="0"/>
          </a:xfrm>
          <a:prstGeom prst="line">
            <a:avLst/>
          </a:prstGeom>
          <a:ln w="22225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ovéPole 41"/>
          <p:cNvSpPr txBox="1"/>
          <p:nvPr/>
        </p:nvSpPr>
        <p:spPr>
          <a:xfrm>
            <a:off x="3707904" y="1772816"/>
            <a:ext cx="4896544" cy="1292662"/>
          </a:xfrm>
          <a:prstGeom prst="rect">
            <a:avLst/>
          </a:prstGeom>
          <a:noFill/>
          <a:ln w="1270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600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Neznáme velikost strany kužele </a:t>
            </a:r>
            <a:r>
              <a:rPr lang="cs-CZ" sz="2600" dirty="0" smtClean="0">
                <a:solidFill>
                  <a:srgbClr val="C00000"/>
                </a:solidFill>
                <a:latin typeface="Comic Sans MS" pitchFamily="66" charset="0"/>
              </a:rPr>
              <a:t>s</a:t>
            </a:r>
            <a:r>
              <a:rPr lang="cs-CZ" sz="2600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, kterou vypočítáme pomocí Pythagorovy věty.</a:t>
            </a:r>
            <a:endParaRPr lang="cs-CZ" sz="2600" u="sng" dirty="0">
              <a:solidFill>
                <a:schemeClr val="tx2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43" name="TextovéPole 42"/>
          <p:cNvSpPr txBox="1"/>
          <p:nvPr/>
        </p:nvSpPr>
        <p:spPr>
          <a:xfrm>
            <a:off x="3923928" y="1268760"/>
            <a:ext cx="4680520" cy="58477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rgbClr val="C00000"/>
                </a:solidFill>
                <a:latin typeface="Comic Sans MS" pitchFamily="66" charset="0"/>
              </a:rPr>
              <a:t>S = </a:t>
            </a:r>
            <a:r>
              <a:rPr lang="cs-CZ" sz="3200" dirty="0" smtClean="0">
                <a:solidFill>
                  <a:srgbClr val="C00000"/>
                </a:solidFill>
                <a:latin typeface="Symbol" pitchFamily="18" charset="2"/>
              </a:rPr>
              <a:t>p</a:t>
            </a:r>
            <a:r>
              <a:rPr lang="cs-CZ" sz="3200" dirty="0" smtClean="0">
                <a:solidFill>
                  <a:srgbClr val="C00000"/>
                </a:solidFill>
                <a:latin typeface="Comic Sans MS" pitchFamily="66" charset="0"/>
              </a:rPr>
              <a:t>r</a:t>
            </a:r>
            <a:r>
              <a:rPr lang="cs-CZ" sz="3200" baseline="30000" dirty="0" smtClean="0">
                <a:solidFill>
                  <a:srgbClr val="C00000"/>
                </a:solidFill>
                <a:latin typeface="Comic Sans MS" pitchFamily="66" charset="0"/>
              </a:rPr>
              <a:t>2</a:t>
            </a:r>
            <a:r>
              <a:rPr lang="cs-CZ" sz="3200" dirty="0" smtClean="0">
                <a:solidFill>
                  <a:srgbClr val="C00000"/>
                </a:solidFill>
                <a:latin typeface="Comic Sans MS" pitchFamily="66" charset="0"/>
              </a:rPr>
              <a:t> + </a:t>
            </a:r>
            <a:r>
              <a:rPr lang="cs-CZ" sz="3200" dirty="0" smtClean="0">
                <a:solidFill>
                  <a:srgbClr val="C00000"/>
                </a:solidFill>
                <a:latin typeface="Symbol" pitchFamily="18" charset="2"/>
              </a:rPr>
              <a:t>p</a:t>
            </a:r>
            <a:r>
              <a:rPr lang="cs-CZ" sz="3200" dirty="0" smtClean="0">
                <a:solidFill>
                  <a:srgbClr val="C00000"/>
                </a:solidFill>
                <a:latin typeface="Comic Sans MS" pitchFamily="66" charset="0"/>
              </a:rPr>
              <a:t>rs</a:t>
            </a:r>
          </a:p>
        </p:txBody>
      </p:sp>
      <p:grpSp>
        <p:nvGrpSpPr>
          <p:cNvPr id="22" name="Skupina 21"/>
          <p:cNvGrpSpPr/>
          <p:nvPr/>
        </p:nvGrpSpPr>
        <p:grpSpPr>
          <a:xfrm>
            <a:off x="539552" y="1556792"/>
            <a:ext cx="2808312" cy="4176464"/>
            <a:chOff x="539552" y="1556792"/>
            <a:chExt cx="4176464" cy="4176464"/>
          </a:xfrm>
        </p:grpSpPr>
        <p:grpSp>
          <p:nvGrpSpPr>
            <p:cNvPr id="23" name="Skupina 56"/>
            <p:cNvGrpSpPr/>
            <p:nvPr/>
          </p:nvGrpSpPr>
          <p:grpSpPr>
            <a:xfrm>
              <a:off x="539552" y="4797152"/>
              <a:ext cx="4176464" cy="936104"/>
              <a:chOff x="539552" y="2780928"/>
              <a:chExt cx="4176464" cy="936104"/>
            </a:xfrm>
          </p:grpSpPr>
          <p:sp>
            <p:nvSpPr>
              <p:cNvPr id="28" name="Oblouk 27"/>
              <p:cNvSpPr/>
              <p:nvPr/>
            </p:nvSpPr>
            <p:spPr>
              <a:xfrm>
                <a:off x="539552" y="2780928"/>
                <a:ext cx="4176464" cy="936104"/>
              </a:xfrm>
              <a:prstGeom prst="arc">
                <a:avLst>
                  <a:gd name="adj1" fmla="val 10853897"/>
                  <a:gd name="adj2" fmla="val 0"/>
                </a:avLst>
              </a:prstGeom>
              <a:ln w="4127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9" name="Oblouk 28"/>
              <p:cNvSpPr/>
              <p:nvPr/>
            </p:nvSpPr>
            <p:spPr>
              <a:xfrm rot="10800000">
                <a:off x="539552" y="2780928"/>
                <a:ext cx="4176464" cy="936104"/>
              </a:xfrm>
              <a:prstGeom prst="arc">
                <a:avLst>
                  <a:gd name="adj1" fmla="val 10853897"/>
                  <a:gd name="adj2" fmla="val 0"/>
                </a:avLst>
              </a:prstGeom>
              <a:ln w="412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cxnSp>
          <p:nvCxnSpPr>
            <p:cNvPr id="26" name="Přímá spojovací čára 25"/>
            <p:cNvCxnSpPr>
              <a:stCxn id="28" idx="2"/>
            </p:cNvCxnSpPr>
            <p:nvPr/>
          </p:nvCxnSpPr>
          <p:spPr>
            <a:xfrm flipH="1" flipV="1">
              <a:off x="2627784" y="1556792"/>
              <a:ext cx="2088232" cy="3708412"/>
            </a:xfrm>
            <a:prstGeom prst="line">
              <a:avLst/>
            </a:prstGeom>
            <a:ln w="412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Přímá spojovací čára 26"/>
            <p:cNvCxnSpPr/>
            <p:nvPr/>
          </p:nvCxnSpPr>
          <p:spPr>
            <a:xfrm flipV="1">
              <a:off x="539552" y="1556792"/>
              <a:ext cx="2088232" cy="3672408"/>
            </a:xfrm>
            <a:prstGeom prst="line">
              <a:avLst/>
            </a:prstGeom>
            <a:ln w="412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TextovéPole 48"/>
          <p:cNvSpPr txBox="1"/>
          <p:nvPr/>
        </p:nvSpPr>
        <p:spPr>
          <a:xfrm>
            <a:off x="2699792" y="3212976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rgbClr val="C00000"/>
                </a:solidFill>
                <a:latin typeface="Comic Sans MS" pitchFamily="66" charset="0"/>
              </a:rPr>
              <a:t>s</a:t>
            </a:r>
            <a:endParaRPr lang="cs-CZ" sz="20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54" name="TextovéPole 53"/>
          <p:cNvSpPr txBox="1"/>
          <p:nvPr/>
        </p:nvSpPr>
        <p:spPr>
          <a:xfrm>
            <a:off x="3923928" y="3140968"/>
            <a:ext cx="4680520" cy="58477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rgbClr val="C00000"/>
                </a:solidFill>
                <a:latin typeface="Comic Sans MS" pitchFamily="66" charset="0"/>
              </a:rPr>
              <a:t>s</a:t>
            </a:r>
            <a:r>
              <a:rPr lang="cs-CZ" sz="3200" baseline="30000" dirty="0" smtClean="0">
                <a:solidFill>
                  <a:srgbClr val="C00000"/>
                </a:solidFill>
                <a:latin typeface="Comic Sans MS" pitchFamily="66" charset="0"/>
              </a:rPr>
              <a:t>2</a:t>
            </a:r>
            <a:r>
              <a:rPr lang="cs-CZ" sz="3200" dirty="0" smtClean="0">
                <a:solidFill>
                  <a:srgbClr val="C00000"/>
                </a:solidFill>
                <a:latin typeface="Comic Sans MS" pitchFamily="66" charset="0"/>
              </a:rPr>
              <a:t> = r</a:t>
            </a:r>
            <a:r>
              <a:rPr lang="cs-CZ" sz="3200" baseline="30000" dirty="0" smtClean="0">
                <a:solidFill>
                  <a:srgbClr val="C00000"/>
                </a:solidFill>
                <a:latin typeface="Comic Sans MS" pitchFamily="66" charset="0"/>
              </a:rPr>
              <a:t>2</a:t>
            </a:r>
            <a:r>
              <a:rPr lang="cs-CZ" sz="3200" dirty="0" smtClean="0">
                <a:solidFill>
                  <a:srgbClr val="C00000"/>
                </a:solidFill>
                <a:latin typeface="Comic Sans MS" pitchFamily="66" charset="0"/>
              </a:rPr>
              <a:t> + v</a:t>
            </a:r>
            <a:r>
              <a:rPr lang="cs-CZ" sz="3200" baseline="30000" dirty="0" smtClean="0">
                <a:solidFill>
                  <a:srgbClr val="C0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55" name="TextovéPole 54"/>
          <p:cNvSpPr txBox="1"/>
          <p:nvPr/>
        </p:nvSpPr>
        <p:spPr>
          <a:xfrm>
            <a:off x="4067944" y="3717032"/>
            <a:ext cx="4680520" cy="58477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rgbClr val="C00000"/>
                </a:solidFill>
                <a:latin typeface="Comic Sans MS" pitchFamily="66" charset="0"/>
              </a:rPr>
              <a:t>s</a:t>
            </a:r>
            <a:r>
              <a:rPr lang="cs-CZ" sz="3200" baseline="30000" dirty="0" smtClean="0">
                <a:solidFill>
                  <a:srgbClr val="C00000"/>
                </a:solidFill>
                <a:latin typeface="Comic Sans MS" pitchFamily="66" charset="0"/>
              </a:rPr>
              <a:t>2</a:t>
            </a:r>
            <a:r>
              <a:rPr lang="cs-CZ" sz="3200" dirty="0" smtClean="0">
                <a:solidFill>
                  <a:srgbClr val="C00000"/>
                </a:solidFill>
                <a:latin typeface="Comic Sans MS" pitchFamily="66" charset="0"/>
              </a:rPr>
              <a:t> = 6</a:t>
            </a:r>
            <a:r>
              <a:rPr lang="cs-CZ" sz="3200" baseline="30000" dirty="0" smtClean="0">
                <a:solidFill>
                  <a:srgbClr val="C00000"/>
                </a:solidFill>
                <a:latin typeface="Comic Sans MS" pitchFamily="66" charset="0"/>
              </a:rPr>
              <a:t>2</a:t>
            </a:r>
            <a:r>
              <a:rPr lang="cs-CZ" sz="3200" dirty="0" smtClean="0">
                <a:solidFill>
                  <a:srgbClr val="C00000"/>
                </a:solidFill>
                <a:latin typeface="Comic Sans MS" pitchFamily="66" charset="0"/>
              </a:rPr>
              <a:t> + 18</a:t>
            </a:r>
            <a:r>
              <a:rPr lang="cs-CZ" sz="3200" baseline="30000" dirty="0" smtClean="0">
                <a:solidFill>
                  <a:srgbClr val="C0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56" name="TextovéPole 55"/>
          <p:cNvSpPr txBox="1"/>
          <p:nvPr/>
        </p:nvSpPr>
        <p:spPr>
          <a:xfrm>
            <a:off x="3707904" y="4293096"/>
            <a:ext cx="4680520" cy="58477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rgbClr val="C00000"/>
                </a:solidFill>
                <a:latin typeface="Comic Sans MS" pitchFamily="66" charset="0"/>
              </a:rPr>
              <a:t>s</a:t>
            </a:r>
            <a:r>
              <a:rPr lang="cs-CZ" sz="3200" baseline="30000" dirty="0" smtClean="0">
                <a:solidFill>
                  <a:srgbClr val="C00000"/>
                </a:solidFill>
                <a:latin typeface="Comic Sans MS" pitchFamily="66" charset="0"/>
              </a:rPr>
              <a:t>2</a:t>
            </a:r>
            <a:r>
              <a:rPr lang="cs-CZ" sz="3200" dirty="0" smtClean="0">
                <a:solidFill>
                  <a:srgbClr val="C00000"/>
                </a:solidFill>
                <a:latin typeface="Comic Sans MS" pitchFamily="66" charset="0"/>
              </a:rPr>
              <a:t> = 360</a:t>
            </a:r>
            <a:endParaRPr lang="cs-CZ" sz="3200" baseline="30000" dirty="0" smtClean="0">
              <a:solidFill>
                <a:srgbClr val="C00000"/>
              </a:solidFill>
              <a:latin typeface="Comic Sans MS" pitchFamily="66" charset="0"/>
            </a:endParaRPr>
          </a:p>
        </p:txBody>
      </p:sp>
      <p:grpSp>
        <p:nvGrpSpPr>
          <p:cNvPr id="59" name="Skupina 58"/>
          <p:cNvGrpSpPr/>
          <p:nvPr/>
        </p:nvGrpSpPr>
        <p:grpSpPr>
          <a:xfrm>
            <a:off x="4355976" y="4869160"/>
            <a:ext cx="3456384" cy="584775"/>
            <a:chOff x="4427984" y="4869160"/>
            <a:chExt cx="3456384" cy="584775"/>
          </a:xfrm>
        </p:grpSpPr>
        <p:sp>
          <p:nvSpPr>
            <p:cNvPr id="57" name="TextovéPole 56"/>
            <p:cNvSpPr txBox="1"/>
            <p:nvPr/>
          </p:nvSpPr>
          <p:spPr>
            <a:xfrm>
              <a:off x="4427984" y="4869160"/>
              <a:ext cx="3456384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cs-CZ" sz="3200" u="sng" dirty="0" smtClean="0">
                  <a:solidFill>
                    <a:srgbClr val="C00000"/>
                  </a:solidFill>
                  <a:latin typeface="Comic Sans MS" pitchFamily="66" charset="0"/>
                </a:rPr>
                <a:t>s = 19cm</a:t>
              </a:r>
              <a:endParaRPr lang="cs-CZ" sz="3200" u="sng" baseline="30000" dirty="0" smtClean="0">
                <a:solidFill>
                  <a:srgbClr val="C00000"/>
                </a:solidFill>
                <a:latin typeface="Comic Sans MS" pitchFamily="66" charset="0"/>
              </a:endParaRPr>
            </a:p>
          </p:txBody>
        </p:sp>
        <p:sp>
          <p:nvSpPr>
            <p:cNvPr id="58" name="Elipsa 57"/>
            <p:cNvSpPr/>
            <p:nvPr/>
          </p:nvSpPr>
          <p:spPr>
            <a:xfrm>
              <a:off x="5724128" y="5013176"/>
              <a:ext cx="72008" cy="45719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2" grpId="0"/>
      <p:bldP spid="43" grpId="0" animBg="1"/>
      <p:bldP spid="54" grpId="0" animBg="1"/>
      <p:bldP spid="55" grpId="0" animBg="1"/>
      <p:bldP spid="5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251520" y="260648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 smtClean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3" name="TextovéPole 32"/>
          <p:cNvSpPr txBox="1"/>
          <p:nvPr/>
        </p:nvSpPr>
        <p:spPr>
          <a:xfrm>
            <a:off x="611560" y="188640"/>
            <a:ext cx="7992888" cy="954107"/>
          </a:xfrm>
          <a:prstGeom prst="rect">
            <a:avLst/>
          </a:prstGeom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Comic Sans MS" pitchFamily="66" charset="0"/>
              </a:rPr>
              <a:t>Vypočítej povrch kužele o poloměru podstavy 6cm a výšce 18cm.</a:t>
            </a:r>
            <a:endParaRPr lang="cs-CZ" sz="2800" dirty="0">
              <a:latin typeface="Comic Sans MS" pitchFamily="66" charset="0"/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1907704" y="3429000"/>
            <a:ext cx="1008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rgbClr val="C00000"/>
                </a:solidFill>
                <a:latin typeface="Comic Sans MS" pitchFamily="66" charset="0"/>
              </a:rPr>
              <a:t>18cm</a:t>
            </a:r>
            <a:endParaRPr lang="cs-CZ" sz="20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50" name="TextovéPole 49"/>
          <p:cNvSpPr txBox="1"/>
          <p:nvPr/>
        </p:nvSpPr>
        <p:spPr>
          <a:xfrm>
            <a:off x="2123728" y="5229200"/>
            <a:ext cx="792088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rgbClr val="C00000"/>
                </a:solidFill>
                <a:latin typeface="Comic Sans MS" pitchFamily="66" charset="0"/>
              </a:rPr>
              <a:t>6cm</a:t>
            </a:r>
            <a:endParaRPr lang="cs-CZ" sz="20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cxnSp>
        <p:nvCxnSpPr>
          <p:cNvPr id="31" name="Přímá spojovací čára 30"/>
          <p:cNvCxnSpPr/>
          <p:nvPr/>
        </p:nvCxnSpPr>
        <p:spPr>
          <a:xfrm>
            <a:off x="1936280" y="1556792"/>
            <a:ext cx="0" cy="3672408"/>
          </a:xfrm>
          <a:prstGeom prst="line">
            <a:avLst/>
          </a:prstGeom>
          <a:ln w="22225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ovací čára 31"/>
          <p:cNvCxnSpPr/>
          <p:nvPr/>
        </p:nvCxnSpPr>
        <p:spPr>
          <a:xfrm flipH="1">
            <a:off x="1907704" y="5229200"/>
            <a:ext cx="1368152" cy="0"/>
          </a:xfrm>
          <a:prstGeom prst="line">
            <a:avLst/>
          </a:prstGeom>
          <a:ln w="22225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ovéPole 41"/>
          <p:cNvSpPr txBox="1"/>
          <p:nvPr/>
        </p:nvSpPr>
        <p:spPr>
          <a:xfrm>
            <a:off x="3563888" y="1916832"/>
            <a:ext cx="5040560" cy="892552"/>
          </a:xfrm>
          <a:prstGeom prst="rect">
            <a:avLst/>
          </a:prstGeom>
          <a:noFill/>
          <a:ln w="1270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600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Dále dosadíme do vzorce pro výpočet povrchu kužele.</a:t>
            </a:r>
            <a:endParaRPr lang="cs-CZ" sz="2600" u="sng" dirty="0">
              <a:solidFill>
                <a:schemeClr val="tx2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43" name="TextovéPole 42"/>
          <p:cNvSpPr txBox="1"/>
          <p:nvPr/>
        </p:nvSpPr>
        <p:spPr>
          <a:xfrm>
            <a:off x="3851920" y="2852936"/>
            <a:ext cx="4680520" cy="58477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rgbClr val="C00000"/>
                </a:solidFill>
                <a:latin typeface="Comic Sans MS" pitchFamily="66" charset="0"/>
              </a:rPr>
              <a:t>S = </a:t>
            </a:r>
            <a:r>
              <a:rPr lang="cs-CZ" sz="3200" dirty="0" smtClean="0">
                <a:solidFill>
                  <a:srgbClr val="C00000"/>
                </a:solidFill>
                <a:latin typeface="Symbol" pitchFamily="18" charset="2"/>
              </a:rPr>
              <a:t>p</a:t>
            </a:r>
            <a:r>
              <a:rPr lang="cs-CZ" sz="3200" dirty="0" smtClean="0">
                <a:solidFill>
                  <a:srgbClr val="C00000"/>
                </a:solidFill>
                <a:latin typeface="Comic Sans MS" pitchFamily="66" charset="0"/>
              </a:rPr>
              <a:t>r</a:t>
            </a:r>
            <a:r>
              <a:rPr lang="cs-CZ" sz="3200" baseline="30000" dirty="0" smtClean="0">
                <a:solidFill>
                  <a:srgbClr val="C00000"/>
                </a:solidFill>
                <a:latin typeface="Comic Sans MS" pitchFamily="66" charset="0"/>
              </a:rPr>
              <a:t>2</a:t>
            </a:r>
            <a:r>
              <a:rPr lang="cs-CZ" sz="3200" dirty="0" smtClean="0">
                <a:solidFill>
                  <a:srgbClr val="C00000"/>
                </a:solidFill>
                <a:latin typeface="Comic Sans MS" pitchFamily="66" charset="0"/>
              </a:rPr>
              <a:t> + </a:t>
            </a:r>
            <a:r>
              <a:rPr lang="cs-CZ" sz="3200" dirty="0" smtClean="0">
                <a:solidFill>
                  <a:srgbClr val="C00000"/>
                </a:solidFill>
                <a:latin typeface="Symbol" pitchFamily="18" charset="2"/>
              </a:rPr>
              <a:t>p</a:t>
            </a:r>
            <a:r>
              <a:rPr lang="cs-CZ" sz="3200" dirty="0" smtClean="0">
                <a:solidFill>
                  <a:srgbClr val="C00000"/>
                </a:solidFill>
                <a:latin typeface="Comic Sans MS" pitchFamily="66" charset="0"/>
              </a:rPr>
              <a:t>rs</a:t>
            </a:r>
          </a:p>
        </p:txBody>
      </p:sp>
      <p:grpSp>
        <p:nvGrpSpPr>
          <p:cNvPr id="2" name="Skupina 21"/>
          <p:cNvGrpSpPr/>
          <p:nvPr/>
        </p:nvGrpSpPr>
        <p:grpSpPr>
          <a:xfrm>
            <a:off x="539552" y="1556792"/>
            <a:ext cx="2808312" cy="4176464"/>
            <a:chOff x="539552" y="1556792"/>
            <a:chExt cx="4176464" cy="4176464"/>
          </a:xfrm>
        </p:grpSpPr>
        <p:grpSp>
          <p:nvGrpSpPr>
            <p:cNvPr id="3" name="Skupina 56"/>
            <p:cNvGrpSpPr/>
            <p:nvPr/>
          </p:nvGrpSpPr>
          <p:grpSpPr>
            <a:xfrm>
              <a:off x="539552" y="4797152"/>
              <a:ext cx="4176464" cy="936104"/>
              <a:chOff x="539552" y="2780928"/>
              <a:chExt cx="4176464" cy="936104"/>
            </a:xfrm>
          </p:grpSpPr>
          <p:sp>
            <p:nvSpPr>
              <p:cNvPr id="28" name="Oblouk 27"/>
              <p:cNvSpPr/>
              <p:nvPr/>
            </p:nvSpPr>
            <p:spPr>
              <a:xfrm>
                <a:off x="539552" y="2780928"/>
                <a:ext cx="4176464" cy="936104"/>
              </a:xfrm>
              <a:prstGeom prst="arc">
                <a:avLst>
                  <a:gd name="adj1" fmla="val 10853897"/>
                  <a:gd name="adj2" fmla="val 0"/>
                </a:avLst>
              </a:prstGeom>
              <a:ln w="4127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9" name="Oblouk 28"/>
              <p:cNvSpPr/>
              <p:nvPr/>
            </p:nvSpPr>
            <p:spPr>
              <a:xfrm rot="10800000">
                <a:off x="539552" y="2780928"/>
                <a:ext cx="4176464" cy="936104"/>
              </a:xfrm>
              <a:prstGeom prst="arc">
                <a:avLst>
                  <a:gd name="adj1" fmla="val 10853897"/>
                  <a:gd name="adj2" fmla="val 0"/>
                </a:avLst>
              </a:prstGeom>
              <a:ln w="412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cxnSp>
          <p:nvCxnSpPr>
            <p:cNvPr id="26" name="Přímá spojovací čára 25"/>
            <p:cNvCxnSpPr>
              <a:stCxn id="28" idx="2"/>
            </p:cNvCxnSpPr>
            <p:nvPr/>
          </p:nvCxnSpPr>
          <p:spPr>
            <a:xfrm flipH="1" flipV="1">
              <a:off x="2627784" y="1556792"/>
              <a:ext cx="2088232" cy="3708412"/>
            </a:xfrm>
            <a:prstGeom prst="line">
              <a:avLst/>
            </a:prstGeom>
            <a:ln w="412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Přímá spojovací čára 26"/>
            <p:cNvCxnSpPr/>
            <p:nvPr/>
          </p:nvCxnSpPr>
          <p:spPr>
            <a:xfrm flipV="1">
              <a:off x="539552" y="1556792"/>
              <a:ext cx="2088232" cy="3672408"/>
            </a:xfrm>
            <a:prstGeom prst="line">
              <a:avLst/>
            </a:prstGeom>
            <a:ln w="412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TextovéPole 48"/>
          <p:cNvSpPr txBox="1"/>
          <p:nvPr/>
        </p:nvSpPr>
        <p:spPr>
          <a:xfrm>
            <a:off x="2699792" y="3212976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rgbClr val="C00000"/>
                </a:solidFill>
                <a:latin typeface="Comic Sans MS" pitchFamily="66" charset="0"/>
              </a:rPr>
              <a:t>19cm</a:t>
            </a:r>
            <a:endParaRPr lang="cs-CZ" sz="20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56" name="TextovéPole 55"/>
          <p:cNvSpPr txBox="1"/>
          <p:nvPr/>
        </p:nvSpPr>
        <p:spPr>
          <a:xfrm>
            <a:off x="3923928" y="4005064"/>
            <a:ext cx="4680520" cy="58477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rgbClr val="C00000"/>
                </a:solidFill>
                <a:latin typeface="Comic Sans MS" pitchFamily="66" charset="0"/>
              </a:rPr>
              <a:t>S = 113,04 + 357,96 </a:t>
            </a:r>
            <a:endParaRPr lang="cs-CZ" sz="3200" baseline="30000" dirty="0" smtClean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30" name="TextovéPole 29"/>
          <p:cNvSpPr txBox="1"/>
          <p:nvPr/>
        </p:nvSpPr>
        <p:spPr>
          <a:xfrm>
            <a:off x="3419872" y="3429000"/>
            <a:ext cx="5400600" cy="58477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rgbClr val="C00000"/>
                </a:solidFill>
                <a:latin typeface="Comic Sans MS" pitchFamily="66" charset="0"/>
              </a:rPr>
              <a:t>S = 3,14 . 6</a:t>
            </a:r>
            <a:r>
              <a:rPr lang="cs-CZ" sz="3200" baseline="30000" dirty="0" smtClean="0">
                <a:solidFill>
                  <a:srgbClr val="C00000"/>
                </a:solidFill>
                <a:latin typeface="Comic Sans MS" pitchFamily="66" charset="0"/>
              </a:rPr>
              <a:t>2</a:t>
            </a:r>
            <a:r>
              <a:rPr lang="cs-CZ" sz="3200" dirty="0" smtClean="0">
                <a:solidFill>
                  <a:srgbClr val="C00000"/>
                </a:solidFill>
                <a:latin typeface="Comic Sans MS" pitchFamily="66" charset="0"/>
              </a:rPr>
              <a:t> + 3,14 . 6 . 19</a:t>
            </a:r>
          </a:p>
        </p:txBody>
      </p:sp>
      <p:sp>
        <p:nvSpPr>
          <p:cNvPr id="35" name="TextovéPole 34"/>
          <p:cNvSpPr txBox="1"/>
          <p:nvPr/>
        </p:nvSpPr>
        <p:spPr>
          <a:xfrm>
            <a:off x="3923928" y="4653136"/>
            <a:ext cx="4680520" cy="58477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u="sng" dirty="0" smtClean="0">
                <a:solidFill>
                  <a:srgbClr val="C00000"/>
                </a:solidFill>
                <a:latin typeface="Comic Sans MS" pitchFamily="66" charset="0"/>
              </a:rPr>
              <a:t>S = 471cm</a:t>
            </a:r>
            <a:r>
              <a:rPr lang="cs-CZ" sz="3200" u="sng" baseline="30000" dirty="0" smtClean="0">
                <a:solidFill>
                  <a:srgbClr val="C00000"/>
                </a:solidFill>
                <a:latin typeface="Comic Sans MS" pitchFamily="66" charset="0"/>
              </a:rPr>
              <a:t>2</a:t>
            </a:r>
          </a:p>
        </p:txBody>
      </p:sp>
      <p:grpSp>
        <p:nvGrpSpPr>
          <p:cNvPr id="36" name="Skupina 35"/>
          <p:cNvGrpSpPr/>
          <p:nvPr/>
        </p:nvGrpSpPr>
        <p:grpSpPr>
          <a:xfrm>
            <a:off x="4572000" y="1332057"/>
            <a:ext cx="3456384" cy="584775"/>
            <a:chOff x="4427984" y="4869160"/>
            <a:chExt cx="3456384" cy="584775"/>
          </a:xfrm>
        </p:grpSpPr>
        <p:sp>
          <p:nvSpPr>
            <p:cNvPr id="37" name="TextovéPole 36"/>
            <p:cNvSpPr txBox="1"/>
            <p:nvPr/>
          </p:nvSpPr>
          <p:spPr>
            <a:xfrm>
              <a:off x="4427984" y="4869160"/>
              <a:ext cx="3456384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cs-CZ" sz="3200" u="sng" dirty="0" smtClean="0">
                  <a:solidFill>
                    <a:srgbClr val="C00000"/>
                  </a:solidFill>
                  <a:latin typeface="Comic Sans MS" pitchFamily="66" charset="0"/>
                </a:rPr>
                <a:t>s = 19cm</a:t>
              </a:r>
              <a:endParaRPr lang="cs-CZ" sz="3200" u="sng" baseline="30000" dirty="0" smtClean="0">
                <a:solidFill>
                  <a:srgbClr val="C00000"/>
                </a:solidFill>
                <a:latin typeface="Comic Sans MS" pitchFamily="66" charset="0"/>
              </a:endParaRPr>
            </a:p>
          </p:txBody>
        </p:sp>
        <p:sp>
          <p:nvSpPr>
            <p:cNvPr id="38" name="Elipsa 37"/>
            <p:cNvSpPr/>
            <p:nvPr/>
          </p:nvSpPr>
          <p:spPr>
            <a:xfrm>
              <a:off x="5724128" y="5013176"/>
              <a:ext cx="72008" cy="45719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3" grpId="0" animBg="1"/>
      <p:bldP spid="56" grpId="0" animBg="1"/>
      <p:bldP spid="30" grpId="0" animBg="1"/>
      <p:bldP spid="3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Zaoblený obdélník 84"/>
          <p:cNvSpPr/>
          <p:nvPr/>
        </p:nvSpPr>
        <p:spPr>
          <a:xfrm>
            <a:off x="251520" y="188640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35" name="TextovéPole 34"/>
          <p:cNvSpPr txBox="1"/>
          <p:nvPr/>
        </p:nvSpPr>
        <p:spPr>
          <a:xfrm>
            <a:off x="3347864" y="1484784"/>
            <a:ext cx="5400600" cy="1107996"/>
          </a:xfrm>
          <a:prstGeom prst="rect">
            <a:avLst/>
          </a:prstGeom>
          <a:noFill/>
          <a:ln w="1905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200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Rotací trojúhelníku kolem odvěsny vznikne kužel s poloměrem podstavy 5cm a výškou 8cm.</a:t>
            </a:r>
            <a:endParaRPr lang="cs-CZ" sz="2200" dirty="0">
              <a:solidFill>
                <a:schemeClr val="tx2">
                  <a:lumMod val="50000"/>
                </a:schemeClr>
              </a:solidFill>
              <a:latin typeface="Comic Sans MS" pitchFamily="66" charset="0"/>
            </a:endParaRPr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2330226" y="1556792"/>
            <a:ext cx="29144" cy="3088576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 flipV="1">
            <a:off x="520500" y="4643610"/>
            <a:ext cx="1854000" cy="28578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ovéPole 17"/>
          <p:cNvSpPr txBox="1"/>
          <p:nvPr/>
        </p:nvSpPr>
        <p:spPr>
          <a:xfrm>
            <a:off x="2339752" y="3255367"/>
            <a:ext cx="144016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v = 8cm</a:t>
            </a:r>
            <a:endParaRPr lang="cs-CZ" sz="2400" dirty="0">
              <a:solidFill>
                <a:schemeClr val="accent2">
                  <a:lumMod val="75000"/>
                </a:schemeClr>
              </a:solidFill>
              <a:latin typeface="Comic Sans MS" pitchFamily="66" charset="0"/>
            </a:endParaRPr>
          </a:p>
        </p:txBody>
      </p:sp>
      <p:cxnSp>
        <p:nvCxnSpPr>
          <p:cNvPr id="25" name="Přímá spojovací čára 24"/>
          <p:cNvCxnSpPr/>
          <p:nvPr/>
        </p:nvCxnSpPr>
        <p:spPr>
          <a:xfrm flipV="1">
            <a:off x="539552" y="1556792"/>
            <a:ext cx="1800200" cy="3096344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Přímá spojovací čára 65"/>
          <p:cNvCxnSpPr/>
          <p:nvPr/>
        </p:nvCxnSpPr>
        <p:spPr>
          <a:xfrm flipV="1">
            <a:off x="899592" y="4653136"/>
            <a:ext cx="1440160" cy="288032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Přímá spojovací čára 68"/>
          <p:cNvCxnSpPr/>
          <p:nvPr/>
        </p:nvCxnSpPr>
        <p:spPr>
          <a:xfrm flipV="1">
            <a:off x="1187624" y="4653136"/>
            <a:ext cx="1152128" cy="360040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Přímá spojovací čára 71"/>
          <p:cNvCxnSpPr/>
          <p:nvPr/>
        </p:nvCxnSpPr>
        <p:spPr>
          <a:xfrm flipV="1">
            <a:off x="1475656" y="4653136"/>
            <a:ext cx="864096" cy="360040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Přímá spojovací čára 74"/>
          <p:cNvCxnSpPr/>
          <p:nvPr/>
        </p:nvCxnSpPr>
        <p:spPr>
          <a:xfrm flipV="1">
            <a:off x="1763688" y="4653136"/>
            <a:ext cx="576064" cy="432048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Volný tvar 85"/>
          <p:cNvSpPr/>
          <p:nvPr/>
        </p:nvSpPr>
        <p:spPr>
          <a:xfrm>
            <a:off x="553278" y="1585933"/>
            <a:ext cx="1800225" cy="3071812"/>
          </a:xfrm>
          <a:custGeom>
            <a:avLst/>
            <a:gdLst>
              <a:gd name="connsiteX0" fmla="*/ 1757363 w 1800225"/>
              <a:gd name="connsiteY0" fmla="*/ 0 h 3071812"/>
              <a:gd name="connsiteX1" fmla="*/ 0 w 1800225"/>
              <a:gd name="connsiteY1" fmla="*/ 3071812 h 3071812"/>
              <a:gd name="connsiteX2" fmla="*/ 1800225 w 1800225"/>
              <a:gd name="connsiteY2" fmla="*/ 3043237 h 3071812"/>
              <a:gd name="connsiteX3" fmla="*/ 1757363 w 1800225"/>
              <a:gd name="connsiteY3" fmla="*/ 0 h 30718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0225" h="3071812">
                <a:moveTo>
                  <a:pt x="1757363" y="0"/>
                </a:moveTo>
                <a:lnTo>
                  <a:pt x="0" y="3071812"/>
                </a:lnTo>
                <a:lnTo>
                  <a:pt x="1800225" y="3043237"/>
                </a:lnTo>
                <a:lnTo>
                  <a:pt x="1757363" y="0"/>
                </a:lnTo>
                <a:close/>
              </a:path>
            </a:pathLst>
          </a:custGeom>
          <a:solidFill>
            <a:schemeClr val="bg1">
              <a:lumMod val="50000"/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0" name="Přímá spojovací čára 39"/>
          <p:cNvCxnSpPr/>
          <p:nvPr/>
        </p:nvCxnSpPr>
        <p:spPr>
          <a:xfrm flipV="1">
            <a:off x="899592" y="1556792"/>
            <a:ext cx="1440160" cy="3384376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ovéPole 19"/>
          <p:cNvSpPr txBox="1"/>
          <p:nvPr/>
        </p:nvSpPr>
        <p:spPr>
          <a:xfrm>
            <a:off x="2051720" y="4653136"/>
            <a:ext cx="165618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r=5cm</a:t>
            </a:r>
            <a:endParaRPr lang="cs-CZ" sz="2400" dirty="0">
              <a:solidFill>
                <a:schemeClr val="accent2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88" name="Volný tvar 87"/>
          <p:cNvSpPr/>
          <p:nvPr/>
        </p:nvSpPr>
        <p:spPr>
          <a:xfrm>
            <a:off x="921092" y="1626468"/>
            <a:ext cx="1438275" cy="3314700"/>
          </a:xfrm>
          <a:custGeom>
            <a:avLst/>
            <a:gdLst>
              <a:gd name="connsiteX0" fmla="*/ 1409700 w 1438275"/>
              <a:gd name="connsiteY0" fmla="*/ 0 h 3314700"/>
              <a:gd name="connsiteX1" fmla="*/ 0 w 1438275"/>
              <a:gd name="connsiteY1" fmla="*/ 3314700 h 3314700"/>
              <a:gd name="connsiteX2" fmla="*/ 1438275 w 1438275"/>
              <a:gd name="connsiteY2" fmla="*/ 3019425 h 3314700"/>
              <a:gd name="connsiteX3" fmla="*/ 1409700 w 1438275"/>
              <a:gd name="connsiteY3" fmla="*/ 0 h 3314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38275" h="3314700">
                <a:moveTo>
                  <a:pt x="1409700" y="0"/>
                </a:moveTo>
                <a:lnTo>
                  <a:pt x="0" y="3314700"/>
                </a:lnTo>
                <a:lnTo>
                  <a:pt x="1438275" y="3019425"/>
                </a:lnTo>
                <a:lnTo>
                  <a:pt x="1409700" y="0"/>
                </a:lnTo>
                <a:close/>
              </a:path>
            </a:pathLst>
          </a:custGeom>
          <a:solidFill>
            <a:schemeClr val="accent6">
              <a:lumMod val="75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3" name="Přímá spojovací čára 42"/>
          <p:cNvCxnSpPr/>
          <p:nvPr/>
        </p:nvCxnSpPr>
        <p:spPr>
          <a:xfrm flipV="1">
            <a:off x="1187624" y="1556792"/>
            <a:ext cx="1152128" cy="3456384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Volný tvar 88"/>
          <p:cNvSpPr/>
          <p:nvPr/>
        </p:nvSpPr>
        <p:spPr>
          <a:xfrm>
            <a:off x="1214436" y="1650851"/>
            <a:ext cx="1123950" cy="3362325"/>
          </a:xfrm>
          <a:custGeom>
            <a:avLst/>
            <a:gdLst>
              <a:gd name="connsiteX0" fmla="*/ 1114425 w 1123950"/>
              <a:gd name="connsiteY0" fmla="*/ 0 h 3362325"/>
              <a:gd name="connsiteX1" fmla="*/ 0 w 1123950"/>
              <a:gd name="connsiteY1" fmla="*/ 3362325 h 3362325"/>
              <a:gd name="connsiteX2" fmla="*/ 1123950 w 1123950"/>
              <a:gd name="connsiteY2" fmla="*/ 3028950 h 3362325"/>
              <a:gd name="connsiteX3" fmla="*/ 1114425 w 1123950"/>
              <a:gd name="connsiteY3" fmla="*/ 0 h 3362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3950" h="3362325">
                <a:moveTo>
                  <a:pt x="1114425" y="0"/>
                </a:moveTo>
                <a:lnTo>
                  <a:pt x="0" y="3362325"/>
                </a:lnTo>
                <a:lnTo>
                  <a:pt x="1123950" y="3028950"/>
                </a:lnTo>
                <a:lnTo>
                  <a:pt x="1114425" y="0"/>
                </a:lnTo>
                <a:close/>
              </a:path>
            </a:pathLst>
          </a:custGeom>
          <a:solidFill>
            <a:schemeClr val="bg2">
              <a:lumMod val="25000"/>
              <a:alpha val="3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6" name="Přímá spojovací čára 45"/>
          <p:cNvCxnSpPr/>
          <p:nvPr/>
        </p:nvCxnSpPr>
        <p:spPr>
          <a:xfrm flipV="1">
            <a:off x="1475656" y="1571081"/>
            <a:ext cx="864096" cy="3456384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Volný tvar 90"/>
          <p:cNvSpPr/>
          <p:nvPr/>
        </p:nvSpPr>
        <p:spPr>
          <a:xfrm>
            <a:off x="1500186" y="1612749"/>
            <a:ext cx="828675" cy="3381375"/>
          </a:xfrm>
          <a:custGeom>
            <a:avLst/>
            <a:gdLst>
              <a:gd name="connsiteX0" fmla="*/ 819150 w 828675"/>
              <a:gd name="connsiteY0" fmla="*/ 0 h 3381375"/>
              <a:gd name="connsiteX1" fmla="*/ 0 w 828675"/>
              <a:gd name="connsiteY1" fmla="*/ 3381375 h 3381375"/>
              <a:gd name="connsiteX2" fmla="*/ 828675 w 828675"/>
              <a:gd name="connsiteY2" fmla="*/ 3028950 h 3381375"/>
              <a:gd name="connsiteX3" fmla="*/ 819150 w 828675"/>
              <a:gd name="connsiteY3" fmla="*/ 0 h 3381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28675" h="3381375">
                <a:moveTo>
                  <a:pt x="819150" y="0"/>
                </a:moveTo>
                <a:lnTo>
                  <a:pt x="0" y="3381375"/>
                </a:lnTo>
                <a:lnTo>
                  <a:pt x="828675" y="3028950"/>
                </a:lnTo>
                <a:lnTo>
                  <a:pt x="819150" y="0"/>
                </a:lnTo>
                <a:close/>
              </a:path>
            </a:pathLst>
          </a:custGeom>
          <a:solidFill>
            <a:schemeClr val="accent1">
              <a:lumMod val="75000"/>
              <a:alpha val="4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1" name="Přímá spojovací čára 50"/>
          <p:cNvCxnSpPr/>
          <p:nvPr/>
        </p:nvCxnSpPr>
        <p:spPr>
          <a:xfrm flipV="1">
            <a:off x="1763688" y="1556793"/>
            <a:ext cx="576064" cy="3528391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Volný tvar 89"/>
          <p:cNvSpPr/>
          <p:nvPr/>
        </p:nvSpPr>
        <p:spPr>
          <a:xfrm>
            <a:off x="1790699" y="1628776"/>
            <a:ext cx="552450" cy="3438525"/>
          </a:xfrm>
          <a:custGeom>
            <a:avLst/>
            <a:gdLst>
              <a:gd name="connsiteX0" fmla="*/ 552450 w 552450"/>
              <a:gd name="connsiteY0" fmla="*/ 0 h 3438525"/>
              <a:gd name="connsiteX1" fmla="*/ 0 w 552450"/>
              <a:gd name="connsiteY1" fmla="*/ 3438525 h 3438525"/>
              <a:gd name="connsiteX2" fmla="*/ 542925 w 552450"/>
              <a:gd name="connsiteY2" fmla="*/ 3019425 h 3438525"/>
              <a:gd name="connsiteX3" fmla="*/ 552450 w 552450"/>
              <a:gd name="connsiteY3" fmla="*/ 0 h 3438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2450" h="3438525">
                <a:moveTo>
                  <a:pt x="552450" y="0"/>
                </a:moveTo>
                <a:lnTo>
                  <a:pt x="0" y="3438525"/>
                </a:lnTo>
                <a:lnTo>
                  <a:pt x="542925" y="3019425"/>
                </a:lnTo>
                <a:lnTo>
                  <a:pt x="552450" y="0"/>
                </a:lnTo>
                <a:close/>
              </a:path>
            </a:pathLst>
          </a:custGeom>
          <a:solidFill>
            <a:schemeClr val="accent2">
              <a:lumMod val="75000"/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TextovéPole 37"/>
          <p:cNvSpPr txBox="1"/>
          <p:nvPr/>
        </p:nvSpPr>
        <p:spPr>
          <a:xfrm>
            <a:off x="467544" y="131488"/>
            <a:ext cx="8280920" cy="1200329"/>
          </a:xfrm>
          <a:prstGeom prst="rect">
            <a:avLst/>
          </a:prstGeom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latin typeface="Comic Sans MS" pitchFamily="66" charset="0"/>
              </a:rPr>
              <a:t>Pravoúhlý trojúhelník s délkami odvěsen 5 cm a 8 cm, se otáčí kolem své odvěsny. Vypočtěte povrch takto vzniklého tělesa.</a:t>
            </a:r>
            <a:endParaRPr lang="cs-CZ" sz="2400" dirty="0">
              <a:latin typeface="Comic Sans MS" pitchFamily="66" charset="0"/>
            </a:endParaRPr>
          </a:p>
        </p:txBody>
      </p:sp>
      <p:grpSp>
        <p:nvGrpSpPr>
          <p:cNvPr id="39" name="Skupina 38"/>
          <p:cNvGrpSpPr/>
          <p:nvPr/>
        </p:nvGrpSpPr>
        <p:grpSpPr>
          <a:xfrm>
            <a:off x="539552" y="1556792"/>
            <a:ext cx="3672408" cy="3528392"/>
            <a:chOff x="539552" y="1556792"/>
            <a:chExt cx="3672408" cy="3528392"/>
          </a:xfrm>
        </p:grpSpPr>
        <p:grpSp>
          <p:nvGrpSpPr>
            <p:cNvPr id="2" name="Skupina 56"/>
            <p:cNvGrpSpPr/>
            <p:nvPr/>
          </p:nvGrpSpPr>
          <p:grpSpPr>
            <a:xfrm>
              <a:off x="539552" y="4294338"/>
              <a:ext cx="3672408" cy="790846"/>
              <a:chOff x="539552" y="2780928"/>
              <a:chExt cx="4176464" cy="936104"/>
            </a:xfrm>
          </p:grpSpPr>
          <p:sp>
            <p:nvSpPr>
              <p:cNvPr id="58" name="Oblouk 57"/>
              <p:cNvSpPr/>
              <p:nvPr/>
            </p:nvSpPr>
            <p:spPr>
              <a:xfrm>
                <a:off x="539552" y="2780928"/>
                <a:ext cx="4176464" cy="936104"/>
              </a:xfrm>
              <a:prstGeom prst="arc">
                <a:avLst>
                  <a:gd name="adj1" fmla="val 10853897"/>
                  <a:gd name="adj2" fmla="val 0"/>
                </a:avLst>
              </a:prstGeom>
              <a:ln w="3175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59" name="Oblouk 58"/>
              <p:cNvSpPr/>
              <p:nvPr/>
            </p:nvSpPr>
            <p:spPr>
              <a:xfrm rot="10800000">
                <a:off x="539552" y="2780928"/>
                <a:ext cx="4176464" cy="936104"/>
              </a:xfrm>
              <a:prstGeom prst="arc">
                <a:avLst>
                  <a:gd name="adj1" fmla="val 10853897"/>
                  <a:gd name="adj2" fmla="val 0"/>
                </a:avLst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cxnSp>
          <p:nvCxnSpPr>
            <p:cNvPr id="62" name="Přímá spojovací čára 61"/>
            <p:cNvCxnSpPr>
              <a:stCxn id="58" idx="2"/>
            </p:cNvCxnSpPr>
            <p:nvPr/>
          </p:nvCxnSpPr>
          <p:spPr>
            <a:xfrm flipH="1" flipV="1">
              <a:off x="2339752" y="1556792"/>
              <a:ext cx="1872208" cy="3132969"/>
            </a:xfrm>
            <a:prstGeom prst="line">
              <a:avLst/>
            </a:prstGeom>
            <a:ln w="254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Přímá spojovací čára 62"/>
            <p:cNvCxnSpPr/>
            <p:nvPr/>
          </p:nvCxnSpPr>
          <p:spPr>
            <a:xfrm flipV="1">
              <a:off x="539552" y="1556792"/>
              <a:ext cx="1800200" cy="3102552"/>
            </a:xfrm>
            <a:prstGeom prst="line">
              <a:avLst/>
            </a:prstGeom>
            <a:ln w="317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extovéPole 29"/>
          <p:cNvSpPr txBox="1"/>
          <p:nvPr/>
        </p:nvSpPr>
        <p:spPr>
          <a:xfrm>
            <a:off x="3779912" y="2564904"/>
            <a:ext cx="4824536" cy="430887"/>
          </a:xfrm>
          <a:prstGeom prst="rect">
            <a:avLst/>
          </a:prstGeom>
          <a:noFill/>
          <a:ln w="1905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200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Zbývá dopočítat stranu kužele </a:t>
            </a:r>
            <a:r>
              <a:rPr lang="cs-CZ" sz="2200" dirty="0" smtClean="0">
                <a:solidFill>
                  <a:srgbClr val="C00000"/>
                </a:solidFill>
                <a:latin typeface="Comic Sans MS" pitchFamily="66" charset="0"/>
              </a:rPr>
              <a:t>s</a:t>
            </a:r>
            <a:endParaRPr lang="cs-CZ" sz="22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31" name="TextovéPole 30"/>
          <p:cNvSpPr txBox="1"/>
          <p:nvPr/>
        </p:nvSpPr>
        <p:spPr>
          <a:xfrm>
            <a:off x="3851920" y="2924944"/>
            <a:ext cx="4680520" cy="52322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rgbClr val="C00000"/>
                </a:solidFill>
                <a:latin typeface="Comic Sans MS" pitchFamily="66" charset="0"/>
              </a:rPr>
              <a:t>s</a:t>
            </a:r>
            <a:r>
              <a:rPr lang="cs-CZ" sz="2800" baseline="30000" dirty="0" smtClean="0">
                <a:solidFill>
                  <a:srgbClr val="C00000"/>
                </a:solidFill>
                <a:latin typeface="Comic Sans MS" pitchFamily="66" charset="0"/>
              </a:rPr>
              <a:t>2</a:t>
            </a:r>
            <a:r>
              <a:rPr lang="cs-CZ" sz="2800" dirty="0" smtClean="0">
                <a:solidFill>
                  <a:srgbClr val="C00000"/>
                </a:solidFill>
                <a:latin typeface="Comic Sans MS" pitchFamily="66" charset="0"/>
              </a:rPr>
              <a:t> = r</a:t>
            </a:r>
            <a:r>
              <a:rPr lang="cs-CZ" sz="2800" baseline="30000" dirty="0" smtClean="0">
                <a:solidFill>
                  <a:srgbClr val="C00000"/>
                </a:solidFill>
                <a:latin typeface="Comic Sans MS" pitchFamily="66" charset="0"/>
              </a:rPr>
              <a:t>2</a:t>
            </a:r>
            <a:r>
              <a:rPr lang="cs-CZ" sz="2800" dirty="0" smtClean="0">
                <a:solidFill>
                  <a:srgbClr val="C00000"/>
                </a:solidFill>
                <a:latin typeface="Comic Sans MS" pitchFamily="66" charset="0"/>
              </a:rPr>
              <a:t> + v</a:t>
            </a:r>
            <a:r>
              <a:rPr lang="cs-CZ" sz="2800" baseline="30000" dirty="0" smtClean="0">
                <a:solidFill>
                  <a:srgbClr val="C0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32" name="TextovéPole 31"/>
          <p:cNvSpPr txBox="1"/>
          <p:nvPr/>
        </p:nvSpPr>
        <p:spPr>
          <a:xfrm>
            <a:off x="4499992" y="3356992"/>
            <a:ext cx="3456384" cy="52322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rgbClr val="C00000"/>
                </a:solidFill>
                <a:latin typeface="Comic Sans MS" pitchFamily="66" charset="0"/>
              </a:rPr>
              <a:t>s</a:t>
            </a:r>
            <a:r>
              <a:rPr lang="cs-CZ" sz="2800" baseline="30000" dirty="0" smtClean="0">
                <a:solidFill>
                  <a:srgbClr val="C00000"/>
                </a:solidFill>
                <a:latin typeface="Comic Sans MS" pitchFamily="66" charset="0"/>
              </a:rPr>
              <a:t>2</a:t>
            </a:r>
            <a:r>
              <a:rPr lang="cs-CZ" sz="2800" dirty="0" smtClean="0">
                <a:solidFill>
                  <a:srgbClr val="C00000"/>
                </a:solidFill>
                <a:latin typeface="Comic Sans MS" pitchFamily="66" charset="0"/>
              </a:rPr>
              <a:t> = 5</a:t>
            </a:r>
            <a:r>
              <a:rPr lang="cs-CZ" sz="2800" baseline="30000" dirty="0" smtClean="0">
                <a:solidFill>
                  <a:srgbClr val="C00000"/>
                </a:solidFill>
                <a:latin typeface="Comic Sans MS" pitchFamily="66" charset="0"/>
              </a:rPr>
              <a:t>2</a:t>
            </a:r>
            <a:r>
              <a:rPr lang="cs-CZ" sz="2800" dirty="0" smtClean="0">
                <a:solidFill>
                  <a:srgbClr val="C00000"/>
                </a:solidFill>
                <a:latin typeface="Comic Sans MS" pitchFamily="66" charset="0"/>
              </a:rPr>
              <a:t> + 8</a:t>
            </a:r>
            <a:r>
              <a:rPr lang="cs-CZ" sz="2800" baseline="30000" dirty="0" smtClean="0">
                <a:solidFill>
                  <a:srgbClr val="C0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33" name="TextovéPole 32"/>
          <p:cNvSpPr txBox="1"/>
          <p:nvPr/>
        </p:nvSpPr>
        <p:spPr>
          <a:xfrm>
            <a:off x="4499992" y="3861048"/>
            <a:ext cx="2808312" cy="52322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rgbClr val="C00000"/>
                </a:solidFill>
                <a:latin typeface="Comic Sans MS" pitchFamily="66" charset="0"/>
              </a:rPr>
              <a:t>s</a:t>
            </a:r>
            <a:r>
              <a:rPr lang="cs-CZ" sz="2800" baseline="30000" dirty="0" smtClean="0">
                <a:solidFill>
                  <a:srgbClr val="C00000"/>
                </a:solidFill>
                <a:latin typeface="Comic Sans MS" pitchFamily="66" charset="0"/>
              </a:rPr>
              <a:t>2</a:t>
            </a:r>
            <a:r>
              <a:rPr lang="cs-CZ" sz="2800" dirty="0" smtClean="0">
                <a:solidFill>
                  <a:srgbClr val="C00000"/>
                </a:solidFill>
                <a:latin typeface="Comic Sans MS" pitchFamily="66" charset="0"/>
              </a:rPr>
              <a:t> = 89</a:t>
            </a:r>
            <a:endParaRPr lang="cs-CZ" sz="2800" baseline="30000" dirty="0" smtClean="0">
              <a:solidFill>
                <a:srgbClr val="C00000"/>
              </a:solidFill>
              <a:latin typeface="Comic Sans MS" pitchFamily="66" charset="0"/>
            </a:endParaRPr>
          </a:p>
        </p:txBody>
      </p:sp>
      <p:grpSp>
        <p:nvGrpSpPr>
          <p:cNvPr id="34" name="Skupina 33"/>
          <p:cNvGrpSpPr/>
          <p:nvPr/>
        </p:nvGrpSpPr>
        <p:grpSpPr>
          <a:xfrm>
            <a:off x="4413696" y="4293096"/>
            <a:ext cx="3456384" cy="523220"/>
            <a:chOff x="4427984" y="4869160"/>
            <a:chExt cx="3456384" cy="523220"/>
          </a:xfrm>
        </p:grpSpPr>
        <p:sp>
          <p:nvSpPr>
            <p:cNvPr id="36" name="TextovéPole 35"/>
            <p:cNvSpPr txBox="1"/>
            <p:nvPr/>
          </p:nvSpPr>
          <p:spPr>
            <a:xfrm>
              <a:off x="4427984" y="4869160"/>
              <a:ext cx="3456384" cy="52322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cs-CZ" sz="2800" u="sng" dirty="0" smtClean="0">
                  <a:solidFill>
                    <a:srgbClr val="C00000"/>
                  </a:solidFill>
                  <a:latin typeface="Comic Sans MS" pitchFamily="66" charset="0"/>
                </a:rPr>
                <a:t>s = 9,4cm</a:t>
              </a:r>
              <a:endParaRPr lang="cs-CZ" sz="2800" u="sng" baseline="30000" dirty="0" smtClean="0">
                <a:solidFill>
                  <a:srgbClr val="C00000"/>
                </a:solidFill>
                <a:latin typeface="Comic Sans MS" pitchFamily="66" charset="0"/>
              </a:endParaRPr>
            </a:p>
          </p:txBody>
        </p:sp>
        <p:sp>
          <p:nvSpPr>
            <p:cNvPr id="37" name="Elipsa 36"/>
            <p:cNvSpPr/>
            <p:nvPr/>
          </p:nvSpPr>
          <p:spPr>
            <a:xfrm>
              <a:off x="5709840" y="4998320"/>
              <a:ext cx="72008" cy="45719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41" name="TextovéPole 40"/>
          <p:cNvSpPr txBox="1"/>
          <p:nvPr/>
        </p:nvSpPr>
        <p:spPr>
          <a:xfrm>
            <a:off x="4427984" y="4869160"/>
            <a:ext cx="3744416" cy="52322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rgbClr val="C00000"/>
                </a:solidFill>
                <a:latin typeface="Comic Sans MS" pitchFamily="66" charset="0"/>
              </a:rPr>
              <a:t>S = </a:t>
            </a:r>
            <a:r>
              <a:rPr lang="cs-CZ" sz="2800" dirty="0" smtClean="0">
                <a:solidFill>
                  <a:srgbClr val="C00000"/>
                </a:solidFill>
                <a:latin typeface="Symbol" pitchFamily="18" charset="2"/>
              </a:rPr>
              <a:t>p</a:t>
            </a:r>
            <a:r>
              <a:rPr lang="cs-CZ" sz="2800" dirty="0" smtClean="0">
                <a:solidFill>
                  <a:srgbClr val="C00000"/>
                </a:solidFill>
                <a:latin typeface="Comic Sans MS" pitchFamily="66" charset="0"/>
              </a:rPr>
              <a:t>r</a:t>
            </a:r>
            <a:r>
              <a:rPr lang="cs-CZ" sz="2800" baseline="30000" dirty="0" smtClean="0">
                <a:solidFill>
                  <a:srgbClr val="C00000"/>
                </a:solidFill>
                <a:latin typeface="Comic Sans MS" pitchFamily="66" charset="0"/>
              </a:rPr>
              <a:t>2</a:t>
            </a:r>
            <a:r>
              <a:rPr lang="cs-CZ" sz="2800" dirty="0" smtClean="0">
                <a:solidFill>
                  <a:srgbClr val="C00000"/>
                </a:solidFill>
                <a:latin typeface="Comic Sans MS" pitchFamily="66" charset="0"/>
              </a:rPr>
              <a:t> + </a:t>
            </a:r>
            <a:r>
              <a:rPr lang="cs-CZ" sz="2800" dirty="0" smtClean="0">
                <a:solidFill>
                  <a:srgbClr val="C00000"/>
                </a:solidFill>
                <a:latin typeface="Symbol" pitchFamily="18" charset="2"/>
              </a:rPr>
              <a:t>p</a:t>
            </a:r>
            <a:r>
              <a:rPr lang="cs-CZ" sz="2800" dirty="0" smtClean="0">
                <a:solidFill>
                  <a:srgbClr val="C00000"/>
                </a:solidFill>
                <a:latin typeface="Comic Sans MS" pitchFamily="66" charset="0"/>
              </a:rPr>
              <a:t>rs</a:t>
            </a:r>
          </a:p>
        </p:txBody>
      </p:sp>
      <p:sp>
        <p:nvSpPr>
          <p:cNvPr id="42" name="TextovéPole 41"/>
          <p:cNvSpPr txBox="1"/>
          <p:nvPr/>
        </p:nvSpPr>
        <p:spPr>
          <a:xfrm>
            <a:off x="3923928" y="5373216"/>
            <a:ext cx="4752528" cy="52322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rgbClr val="C00000"/>
                </a:solidFill>
                <a:latin typeface="Comic Sans MS" pitchFamily="66" charset="0"/>
              </a:rPr>
              <a:t>S = 3,14 . 5</a:t>
            </a:r>
            <a:r>
              <a:rPr lang="cs-CZ" sz="2800" baseline="30000" dirty="0" smtClean="0">
                <a:solidFill>
                  <a:srgbClr val="C00000"/>
                </a:solidFill>
                <a:latin typeface="Comic Sans MS" pitchFamily="66" charset="0"/>
              </a:rPr>
              <a:t>2</a:t>
            </a:r>
            <a:r>
              <a:rPr lang="cs-CZ" sz="2800" dirty="0" smtClean="0">
                <a:solidFill>
                  <a:srgbClr val="C00000"/>
                </a:solidFill>
                <a:latin typeface="Comic Sans MS" pitchFamily="66" charset="0"/>
              </a:rPr>
              <a:t> + 3,14 . 5 . 9,4</a:t>
            </a:r>
          </a:p>
        </p:txBody>
      </p:sp>
      <p:sp>
        <p:nvSpPr>
          <p:cNvPr id="44" name="TextovéPole 43"/>
          <p:cNvSpPr txBox="1"/>
          <p:nvPr/>
        </p:nvSpPr>
        <p:spPr>
          <a:xfrm>
            <a:off x="3924496" y="5805264"/>
            <a:ext cx="4752528" cy="52322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u="sng" dirty="0" smtClean="0">
                <a:solidFill>
                  <a:srgbClr val="C00000"/>
                </a:solidFill>
                <a:latin typeface="Comic Sans MS" pitchFamily="66" charset="0"/>
              </a:rPr>
              <a:t>S = 226,08cm</a:t>
            </a:r>
            <a:r>
              <a:rPr lang="cs-CZ" sz="2800" u="sng" baseline="30000" dirty="0" smtClean="0">
                <a:solidFill>
                  <a:srgbClr val="C0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45" name="TextovéPole 44"/>
          <p:cNvSpPr txBox="1"/>
          <p:nvPr/>
        </p:nvSpPr>
        <p:spPr>
          <a:xfrm>
            <a:off x="2915816" y="2257708"/>
            <a:ext cx="432048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000"/>
                            </p:stCondLst>
                            <p:childTnLst>
                              <p:par>
                                <p:cTn id="87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18" grpId="0"/>
      <p:bldP spid="86" grpId="0" animBg="1"/>
      <p:bldP spid="20" grpId="0"/>
      <p:bldP spid="88" grpId="0" animBg="1"/>
      <p:bldP spid="89" grpId="0" animBg="1"/>
      <p:bldP spid="91" grpId="0" animBg="1"/>
      <p:bldP spid="90" grpId="0" animBg="1"/>
      <p:bldP spid="30" grpId="0"/>
      <p:bldP spid="31" grpId="0" animBg="1"/>
      <p:bldP spid="32" grpId="0" animBg="1"/>
      <p:bldP spid="33" grpId="0" animBg="1"/>
      <p:bldP spid="41" grpId="0" animBg="1"/>
      <p:bldP spid="42" grpId="0" animBg="1"/>
      <p:bldP spid="44" grpId="0" animBg="1"/>
      <p:bldP spid="45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251520" y="260648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8</a:t>
            </a:r>
            <a:endParaRPr lang="cs-CZ" dirty="0"/>
          </a:p>
        </p:txBody>
      </p:sp>
      <p:sp>
        <p:nvSpPr>
          <p:cNvPr id="129" name="TextovéPole 128"/>
          <p:cNvSpPr txBox="1"/>
          <p:nvPr/>
        </p:nvSpPr>
        <p:spPr>
          <a:xfrm>
            <a:off x="2123728" y="5661248"/>
            <a:ext cx="93610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r</a:t>
            </a:r>
            <a:r>
              <a:rPr lang="cs-CZ" sz="2400" baseline="-25000" dirty="0" smtClean="0">
                <a:latin typeface="Comic Sans MS" pitchFamily="66" charset="0"/>
              </a:rPr>
              <a:t> 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64" name="TextovéPole 63"/>
          <p:cNvSpPr txBox="1"/>
          <p:nvPr/>
        </p:nvSpPr>
        <p:spPr>
          <a:xfrm>
            <a:off x="1288776" y="3788567"/>
            <a:ext cx="57606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S</a:t>
            </a:r>
            <a:r>
              <a:rPr lang="cs-CZ" sz="2400" baseline="-25000" dirty="0" smtClean="0">
                <a:solidFill>
                  <a:srgbClr val="C00000"/>
                </a:solidFill>
                <a:latin typeface="Comic Sans MS" pitchFamily="66" charset="0"/>
              </a:rPr>
              <a:t>1</a:t>
            </a:r>
            <a:endParaRPr lang="cs-CZ" sz="2400" baseline="-250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38" name="TextovéPole 37"/>
          <p:cNvSpPr txBox="1"/>
          <p:nvPr/>
        </p:nvSpPr>
        <p:spPr>
          <a:xfrm>
            <a:off x="1403648" y="5733256"/>
            <a:ext cx="57606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S</a:t>
            </a:r>
            <a:endParaRPr lang="cs-CZ" sz="2400" baseline="-25000" dirty="0">
              <a:latin typeface="Comic Sans MS" pitchFamily="66" charset="0"/>
            </a:endParaRPr>
          </a:p>
        </p:txBody>
      </p:sp>
      <p:sp>
        <p:nvSpPr>
          <p:cNvPr id="39" name="TextovéPole 38"/>
          <p:cNvSpPr txBox="1"/>
          <p:nvPr/>
        </p:nvSpPr>
        <p:spPr>
          <a:xfrm>
            <a:off x="1835128" y="3572448"/>
            <a:ext cx="57606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r</a:t>
            </a:r>
            <a:r>
              <a:rPr lang="cs-CZ" sz="2400" baseline="-25000" dirty="0" smtClean="0">
                <a:solidFill>
                  <a:srgbClr val="C00000"/>
                </a:solidFill>
                <a:latin typeface="Comic Sans MS" pitchFamily="66" charset="0"/>
              </a:rPr>
              <a:t>1</a:t>
            </a:r>
            <a:endParaRPr lang="cs-CZ" sz="2400" baseline="-250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40" name="TextovéPole 39"/>
          <p:cNvSpPr txBox="1"/>
          <p:nvPr/>
        </p:nvSpPr>
        <p:spPr>
          <a:xfrm>
            <a:off x="611560" y="188640"/>
            <a:ext cx="7992888" cy="1569660"/>
          </a:xfrm>
          <a:prstGeom prst="rect">
            <a:avLst/>
          </a:prstGeom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latin typeface="Comic Sans MS" pitchFamily="66" charset="0"/>
              </a:rPr>
              <a:t>Vypočítej povrch komolého kužele o poloměru dolní podstavy 4cm a horní podstavy 3cm, který dostaneme odříznutím horní části rotačního kužele. Výška rotačního kužele je 7cm. </a:t>
            </a:r>
            <a:endParaRPr lang="cs-CZ" sz="2400" dirty="0">
              <a:latin typeface="Comic Sans MS" pitchFamily="66" charset="0"/>
            </a:endParaRPr>
          </a:p>
        </p:txBody>
      </p:sp>
      <p:grpSp>
        <p:nvGrpSpPr>
          <p:cNvPr id="52" name="Skupina 51"/>
          <p:cNvGrpSpPr/>
          <p:nvPr/>
        </p:nvGrpSpPr>
        <p:grpSpPr>
          <a:xfrm>
            <a:off x="467544" y="1556792"/>
            <a:ext cx="2520280" cy="4680520"/>
            <a:chOff x="4355976" y="1268760"/>
            <a:chExt cx="2520280" cy="4680520"/>
          </a:xfrm>
        </p:grpSpPr>
        <p:grpSp>
          <p:nvGrpSpPr>
            <p:cNvPr id="46" name="Skupina 45"/>
            <p:cNvGrpSpPr/>
            <p:nvPr/>
          </p:nvGrpSpPr>
          <p:grpSpPr>
            <a:xfrm>
              <a:off x="4355976" y="5065182"/>
              <a:ext cx="2520280" cy="884098"/>
              <a:chOff x="539552" y="2780928"/>
              <a:chExt cx="4176464" cy="936104"/>
            </a:xfrm>
          </p:grpSpPr>
          <p:sp>
            <p:nvSpPr>
              <p:cNvPr id="43" name="Oblouk 42"/>
              <p:cNvSpPr/>
              <p:nvPr/>
            </p:nvSpPr>
            <p:spPr>
              <a:xfrm>
                <a:off x="539552" y="2780928"/>
                <a:ext cx="4176464" cy="936104"/>
              </a:xfrm>
              <a:prstGeom prst="arc">
                <a:avLst>
                  <a:gd name="adj1" fmla="val 10853897"/>
                  <a:gd name="adj2" fmla="val 0"/>
                </a:avLst>
              </a:prstGeom>
              <a:ln w="3175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44" name="Oblouk 43"/>
              <p:cNvSpPr/>
              <p:nvPr/>
            </p:nvSpPr>
            <p:spPr>
              <a:xfrm rot="10800000">
                <a:off x="539552" y="2780928"/>
                <a:ext cx="4176464" cy="936104"/>
              </a:xfrm>
              <a:prstGeom prst="arc">
                <a:avLst>
                  <a:gd name="adj1" fmla="val 10853897"/>
                  <a:gd name="adj2" fmla="val 0"/>
                </a:avLst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cxnSp>
          <p:nvCxnSpPr>
            <p:cNvPr id="48" name="Přímá spojovací čára 47"/>
            <p:cNvCxnSpPr/>
            <p:nvPr/>
          </p:nvCxnSpPr>
          <p:spPr>
            <a:xfrm>
              <a:off x="5598529" y="5486721"/>
              <a:ext cx="12600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Přímá spojovací čára 52"/>
            <p:cNvCxnSpPr/>
            <p:nvPr/>
          </p:nvCxnSpPr>
          <p:spPr>
            <a:xfrm flipH="1" flipV="1">
              <a:off x="5616116" y="3745103"/>
              <a:ext cx="5059" cy="1728125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Přímá spojovací čára 55"/>
            <p:cNvCxnSpPr>
              <a:stCxn id="43" idx="2"/>
              <a:endCxn id="27" idx="2"/>
            </p:cNvCxnSpPr>
            <p:nvPr/>
          </p:nvCxnSpPr>
          <p:spPr>
            <a:xfrm flipH="1" flipV="1">
              <a:off x="6329904" y="3752468"/>
              <a:ext cx="546352" cy="1754763"/>
            </a:xfrm>
            <a:prstGeom prst="line">
              <a:avLst/>
            </a:prstGeom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Přímá spojovací čára 58"/>
            <p:cNvCxnSpPr>
              <a:endCxn id="27" idx="0"/>
            </p:cNvCxnSpPr>
            <p:nvPr/>
          </p:nvCxnSpPr>
          <p:spPr>
            <a:xfrm flipV="1">
              <a:off x="4355976" y="3740880"/>
              <a:ext cx="494334" cy="1732348"/>
            </a:xfrm>
            <a:prstGeom prst="line">
              <a:avLst/>
            </a:prstGeom>
            <a:ln w="317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Skupina 25"/>
            <p:cNvGrpSpPr/>
            <p:nvPr/>
          </p:nvGrpSpPr>
          <p:grpSpPr>
            <a:xfrm>
              <a:off x="4848774" y="3572448"/>
              <a:ext cx="1481130" cy="360040"/>
              <a:chOff x="539552" y="2780928"/>
              <a:chExt cx="4176464" cy="936104"/>
            </a:xfrm>
          </p:grpSpPr>
          <p:sp>
            <p:nvSpPr>
              <p:cNvPr id="27" name="Oblouk 26"/>
              <p:cNvSpPr/>
              <p:nvPr/>
            </p:nvSpPr>
            <p:spPr>
              <a:xfrm>
                <a:off x="539552" y="2780928"/>
                <a:ext cx="4176464" cy="936104"/>
              </a:xfrm>
              <a:prstGeom prst="arc">
                <a:avLst>
                  <a:gd name="adj1" fmla="val 10853897"/>
                  <a:gd name="adj2" fmla="val 0"/>
                </a:avLst>
              </a:prstGeom>
              <a:ln w="31750">
                <a:solidFill>
                  <a:srgbClr val="C000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8" name="Oblouk 27"/>
              <p:cNvSpPr/>
              <p:nvPr/>
            </p:nvSpPr>
            <p:spPr>
              <a:xfrm rot="10800000">
                <a:off x="539552" y="2780928"/>
                <a:ext cx="4176464" cy="936104"/>
              </a:xfrm>
              <a:prstGeom prst="arc">
                <a:avLst>
                  <a:gd name="adj1" fmla="val 10853897"/>
                  <a:gd name="adj2" fmla="val 0"/>
                </a:avLst>
              </a:prstGeom>
              <a:ln w="3175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cxnSp>
          <p:nvCxnSpPr>
            <p:cNvPr id="30" name="Přímá spojovací čára 29"/>
            <p:cNvCxnSpPr/>
            <p:nvPr/>
          </p:nvCxnSpPr>
          <p:spPr>
            <a:xfrm flipV="1">
              <a:off x="4860032" y="1268760"/>
              <a:ext cx="720080" cy="2452428"/>
            </a:xfrm>
            <a:prstGeom prst="line">
              <a:avLst/>
            </a:prstGeom>
            <a:ln w="15875">
              <a:solidFill>
                <a:srgbClr val="C00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Přímá spojovací čára 30"/>
            <p:cNvCxnSpPr/>
            <p:nvPr/>
          </p:nvCxnSpPr>
          <p:spPr>
            <a:xfrm flipH="1" flipV="1">
              <a:off x="5580112" y="1268760"/>
              <a:ext cx="762376" cy="2546852"/>
            </a:xfrm>
            <a:prstGeom prst="line">
              <a:avLst/>
            </a:prstGeom>
            <a:ln w="15875">
              <a:solidFill>
                <a:srgbClr val="C00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Přímá spojovací čára 46"/>
            <p:cNvCxnSpPr/>
            <p:nvPr/>
          </p:nvCxnSpPr>
          <p:spPr>
            <a:xfrm>
              <a:off x="5618139" y="3746174"/>
              <a:ext cx="720000" cy="0"/>
            </a:xfrm>
            <a:prstGeom prst="line">
              <a:avLst/>
            </a:prstGeom>
            <a:ln w="25400">
              <a:solidFill>
                <a:srgbClr val="C0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Přímá spojovací čára 49"/>
            <p:cNvCxnSpPr/>
            <p:nvPr/>
          </p:nvCxnSpPr>
          <p:spPr>
            <a:xfrm flipH="1" flipV="1">
              <a:off x="5580112" y="1340768"/>
              <a:ext cx="36296" cy="2376265"/>
            </a:xfrm>
            <a:prstGeom prst="line">
              <a:avLst/>
            </a:prstGeom>
            <a:ln w="22225">
              <a:solidFill>
                <a:srgbClr val="C0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TextovéPole 32"/>
          <p:cNvSpPr txBox="1"/>
          <p:nvPr/>
        </p:nvSpPr>
        <p:spPr>
          <a:xfrm>
            <a:off x="3203848" y="1988840"/>
            <a:ext cx="5400600" cy="1200329"/>
          </a:xfrm>
          <a:prstGeom prst="rect">
            <a:avLst/>
          </a:prstGeom>
          <a:noFill/>
          <a:ln w="1905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Nejprve spočítáme povrch rotačního  kužele, od něj pak odečteme obsah pláště horní části.</a:t>
            </a:r>
          </a:p>
        </p:txBody>
      </p:sp>
      <p:sp>
        <p:nvSpPr>
          <p:cNvPr id="34" name="TextovéPole 33"/>
          <p:cNvSpPr txBox="1"/>
          <p:nvPr/>
        </p:nvSpPr>
        <p:spPr>
          <a:xfrm>
            <a:off x="3563888" y="3645024"/>
            <a:ext cx="5040560" cy="1200329"/>
          </a:xfrm>
          <a:prstGeom prst="rect">
            <a:avLst/>
          </a:prstGeom>
          <a:noFill/>
          <a:ln w="1270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Neznáme velikost strany kužele 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s</a:t>
            </a:r>
            <a:r>
              <a:rPr lang="cs-CZ" sz="2400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, kterou vypočítáme pomocí Pythagorovy věty.</a:t>
            </a:r>
            <a:endParaRPr lang="cs-CZ" sz="2400" u="sng" dirty="0">
              <a:solidFill>
                <a:schemeClr val="tx2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5" name="TextovéPole 34"/>
          <p:cNvSpPr txBox="1"/>
          <p:nvPr/>
        </p:nvSpPr>
        <p:spPr>
          <a:xfrm>
            <a:off x="3635896" y="3140969"/>
            <a:ext cx="4680520" cy="58477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rgbClr val="C00000"/>
                </a:solidFill>
                <a:latin typeface="Comic Sans MS" pitchFamily="66" charset="0"/>
              </a:rPr>
              <a:t>S = </a:t>
            </a:r>
            <a:r>
              <a:rPr lang="cs-CZ" sz="3200" dirty="0" smtClean="0">
                <a:solidFill>
                  <a:srgbClr val="C00000"/>
                </a:solidFill>
                <a:latin typeface="Symbol" pitchFamily="18" charset="2"/>
              </a:rPr>
              <a:t>p</a:t>
            </a:r>
            <a:r>
              <a:rPr lang="cs-CZ" sz="3200" dirty="0" smtClean="0">
                <a:solidFill>
                  <a:srgbClr val="C00000"/>
                </a:solidFill>
                <a:latin typeface="Comic Sans MS" pitchFamily="66" charset="0"/>
              </a:rPr>
              <a:t>r</a:t>
            </a:r>
            <a:r>
              <a:rPr lang="cs-CZ" sz="3200" baseline="30000" dirty="0" smtClean="0">
                <a:solidFill>
                  <a:srgbClr val="C00000"/>
                </a:solidFill>
                <a:latin typeface="Comic Sans MS" pitchFamily="66" charset="0"/>
              </a:rPr>
              <a:t>2</a:t>
            </a:r>
            <a:r>
              <a:rPr lang="cs-CZ" sz="3200" dirty="0" smtClean="0">
                <a:solidFill>
                  <a:srgbClr val="C00000"/>
                </a:solidFill>
                <a:latin typeface="Comic Sans MS" pitchFamily="66" charset="0"/>
              </a:rPr>
              <a:t> + </a:t>
            </a:r>
            <a:r>
              <a:rPr lang="cs-CZ" sz="3200" dirty="0" smtClean="0">
                <a:solidFill>
                  <a:srgbClr val="C00000"/>
                </a:solidFill>
                <a:latin typeface="Symbol" pitchFamily="18" charset="2"/>
              </a:rPr>
              <a:t>p</a:t>
            </a:r>
            <a:r>
              <a:rPr lang="cs-CZ" sz="3200" dirty="0" smtClean="0">
                <a:solidFill>
                  <a:srgbClr val="C00000"/>
                </a:solidFill>
                <a:latin typeface="Comic Sans MS" pitchFamily="66" charset="0"/>
              </a:rPr>
              <a:t>rs</a:t>
            </a:r>
          </a:p>
        </p:txBody>
      </p:sp>
      <p:sp>
        <p:nvSpPr>
          <p:cNvPr id="36" name="TextovéPole 35"/>
          <p:cNvSpPr txBox="1"/>
          <p:nvPr/>
        </p:nvSpPr>
        <p:spPr>
          <a:xfrm>
            <a:off x="3707904" y="4869160"/>
            <a:ext cx="4680520" cy="58477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rgbClr val="C00000"/>
                </a:solidFill>
                <a:latin typeface="Comic Sans MS" pitchFamily="66" charset="0"/>
              </a:rPr>
              <a:t>s</a:t>
            </a:r>
            <a:r>
              <a:rPr lang="cs-CZ" sz="3200" baseline="30000" dirty="0" smtClean="0">
                <a:solidFill>
                  <a:srgbClr val="C00000"/>
                </a:solidFill>
                <a:latin typeface="Comic Sans MS" pitchFamily="66" charset="0"/>
              </a:rPr>
              <a:t>2</a:t>
            </a:r>
            <a:r>
              <a:rPr lang="cs-CZ" sz="3200" dirty="0" smtClean="0">
                <a:solidFill>
                  <a:srgbClr val="C00000"/>
                </a:solidFill>
                <a:latin typeface="Comic Sans MS" pitchFamily="66" charset="0"/>
              </a:rPr>
              <a:t> = r</a:t>
            </a:r>
            <a:r>
              <a:rPr lang="cs-CZ" sz="3200" baseline="30000" dirty="0" smtClean="0">
                <a:solidFill>
                  <a:srgbClr val="C00000"/>
                </a:solidFill>
                <a:latin typeface="Comic Sans MS" pitchFamily="66" charset="0"/>
              </a:rPr>
              <a:t>2</a:t>
            </a:r>
            <a:r>
              <a:rPr lang="cs-CZ" sz="3200" dirty="0" smtClean="0">
                <a:solidFill>
                  <a:srgbClr val="C00000"/>
                </a:solidFill>
                <a:latin typeface="Comic Sans MS" pitchFamily="66" charset="0"/>
              </a:rPr>
              <a:t> + v</a:t>
            </a:r>
            <a:r>
              <a:rPr lang="cs-CZ" sz="3200" baseline="30000" dirty="0" smtClean="0">
                <a:solidFill>
                  <a:srgbClr val="C0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37" name="TextovéPole 36"/>
          <p:cNvSpPr txBox="1"/>
          <p:nvPr/>
        </p:nvSpPr>
        <p:spPr>
          <a:xfrm>
            <a:off x="3765624" y="5373216"/>
            <a:ext cx="4680520" cy="58477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rgbClr val="C00000"/>
                </a:solidFill>
                <a:latin typeface="Comic Sans MS" pitchFamily="66" charset="0"/>
              </a:rPr>
              <a:t>s</a:t>
            </a:r>
            <a:r>
              <a:rPr lang="cs-CZ" sz="3200" baseline="30000" dirty="0" smtClean="0">
                <a:solidFill>
                  <a:srgbClr val="C00000"/>
                </a:solidFill>
                <a:latin typeface="Comic Sans MS" pitchFamily="66" charset="0"/>
              </a:rPr>
              <a:t>2</a:t>
            </a:r>
            <a:r>
              <a:rPr lang="cs-CZ" sz="3200" dirty="0" smtClean="0">
                <a:solidFill>
                  <a:srgbClr val="C00000"/>
                </a:solidFill>
                <a:latin typeface="Comic Sans MS" pitchFamily="66" charset="0"/>
              </a:rPr>
              <a:t> = 4</a:t>
            </a:r>
            <a:r>
              <a:rPr lang="cs-CZ" sz="3200" baseline="30000" dirty="0" smtClean="0">
                <a:solidFill>
                  <a:srgbClr val="C00000"/>
                </a:solidFill>
                <a:latin typeface="Comic Sans MS" pitchFamily="66" charset="0"/>
              </a:rPr>
              <a:t>2</a:t>
            </a:r>
            <a:r>
              <a:rPr lang="cs-CZ" sz="3200" dirty="0" smtClean="0">
                <a:solidFill>
                  <a:srgbClr val="C00000"/>
                </a:solidFill>
                <a:latin typeface="Comic Sans MS" pitchFamily="66" charset="0"/>
              </a:rPr>
              <a:t> + 7</a:t>
            </a:r>
            <a:r>
              <a:rPr lang="cs-CZ" sz="3200" baseline="30000" dirty="0" smtClean="0">
                <a:solidFill>
                  <a:srgbClr val="C00000"/>
                </a:solidFill>
                <a:latin typeface="Comic Sans MS" pitchFamily="66" charset="0"/>
              </a:rPr>
              <a:t>2</a:t>
            </a:r>
          </a:p>
        </p:txBody>
      </p:sp>
      <p:grpSp>
        <p:nvGrpSpPr>
          <p:cNvPr id="45" name="Skupina 44"/>
          <p:cNvGrpSpPr/>
          <p:nvPr/>
        </p:nvGrpSpPr>
        <p:grpSpPr>
          <a:xfrm>
            <a:off x="3563888" y="5877272"/>
            <a:ext cx="4680520" cy="584775"/>
            <a:chOff x="3347864" y="5877272"/>
            <a:chExt cx="4680520" cy="584775"/>
          </a:xfrm>
        </p:grpSpPr>
        <p:sp>
          <p:nvSpPr>
            <p:cNvPr id="41" name="TextovéPole 40"/>
            <p:cNvSpPr txBox="1"/>
            <p:nvPr/>
          </p:nvSpPr>
          <p:spPr>
            <a:xfrm>
              <a:off x="3347864" y="5877272"/>
              <a:ext cx="468052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cs-CZ" sz="3200" u="sng" dirty="0" smtClean="0">
                  <a:solidFill>
                    <a:srgbClr val="C00000"/>
                  </a:solidFill>
                  <a:latin typeface="Comic Sans MS" pitchFamily="66" charset="0"/>
                </a:rPr>
                <a:t>s = 8cm</a:t>
              </a:r>
              <a:endParaRPr lang="cs-CZ" sz="3200" u="sng" baseline="30000" dirty="0" smtClean="0">
                <a:solidFill>
                  <a:srgbClr val="C00000"/>
                </a:solidFill>
                <a:latin typeface="Comic Sans MS" pitchFamily="66" charset="0"/>
              </a:endParaRPr>
            </a:p>
          </p:txBody>
        </p:sp>
        <p:sp>
          <p:nvSpPr>
            <p:cNvPr id="42" name="Elipsa 41"/>
            <p:cNvSpPr/>
            <p:nvPr/>
          </p:nvSpPr>
          <p:spPr>
            <a:xfrm>
              <a:off x="5363520" y="6021288"/>
              <a:ext cx="72008" cy="45719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49" name="Volný tvar 48"/>
          <p:cNvSpPr/>
          <p:nvPr/>
        </p:nvSpPr>
        <p:spPr>
          <a:xfrm>
            <a:off x="1700213" y="1685925"/>
            <a:ext cx="1243012" cy="4071938"/>
          </a:xfrm>
          <a:custGeom>
            <a:avLst/>
            <a:gdLst>
              <a:gd name="connsiteX0" fmla="*/ 0 w 1243012"/>
              <a:gd name="connsiteY0" fmla="*/ 0 h 4071938"/>
              <a:gd name="connsiteX1" fmla="*/ 57150 w 1243012"/>
              <a:gd name="connsiteY1" fmla="*/ 4057650 h 4071938"/>
              <a:gd name="connsiteX2" fmla="*/ 1243012 w 1243012"/>
              <a:gd name="connsiteY2" fmla="*/ 4071938 h 4071938"/>
              <a:gd name="connsiteX3" fmla="*/ 0 w 1243012"/>
              <a:gd name="connsiteY3" fmla="*/ 0 h 40719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43012" h="4071938">
                <a:moveTo>
                  <a:pt x="0" y="0"/>
                </a:moveTo>
                <a:lnTo>
                  <a:pt x="57150" y="4057650"/>
                </a:lnTo>
                <a:lnTo>
                  <a:pt x="1243012" y="4071938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50000"/>
              <a:alpha val="4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35" grpId="0" animBg="1"/>
      <p:bldP spid="36" grpId="0" animBg="1"/>
      <p:bldP spid="37" grpId="0" animBg="1"/>
      <p:bldP spid="4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251520" y="260648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8</a:t>
            </a:r>
            <a:endParaRPr lang="cs-CZ" dirty="0"/>
          </a:p>
        </p:txBody>
      </p:sp>
      <p:sp>
        <p:nvSpPr>
          <p:cNvPr id="64" name="TextovéPole 63"/>
          <p:cNvSpPr txBox="1"/>
          <p:nvPr/>
        </p:nvSpPr>
        <p:spPr>
          <a:xfrm>
            <a:off x="1288776" y="3788567"/>
            <a:ext cx="57606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S</a:t>
            </a:r>
            <a:r>
              <a:rPr lang="cs-CZ" sz="2400" baseline="-25000" dirty="0" smtClean="0">
                <a:solidFill>
                  <a:srgbClr val="C00000"/>
                </a:solidFill>
                <a:latin typeface="Comic Sans MS" pitchFamily="66" charset="0"/>
              </a:rPr>
              <a:t>1</a:t>
            </a:r>
            <a:endParaRPr lang="cs-CZ" sz="2400" baseline="-250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38" name="TextovéPole 37"/>
          <p:cNvSpPr txBox="1"/>
          <p:nvPr/>
        </p:nvSpPr>
        <p:spPr>
          <a:xfrm>
            <a:off x="1403648" y="5733256"/>
            <a:ext cx="57606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S</a:t>
            </a:r>
            <a:endParaRPr lang="cs-CZ" sz="2400" baseline="-25000" dirty="0">
              <a:latin typeface="Comic Sans MS" pitchFamily="66" charset="0"/>
            </a:endParaRPr>
          </a:p>
        </p:txBody>
      </p:sp>
      <p:sp>
        <p:nvSpPr>
          <p:cNvPr id="39" name="TextovéPole 38"/>
          <p:cNvSpPr txBox="1"/>
          <p:nvPr/>
        </p:nvSpPr>
        <p:spPr>
          <a:xfrm>
            <a:off x="1835128" y="3572448"/>
            <a:ext cx="57606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r</a:t>
            </a:r>
            <a:r>
              <a:rPr lang="cs-CZ" sz="2400" baseline="-25000" dirty="0" smtClean="0">
                <a:solidFill>
                  <a:srgbClr val="C00000"/>
                </a:solidFill>
                <a:latin typeface="Comic Sans MS" pitchFamily="66" charset="0"/>
              </a:rPr>
              <a:t>1</a:t>
            </a:r>
            <a:endParaRPr lang="cs-CZ" sz="2400" baseline="-250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grpSp>
        <p:nvGrpSpPr>
          <p:cNvPr id="2" name="Skupina 51"/>
          <p:cNvGrpSpPr/>
          <p:nvPr/>
        </p:nvGrpSpPr>
        <p:grpSpPr>
          <a:xfrm>
            <a:off x="467544" y="1556792"/>
            <a:ext cx="2520280" cy="4680520"/>
            <a:chOff x="4355976" y="1268760"/>
            <a:chExt cx="2520280" cy="4680520"/>
          </a:xfrm>
        </p:grpSpPr>
        <p:grpSp>
          <p:nvGrpSpPr>
            <p:cNvPr id="3" name="Skupina 45"/>
            <p:cNvGrpSpPr/>
            <p:nvPr/>
          </p:nvGrpSpPr>
          <p:grpSpPr>
            <a:xfrm>
              <a:off x="4355976" y="5065182"/>
              <a:ext cx="2520280" cy="884098"/>
              <a:chOff x="539552" y="2780928"/>
              <a:chExt cx="4176464" cy="936104"/>
            </a:xfrm>
          </p:grpSpPr>
          <p:sp>
            <p:nvSpPr>
              <p:cNvPr id="43" name="Oblouk 42"/>
              <p:cNvSpPr/>
              <p:nvPr/>
            </p:nvSpPr>
            <p:spPr>
              <a:xfrm>
                <a:off x="539552" y="2780928"/>
                <a:ext cx="4176464" cy="936104"/>
              </a:xfrm>
              <a:prstGeom prst="arc">
                <a:avLst>
                  <a:gd name="adj1" fmla="val 10853897"/>
                  <a:gd name="adj2" fmla="val 0"/>
                </a:avLst>
              </a:prstGeom>
              <a:ln w="3175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44" name="Oblouk 43"/>
              <p:cNvSpPr/>
              <p:nvPr/>
            </p:nvSpPr>
            <p:spPr>
              <a:xfrm rot="10800000">
                <a:off x="539552" y="2780928"/>
                <a:ext cx="4176464" cy="936104"/>
              </a:xfrm>
              <a:prstGeom prst="arc">
                <a:avLst>
                  <a:gd name="adj1" fmla="val 10853897"/>
                  <a:gd name="adj2" fmla="val 0"/>
                </a:avLst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cxnSp>
          <p:nvCxnSpPr>
            <p:cNvPr id="48" name="Přímá spojovací čára 47"/>
            <p:cNvCxnSpPr/>
            <p:nvPr/>
          </p:nvCxnSpPr>
          <p:spPr>
            <a:xfrm>
              <a:off x="5598529" y="5486721"/>
              <a:ext cx="12600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Přímá spojovací čára 52"/>
            <p:cNvCxnSpPr/>
            <p:nvPr/>
          </p:nvCxnSpPr>
          <p:spPr>
            <a:xfrm flipH="1" flipV="1">
              <a:off x="5616116" y="3745103"/>
              <a:ext cx="5059" cy="1728125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Přímá spojovací čára 55"/>
            <p:cNvCxnSpPr>
              <a:stCxn id="43" idx="2"/>
              <a:endCxn id="27" idx="2"/>
            </p:cNvCxnSpPr>
            <p:nvPr/>
          </p:nvCxnSpPr>
          <p:spPr>
            <a:xfrm flipH="1" flipV="1">
              <a:off x="6329904" y="3752468"/>
              <a:ext cx="546352" cy="1754763"/>
            </a:xfrm>
            <a:prstGeom prst="line">
              <a:avLst/>
            </a:prstGeom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Přímá spojovací čára 58"/>
            <p:cNvCxnSpPr>
              <a:endCxn id="27" idx="0"/>
            </p:cNvCxnSpPr>
            <p:nvPr/>
          </p:nvCxnSpPr>
          <p:spPr>
            <a:xfrm flipV="1">
              <a:off x="4355976" y="3740880"/>
              <a:ext cx="494334" cy="1732348"/>
            </a:xfrm>
            <a:prstGeom prst="line">
              <a:avLst/>
            </a:prstGeom>
            <a:ln w="317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" name="Skupina 25"/>
            <p:cNvGrpSpPr/>
            <p:nvPr/>
          </p:nvGrpSpPr>
          <p:grpSpPr>
            <a:xfrm>
              <a:off x="4848774" y="3572448"/>
              <a:ext cx="1481130" cy="360040"/>
              <a:chOff x="539552" y="2780928"/>
              <a:chExt cx="4176464" cy="936104"/>
            </a:xfrm>
          </p:grpSpPr>
          <p:sp>
            <p:nvSpPr>
              <p:cNvPr id="27" name="Oblouk 26"/>
              <p:cNvSpPr/>
              <p:nvPr/>
            </p:nvSpPr>
            <p:spPr>
              <a:xfrm>
                <a:off x="539552" y="2780928"/>
                <a:ext cx="4176464" cy="936104"/>
              </a:xfrm>
              <a:prstGeom prst="arc">
                <a:avLst>
                  <a:gd name="adj1" fmla="val 10853897"/>
                  <a:gd name="adj2" fmla="val 0"/>
                </a:avLst>
              </a:prstGeom>
              <a:ln w="31750">
                <a:solidFill>
                  <a:srgbClr val="C000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8" name="Oblouk 27"/>
              <p:cNvSpPr/>
              <p:nvPr/>
            </p:nvSpPr>
            <p:spPr>
              <a:xfrm rot="10800000">
                <a:off x="539552" y="2780928"/>
                <a:ext cx="4176464" cy="936104"/>
              </a:xfrm>
              <a:prstGeom prst="arc">
                <a:avLst>
                  <a:gd name="adj1" fmla="val 10853897"/>
                  <a:gd name="adj2" fmla="val 0"/>
                </a:avLst>
              </a:prstGeom>
              <a:ln w="3175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cxnSp>
          <p:nvCxnSpPr>
            <p:cNvPr id="30" name="Přímá spojovací čára 29"/>
            <p:cNvCxnSpPr/>
            <p:nvPr/>
          </p:nvCxnSpPr>
          <p:spPr>
            <a:xfrm flipV="1">
              <a:off x="4860032" y="1268760"/>
              <a:ext cx="720080" cy="2452428"/>
            </a:xfrm>
            <a:prstGeom prst="line">
              <a:avLst/>
            </a:prstGeom>
            <a:ln w="15875">
              <a:solidFill>
                <a:srgbClr val="C00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Přímá spojovací čára 30"/>
            <p:cNvCxnSpPr/>
            <p:nvPr/>
          </p:nvCxnSpPr>
          <p:spPr>
            <a:xfrm flipH="1" flipV="1">
              <a:off x="5580112" y="1268760"/>
              <a:ext cx="762376" cy="2546852"/>
            </a:xfrm>
            <a:prstGeom prst="line">
              <a:avLst/>
            </a:prstGeom>
            <a:ln w="15875">
              <a:solidFill>
                <a:srgbClr val="C00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Přímá spojovací čára 46"/>
            <p:cNvCxnSpPr/>
            <p:nvPr/>
          </p:nvCxnSpPr>
          <p:spPr>
            <a:xfrm>
              <a:off x="5618139" y="3746174"/>
              <a:ext cx="720000" cy="0"/>
            </a:xfrm>
            <a:prstGeom prst="line">
              <a:avLst/>
            </a:prstGeom>
            <a:ln w="25400">
              <a:solidFill>
                <a:srgbClr val="C0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Přímá spojovací čára 49"/>
            <p:cNvCxnSpPr/>
            <p:nvPr/>
          </p:nvCxnSpPr>
          <p:spPr>
            <a:xfrm flipH="1" flipV="1">
              <a:off x="5580112" y="1340768"/>
              <a:ext cx="36296" cy="2376265"/>
            </a:xfrm>
            <a:prstGeom prst="line">
              <a:avLst/>
            </a:prstGeom>
            <a:ln w="22225">
              <a:solidFill>
                <a:srgbClr val="C0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TextovéPole 32"/>
          <p:cNvSpPr txBox="1"/>
          <p:nvPr/>
        </p:nvSpPr>
        <p:spPr>
          <a:xfrm>
            <a:off x="3059832" y="836712"/>
            <a:ext cx="5400600" cy="1200329"/>
          </a:xfrm>
          <a:prstGeom prst="rect">
            <a:avLst/>
          </a:prstGeom>
          <a:noFill/>
          <a:ln w="1905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Vypočtené hodnoty rotačního kužele dosadíme do vzorce pro výpočet povrchu.</a:t>
            </a:r>
          </a:p>
        </p:txBody>
      </p:sp>
      <p:sp>
        <p:nvSpPr>
          <p:cNvPr id="35" name="TextovéPole 34"/>
          <p:cNvSpPr txBox="1"/>
          <p:nvPr/>
        </p:nvSpPr>
        <p:spPr>
          <a:xfrm>
            <a:off x="3635896" y="3564305"/>
            <a:ext cx="4680520" cy="58477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rgbClr val="C00000"/>
                </a:solidFill>
                <a:latin typeface="Comic Sans MS" pitchFamily="66" charset="0"/>
              </a:rPr>
              <a:t>S = </a:t>
            </a:r>
            <a:r>
              <a:rPr lang="cs-CZ" sz="3200" dirty="0" smtClean="0">
                <a:solidFill>
                  <a:srgbClr val="C00000"/>
                </a:solidFill>
                <a:latin typeface="Symbol" pitchFamily="18" charset="2"/>
              </a:rPr>
              <a:t>p</a:t>
            </a:r>
            <a:r>
              <a:rPr lang="cs-CZ" sz="3200" dirty="0" smtClean="0">
                <a:solidFill>
                  <a:srgbClr val="C00000"/>
                </a:solidFill>
                <a:latin typeface="Comic Sans MS" pitchFamily="66" charset="0"/>
              </a:rPr>
              <a:t>r</a:t>
            </a:r>
            <a:r>
              <a:rPr lang="cs-CZ" sz="3200" baseline="30000" dirty="0" smtClean="0">
                <a:solidFill>
                  <a:srgbClr val="C00000"/>
                </a:solidFill>
                <a:latin typeface="Comic Sans MS" pitchFamily="66" charset="0"/>
              </a:rPr>
              <a:t>2</a:t>
            </a:r>
            <a:r>
              <a:rPr lang="cs-CZ" sz="3200" dirty="0" smtClean="0">
                <a:solidFill>
                  <a:srgbClr val="C00000"/>
                </a:solidFill>
                <a:latin typeface="Comic Sans MS" pitchFamily="66" charset="0"/>
              </a:rPr>
              <a:t> + </a:t>
            </a:r>
            <a:r>
              <a:rPr lang="cs-CZ" sz="3200" dirty="0" smtClean="0">
                <a:solidFill>
                  <a:srgbClr val="C00000"/>
                </a:solidFill>
                <a:latin typeface="Symbol" pitchFamily="18" charset="2"/>
              </a:rPr>
              <a:t>p</a:t>
            </a:r>
            <a:r>
              <a:rPr lang="cs-CZ" sz="3200" dirty="0" smtClean="0">
                <a:solidFill>
                  <a:srgbClr val="C00000"/>
                </a:solidFill>
                <a:latin typeface="Comic Sans MS" pitchFamily="66" charset="0"/>
              </a:rPr>
              <a:t>rs</a:t>
            </a:r>
          </a:p>
        </p:txBody>
      </p:sp>
      <p:grpSp>
        <p:nvGrpSpPr>
          <p:cNvPr id="5" name="Skupina 44"/>
          <p:cNvGrpSpPr/>
          <p:nvPr/>
        </p:nvGrpSpPr>
        <p:grpSpPr>
          <a:xfrm>
            <a:off x="3419872" y="2700209"/>
            <a:ext cx="4680520" cy="584775"/>
            <a:chOff x="3347864" y="5877272"/>
            <a:chExt cx="4680520" cy="584775"/>
          </a:xfrm>
        </p:grpSpPr>
        <p:sp>
          <p:nvSpPr>
            <p:cNvPr id="41" name="TextovéPole 40"/>
            <p:cNvSpPr txBox="1"/>
            <p:nvPr/>
          </p:nvSpPr>
          <p:spPr>
            <a:xfrm>
              <a:off x="3347864" y="5877272"/>
              <a:ext cx="468052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cs-CZ" sz="3200" dirty="0" smtClean="0">
                  <a:solidFill>
                    <a:srgbClr val="C00000"/>
                  </a:solidFill>
                  <a:latin typeface="Comic Sans MS" pitchFamily="66" charset="0"/>
                </a:rPr>
                <a:t>s = 8cm</a:t>
              </a:r>
              <a:endParaRPr lang="cs-CZ" sz="3200" baseline="30000" dirty="0" smtClean="0">
                <a:solidFill>
                  <a:srgbClr val="C00000"/>
                </a:solidFill>
                <a:latin typeface="Comic Sans MS" pitchFamily="66" charset="0"/>
              </a:endParaRPr>
            </a:p>
          </p:txBody>
        </p:sp>
        <p:sp>
          <p:nvSpPr>
            <p:cNvPr id="42" name="Elipsa 41"/>
            <p:cNvSpPr/>
            <p:nvPr/>
          </p:nvSpPr>
          <p:spPr>
            <a:xfrm>
              <a:off x="5363520" y="6021288"/>
              <a:ext cx="72008" cy="45719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32" name="TextovéPole 31"/>
          <p:cNvSpPr txBox="1"/>
          <p:nvPr/>
        </p:nvSpPr>
        <p:spPr>
          <a:xfrm>
            <a:off x="3707904" y="4140369"/>
            <a:ext cx="4680520" cy="58477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rgbClr val="C00000"/>
                </a:solidFill>
                <a:latin typeface="Comic Sans MS" pitchFamily="66" charset="0"/>
              </a:rPr>
              <a:t>S = 16</a:t>
            </a:r>
            <a:r>
              <a:rPr lang="cs-CZ" sz="3200" dirty="0" smtClean="0">
                <a:solidFill>
                  <a:srgbClr val="C00000"/>
                </a:solidFill>
                <a:latin typeface="Symbol" pitchFamily="18" charset="2"/>
              </a:rPr>
              <a:t>p</a:t>
            </a:r>
            <a:r>
              <a:rPr lang="cs-CZ" sz="3200" dirty="0" smtClean="0">
                <a:solidFill>
                  <a:srgbClr val="C00000"/>
                </a:solidFill>
                <a:latin typeface="Comic Sans MS" pitchFamily="66" charset="0"/>
              </a:rPr>
              <a:t> + 32</a:t>
            </a:r>
            <a:r>
              <a:rPr lang="cs-CZ" sz="3200" dirty="0" smtClean="0">
                <a:solidFill>
                  <a:srgbClr val="C00000"/>
                </a:solidFill>
                <a:latin typeface="Symbol" pitchFamily="18" charset="2"/>
              </a:rPr>
              <a:t>p</a:t>
            </a:r>
            <a:endParaRPr lang="cs-CZ" sz="3200" dirty="0" smtClean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45" name="TextovéPole 44"/>
          <p:cNvSpPr txBox="1"/>
          <p:nvPr/>
        </p:nvSpPr>
        <p:spPr>
          <a:xfrm>
            <a:off x="3635896" y="4644425"/>
            <a:ext cx="4680520" cy="58477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u="sng" dirty="0" smtClean="0">
                <a:solidFill>
                  <a:srgbClr val="C00000"/>
                </a:solidFill>
                <a:latin typeface="Comic Sans MS" pitchFamily="66" charset="0"/>
              </a:rPr>
              <a:t>S = 150,72cm</a:t>
            </a:r>
            <a:r>
              <a:rPr lang="cs-CZ" sz="3200" u="sng" baseline="30000" dirty="0" smtClean="0">
                <a:solidFill>
                  <a:srgbClr val="C0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46" name="TextovéPole 45"/>
          <p:cNvSpPr txBox="1"/>
          <p:nvPr/>
        </p:nvSpPr>
        <p:spPr>
          <a:xfrm>
            <a:off x="3419872" y="2124145"/>
            <a:ext cx="4680520" cy="58477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rgbClr val="C00000"/>
                </a:solidFill>
                <a:latin typeface="Comic Sans MS" pitchFamily="66" charset="0"/>
              </a:rPr>
              <a:t>r = 4cm</a:t>
            </a:r>
          </a:p>
        </p:txBody>
      </p:sp>
      <p:sp>
        <p:nvSpPr>
          <p:cNvPr id="34" name="Levá složená závorka 33"/>
          <p:cNvSpPr/>
          <p:nvPr/>
        </p:nvSpPr>
        <p:spPr>
          <a:xfrm rot="9787504">
            <a:off x="2354099" y="1374578"/>
            <a:ext cx="587803" cy="4414527"/>
          </a:xfrm>
          <a:prstGeom prst="leftBrace">
            <a:avLst>
              <a:gd name="adj1" fmla="val 35142"/>
              <a:gd name="adj2" fmla="val 49327"/>
            </a:avLst>
          </a:prstGeom>
          <a:ln w="15875">
            <a:solidFill>
              <a:srgbClr val="77933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TextovéPole 35"/>
          <p:cNvSpPr txBox="1"/>
          <p:nvPr/>
        </p:nvSpPr>
        <p:spPr>
          <a:xfrm>
            <a:off x="1475656" y="5690960"/>
            <a:ext cx="1728192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rgbClr val="77933C"/>
                </a:solidFill>
                <a:latin typeface="Comic Sans MS" pitchFamily="66" charset="0"/>
              </a:rPr>
              <a:t>r = 4cm</a:t>
            </a:r>
          </a:p>
        </p:txBody>
      </p:sp>
      <p:grpSp>
        <p:nvGrpSpPr>
          <p:cNvPr id="49" name="Skupina 48"/>
          <p:cNvGrpSpPr/>
          <p:nvPr/>
        </p:nvGrpSpPr>
        <p:grpSpPr>
          <a:xfrm rot="4169122">
            <a:off x="2144230" y="3311726"/>
            <a:ext cx="2376264" cy="461665"/>
            <a:chOff x="4572000" y="620688"/>
            <a:chExt cx="2376264" cy="461665"/>
          </a:xfrm>
        </p:grpSpPr>
        <p:sp>
          <p:nvSpPr>
            <p:cNvPr id="37" name="TextovéPole 36"/>
            <p:cNvSpPr txBox="1"/>
            <p:nvPr/>
          </p:nvSpPr>
          <p:spPr>
            <a:xfrm>
              <a:off x="4572000" y="620688"/>
              <a:ext cx="2376264" cy="46166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cs-CZ" sz="2400" dirty="0" smtClean="0">
                  <a:solidFill>
                    <a:srgbClr val="77933C"/>
                  </a:solidFill>
                  <a:latin typeface="Comic Sans MS" pitchFamily="66" charset="0"/>
                </a:rPr>
                <a:t>s = 8cm</a:t>
              </a:r>
            </a:p>
          </p:txBody>
        </p:sp>
        <p:sp>
          <p:nvSpPr>
            <p:cNvPr id="40" name="Elipsa 39"/>
            <p:cNvSpPr/>
            <p:nvPr/>
          </p:nvSpPr>
          <p:spPr>
            <a:xfrm>
              <a:off x="5521256" y="736128"/>
              <a:ext cx="45719" cy="45719"/>
            </a:xfrm>
            <a:prstGeom prst="ellipse">
              <a:avLst/>
            </a:prstGeom>
            <a:solidFill>
              <a:srgbClr val="77933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51" name="TextovéPole 50"/>
          <p:cNvSpPr txBox="1"/>
          <p:nvPr/>
        </p:nvSpPr>
        <p:spPr>
          <a:xfrm>
            <a:off x="3203848" y="5517232"/>
            <a:ext cx="5400600" cy="830997"/>
          </a:xfrm>
          <a:prstGeom prst="rect">
            <a:avLst/>
          </a:prstGeom>
          <a:noFill/>
          <a:ln w="1905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Celý rotační kužel má povrch 150,72cm</a:t>
            </a:r>
            <a:r>
              <a:rPr lang="cs-CZ" sz="2400" baseline="30000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2</a:t>
            </a:r>
            <a:r>
              <a:rPr lang="cs-CZ" sz="2400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.</a:t>
            </a:r>
          </a:p>
        </p:txBody>
      </p:sp>
      <p:sp>
        <p:nvSpPr>
          <p:cNvPr id="52" name="TextovéPole 51"/>
          <p:cNvSpPr txBox="1"/>
          <p:nvPr/>
        </p:nvSpPr>
        <p:spPr>
          <a:xfrm>
            <a:off x="611560" y="188640"/>
            <a:ext cx="7992888" cy="461665"/>
          </a:xfrm>
          <a:prstGeom prst="rect">
            <a:avLst/>
          </a:prstGeom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latin typeface="Comic Sans MS" pitchFamily="66" charset="0"/>
              </a:rPr>
              <a:t>Počítáme povrch celého rotačního kužele.</a:t>
            </a:r>
            <a:endParaRPr lang="cs-CZ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5" grpId="0" animBg="1"/>
      <p:bldP spid="32" grpId="0" animBg="1"/>
      <p:bldP spid="45" grpId="0" animBg="1"/>
      <p:bldP spid="46" grpId="0" animBg="1"/>
      <p:bldP spid="51" grpId="0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11526</TotalTime>
  <Words>675</Words>
  <Application>Microsoft Office PowerPoint</Application>
  <PresentationFormat>Předvádění na obrazovce (4:3)</PresentationFormat>
  <Paragraphs>164</Paragraphs>
  <Slides>13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sady Office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PC3</dc:creator>
  <cp:lastModifiedBy>PC3</cp:lastModifiedBy>
  <cp:revision>274</cp:revision>
  <dcterms:created xsi:type="dcterms:W3CDTF">2012-09-23T08:27:50Z</dcterms:created>
  <dcterms:modified xsi:type="dcterms:W3CDTF">2013-04-29T17:33:20Z</dcterms:modified>
</cp:coreProperties>
</file>