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331" r:id="rId4"/>
    <p:sldId id="326" r:id="rId5"/>
    <p:sldId id="337" r:id="rId6"/>
    <p:sldId id="328" r:id="rId7"/>
    <p:sldId id="338" r:id="rId8"/>
    <p:sldId id="339" r:id="rId9"/>
    <p:sldId id="341" r:id="rId10"/>
    <p:sldId id="29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9" autoAdjust="0"/>
    <p:restoredTop sz="95669" autoAdjust="0"/>
  </p:normalViewPr>
  <p:slideViewPr>
    <p:cSldViewPr>
      <p:cViewPr varScale="1">
        <p:scale>
          <a:sx n="67" d="100"/>
          <a:sy n="67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3861048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06896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ODVÁRKO, 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.,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KADLEČEK, J. MATEMATIKA pro 9. ročník základní školy 3: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Prometheus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2010. ISBN 978-80-7196-283-0. s. 7-10.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2636912"/>
            <a:ext cx="46281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i="1" dirty="0" smtClean="0">
                <a:latin typeface="Courier New" pitchFamily="49" charset="0"/>
                <a:cs typeface="Courier New" pitchFamily="49" charset="0"/>
              </a:rPr>
              <a:t>Seznam použité literatury a pramenů: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Jehlan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-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povrch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VY_32_INOVACE_08.08.KUB.MA.9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29. 03. 2013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Zaoblený obdélník 6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87624" y="101776"/>
            <a:ext cx="6840760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Povrch jehlanu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Skupina 96"/>
          <p:cNvGrpSpPr/>
          <p:nvPr/>
        </p:nvGrpSpPr>
        <p:grpSpPr>
          <a:xfrm>
            <a:off x="899592" y="1124744"/>
            <a:ext cx="2160240" cy="2304256"/>
            <a:chOff x="1907704" y="2276872"/>
            <a:chExt cx="3686696" cy="3528393"/>
          </a:xfrm>
        </p:grpSpPr>
        <p:cxnSp>
          <p:nvCxnSpPr>
            <p:cNvPr id="22" name="Přímá spojovací čára 21"/>
            <p:cNvCxnSpPr/>
            <p:nvPr/>
          </p:nvCxnSpPr>
          <p:spPr>
            <a:xfrm>
              <a:off x="1907704" y="5805264"/>
              <a:ext cx="273630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flipV="1">
              <a:off x="2771800" y="4787627"/>
              <a:ext cx="2822600" cy="9525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flipV="1">
              <a:off x="1907704" y="4797152"/>
              <a:ext cx="864096" cy="1008113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flipV="1">
              <a:off x="4644008" y="4797152"/>
              <a:ext cx="936104" cy="100811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flipV="1">
              <a:off x="1907704" y="4797152"/>
              <a:ext cx="36724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/>
          </p:nvCxnSpPr>
          <p:spPr>
            <a:xfrm>
              <a:off x="2771800" y="4797152"/>
              <a:ext cx="18722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 flipV="1">
              <a:off x="3707904" y="2276872"/>
              <a:ext cx="0" cy="302433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flipV="1">
              <a:off x="1907704" y="2276872"/>
              <a:ext cx="1800200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/>
            <p:nvPr/>
          </p:nvCxnSpPr>
          <p:spPr>
            <a:xfrm>
              <a:off x="3707904" y="2276872"/>
              <a:ext cx="936104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Přímá spojovací čára 48"/>
            <p:cNvCxnSpPr/>
            <p:nvPr/>
          </p:nvCxnSpPr>
          <p:spPr>
            <a:xfrm>
              <a:off x="3707904" y="2276872"/>
              <a:ext cx="1872208" cy="252028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 flipV="1">
              <a:off x="2771800" y="2276872"/>
              <a:ext cx="936104" cy="252028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Obdélník 36"/>
          <p:cNvSpPr/>
          <p:nvPr/>
        </p:nvSpPr>
        <p:spPr>
          <a:xfrm>
            <a:off x="5220072" y="3717032"/>
            <a:ext cx="1584000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50"/>
          <p:cNvGrpSpPr/>
          <p:nvPr/>
        </p:nvGrpSpPr>
        <p:grpSpPr>
          <a:xfrm rot="7933487">
            <a:off x="4469190" y="1977249"/>
            <a:ext cx="1872208" cy="1224136"/>
            <a:chOff x="3059832" y="3068960"/>
            <a:chExt cx="1872208" cy="1224136"/>
          </a:xfrm>
          <a:noFill/>
        </p:grpSpPr>
        <p:sp>
          <p:nvSpPr>
            <p:cNvPr id="44" name="Volný tvar 43"/>
            <p:cNvSpPr/>
            <p:nvPr/>
          </p:nvSpPr>
          <p:spPr>
            <a:xfrm rot="16200000">
              <a:off x="3369308" y="2759484"/>
              <a:ext cx="1224136" cy="1843088"/>
            </a:xfrm>
            <a:custGeom>
              <a:avLst/>
              <a:gdLst>
                <a:gd name="connsiteX0" fmla="*/ 0 w 1600200"/>
                <a:gd name="connsiteY0" fmla="*/ 1843088 h 1843088"/>
                <a:gd name="connsiteX1" fmla="*/ 828675 w 1600200"/>
                <a:gd name="connsiteY1" fmla="*/ 0 h 1843088"/>
                <a:gd name="connsiteX2" fmla="*/ 1600200 w 1600200"/>
                <a:gd name="connsiteY2" fmla="*/ 1843088 h 184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0200" h="1843088">
                  <a:moveTo>
                    <a:pt x="0" y="1843088"/>
                  </a:moveTo>
                  <a:lnTo>
                    <a:pt x="828675" y="0"/>
                  </a:lnTo>
                  <a:lnTo>
                    <a:pt x="1600200" y="1843088"/>
                  </a:lnTo>
                </a:path>
              </a:pathLst>
            </a:cu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8" name="Přímá spojovací čára 47"/>
            <p:cNvCxnSpPr>
              <a:endCxn id="44" idx="0"/>
            </p:cNvCxnSpPr>
            <p:nvPr/>
          </p:nvCxnSpPr>
          <p:spPr>
            <a:xfrm flipH="1">
              <a:off x="4902920" y="3068960"/>
              <a:ext cx="29120" cy="1224136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Skupina 54"/>
          <p:cNvGrpSpPr/>
          <p:nvPr/>
        </p:nvGrpSpPr>
        <p:grpSpPr>
          <a:xfrm rot="13784736">
            <a:off x="5735462" y="2000105"/>
            <a:ext cx="1843088" cy="1224136"/>
            <a:chOff x="7092280" y="3068960"/>
            <a:chExt cx="1843088" cy="1224136"/>
          </a:xfrm>
          <a:noFill/>
        </p:grpSpPr>
        <p:sp>
          <p:nvSpPr>
            <p:cNvPr id="46" name="Volný tvar 45"/>
            <p:cNvSpPr/>
            <p:nvPr/>
          </p:nvSpPr>
          <p:spPr>
            <a:xfrm rot="5400000" flipH="1">
              <a:off x="7401756" y="2759484"/>
              <a:ext cx="1224136" cy="1843088"/>
            </a:xfrm>
            <a:custGeom>
              <a:avLst/>
              <a:gdLst>
                <a:gd name="connsiteX0" fmla="*/ 0 w 1600200"/>
                <a:gd name="connsiteY0" fmla="*/ 1843088 h 1843088"/>
                <a:gd name="connsiteX1" fmla="*/ 828675 w 1600200"/>
                <a:gd name="connsiteY1" fmla="*/ 0 h 1843088"/>
                <a:gd name="connsiteX2" fmla="*/ 1600200 w 1600200"/>
                <a:gd name="connsiteY2" fmla="*/ 1843088 h 184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0200" h="1843088">
                  <a:moveTo>
                    <a:pt x="0" y="1843088"/>
                  </a:moveTo>
                  <a:lnTo>
                    <a:pt x="828675" y="0"/>
                  </a:lnTo>
                  <a:lnTo>
                    <a:pt x="1600200" y="1843088"/>
                  </a:lnTo>
                </a:path>
              </a:pathLst>
            </a:cu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3" name="Přímá spojovací čára 52"/>
            <p:cNvCxnSpPr/>
            <p:nvPr/>
          </p:nvCxnSpPr>
          <p:spPr>
            <a:xfrm>
              <a:off x="7092280" y="3068960"/>
              <a:ext cx="0" cy="1224136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Skupina 58"/>
          <p:cNvGrpSpPr/>
          <p:nvPr/>
        </p:nvGrpSpPr>
        <p:grpSpPr>
          <a:xfrm>
            <a:off x="5220072" y="1916832"/>
            <a:ext cx="1584000" cy="1800000"/>
            <a:chOff x="5076056" y="908720"/>
            <a:chExt cx="1600200" cy="1843088"/>
          </a:xfrm>
          <a:noFill/>
        </p:grpSpPr>
        <p:sp>
          <p:nvSpPr>
            <p:cNvPr id="42" name="Volný tvar 41"/>
            <p:cNvSpPr/>
            <p:nvPr/>
          </p:nvSpPr>
          <p:spPr>
            <a:xfrm>
              <a:off x="5076056" y="908720"/>
              <a:ext cx="1600200" cy="1843088"/>
            </a:xfrm>
            <a:custGeom>
              <a:avLst/>
              <a:gdLst>
                <a:gd name="connsiteX0" fmla="*/ 0 w 1600200"/>
                <a:gd name="connsiteY0" fmla="*/ 1843088 h 1843088"/>
                <a:gd name="connsiteX1" fmla="*/ 828675 w 1600200"/>
                <a:gd name="connsiteY1" fmla="*/ 0 h 1843088"/>
                <a:gd name="connsiteX2" fmla="*/ 1600200 w 1600200"/>
                <a:gd name="connsiteY2" fmla="*/ 1843088 h 184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0200" h="1843088">
                  <a:moveTo>
                    <a:pt x="0" y="1843088"/>
                  </a:moveTo>
                  <a:lnTo>
                    <a:pt x="828675" y="0"/>
                  </a:lnTo>
                  <a:lnTo>
                    <a:pt x="1600200" y="1843088"/>
                  </a:lnTo>
                </a:path>
              </a:pathLst>
            </a:cu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7" name="Přímá spojovací čára 56"/>
            <p:cNvCxnSpPr>
              <a:stCxn id="42" idx="0"/>
              <a:endCxn id="42" idx="2"/>
            </p:cNvCxnSpPr>
            <p:nvPr/>
          </p:nvCxnSpPr>
          <p:spPr>
            <a:xfrm>
              <a:off x="5076056" y="2751808"/>
              <a:ext cx="1600200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62"/>
          <p:cNvGrpSpPr/>
          <p:nvPr/>
        </p:nvGrpSpPr>
        <p:grpSpPr>
          <a:xfrm rot="5879697">
            <a:off x="6142587" y="1107444"/>
            <a:ext cx="1600200" cy="1800000"/>
            <a:chOff x="5004048" y="4581128"/>
            <a:chExt cx="1600200" cy="1843088"/>
          </a:xfrm>
          <a:noFill/>
        </p:grpSpPr>
        <p:sp>
          <p:nvSpPr>
            <p:cNvPr id="43" name="Volný tvar 42"/>
            <p:cNvSpPr/>
            <p:nvPr/>
          </p:nvSpPr>
          <p:spPr>
            <a:xfrm flipV="1">
              <a:off x="5004048" y="4581128"/>
              <a:ext cx="1600200" cy="1843088"/>
            </a:xfrm>
            <a:custGeom>
              <a:avLst/>
              <a:gdLst>
                <a:gd name="connsiteX0" fmla="*/ 0 w 1600200"/>
                <a:gd name="connsiteY0" fmla="*/ 1843088 h 1843088"/>
                <a:gd name="connsiteX1" fmla="*/ 828675 w 1600200"/>
                <a:gd name="connsiteY1" fmla="*/ 0 h 1843088"/>
                <a:gd name="connsiteX2" fmla="*/ 1600200 w 1600200"/>
                <a:gd name="connsiteY2" fmla="*/ 1843088 h 184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0200" h="1843088">
                  <a:moveTo>
                    <a:pt x="0" y="1843088"/>
                  </a:moveTo>
                  <a:lnTo>
                    <a:pt x="828675" y="0"/>
                  </a:lnTo>
                  <a:lnTo>
                    <a:pt x="1600200" y="1843088"/>
                  </a:lnTo>
                </a:path>
              </a:pathLst>
            </a:cu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1" name="Přímá spojovací čára 60"/>
            <p:cNvCxnSpPr>
              <a:endCxn id="43" idx="2"/>
            </p:cNvCxnSpPr>
            <p:nvPr/>
          </p:nvCxnSpPr>
          <p:spPr>
            <a:xfrm>
              <a:off x="5004048" y="4581128"/>
              <a:ext cx="1600200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Volný tvar 65"/>
          <p:cNvSpPr/>
          <p:nvPr/>
        </p:nvSpPr>
        <p:spPr>
          <a:xfrm>
            <a:off x="914448" y="2771775"/>
            <a:ext cx="2100262" cy="657225"/>
          </a:xfrm>
          <a:custGeom>
            <a:avLst/>
            <a:gdLst>
              <a:gd name="connsiteX0" fmla="*/ 0 w 2100262"/>
              <a:gd name="connsiteY0" fmla="*/ 657225 h 657225"/>
              <a:gd name="connsiteX1" fmla="*/ 1557337 w 2100262"/>
              <a:gd name="connsiteY1" fmla="*/ 657225 h 657225"/>
              <a:gd name="connsiteX2" fmla="*/ 2100262 w 2100262"/>
              <a:gd name="connsiteY2" fmla="*/ 14288 h 657225"/>
              <a:gd name="connsiteX3" fmla="*/ 471487 w 2100262"/>
              <a:gd name="connsiteY3" fmla="*/ 0 h 657225"/>
              <a:gd name="connsiteX4" fmla="*/ 0 w 2100262"/>
              <a:gd name="connsiteY4" fmla="*/ 657225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0262" h="657225">
                <a:moveTo>
                  <a:pt x="0" y="657225"/>
                </a:moveTo>
                <a:lnTo>
                  <a:pt x="1557337" y="657225"/>
                </a:lnTo>
                <a:lnTo>
                  <a:pt x="2100262" y="14288"/>
                </a:lnTo>
                <a:lnTo>
                  <a:pt x="471487" y="0"/>
                </a:lnTo>
                <a:lnTo>
                  <a:pt x="0" y="657225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bdélník 66"/>
          <p:cNvSpPr/>
          <p:nvPr/>
        </p:nvSpPr>
        <p:spPr>
          <a:xfrm>
            <a:off x="5220072" y="3717032"/>
            <a:ext cx="1584000" cy="1224136"/>
          </a:xfrm>
          <a:prstGeom prst="rect">
            <a:avLst/>
          </a:prstGeom>
          <a:solidFill>
            <a:schemeClr val="bg1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Volný tvar 70"/>
          <p:cNvSpPr/>
          <p:nvPr/>
        </p:nvSpPr>
        <p:spPr>
          <a:xfrm>
            <a:off x="890466" y="1124176"/>
            <a:ext cx="1585913" cy="2286000"/>
          </a:xfrm>
          <a:custGeom>
            <a:avLst/>
            <a:gdLst>
              <a:gd name="connsiteX0" fmla="*/ 0 w 1585913"/>
              <a:gd name="connsiteY0" fmla="*/ 2286000 h 2286000"/>
              <a:gd name="connsiteX1" fmla="*/ 1585913 w 1585913"/>
              <a:gd name="connsiteY1" fmla="*/ 2286000 h 2286000"/>
              <a:gd name="connsiteX2" fmla="*/ 1042988 w 1585913"/>
              <a:gd name="connsiteY2" fmla="*/ 0 h 2286000"/>
              <a:gd name="connsiteX3" fmla="*/ 0 w 1585913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5913" h="2286000">
                <a:moveTo>
                  <a:pt x="0" y="2286000"/>
                </a:moveTo>
                <a:lnTo>
                  <a:pt x="1585913" y="2286000"/>
                </a:lnTo>
                <a:lnTo>
                  <a:pt x="1042988" y="0"/>
                </a:lnTo>
                <a:lnTo>
                  <a:pt x="0" y="2286000"/>
                </a:lnTo>
                <a:close/>
              </a:path>
            </a:pathLst>
          </a:custGeom>
          <a:solidFill>
            <a:schemeClr val="accent3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Volný tvar 68"/>
          <p:cNvSpPr/>
          <p:nvPr/>
        </p:nvSpPr>
        <p:spPr>
          <a:xfrm>
            <a:off x="1979712" y="1214438"/>
            <a:ext cx="1085850" cy="2214562"/>
          </a:xfrm>
          <a:custGeom>
            <a:avLst/>
            <a:gdLst>
              <a:gd name="connsiteX0" fmla="*/ 542925 w 1085850"/>
              <a:gd name="connsiteY0" fmla="*/ 2214562 h 2214562"/>
              <a:gd name="connsiteX1" fmla="*/ 1085850 w 1085850"/>
              <a:gd name="connsiteY1" fmla="*/ 1585912 h 2214562"/>
              <a:gd name="connsiteX2" fmla="*/ 0 w 1085850"/>
              <a:gd name="connsiteY2" fmla="*/ 0 h 2214562"/>
              <a:gd name="connsiteX3" fmla="*/ 542925 w 1085850"/>
              <a:gd name="connsiteY3" fmla="*/ 2214562 h 221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5850" h="2214562">
                <a:moveTo>
                  <a:pt x="542925" y="2214562"/>
                </a:moveTo>
                <a:lnTo>
                  <a:pt x="1085850" y="1585912"/>
                </a:lnTo>
                <a:lnTo>
                  <a:pt x="0" y="0"/>
                </a:lnTo>
                <a:lnTo>
                  <a:pt x="542925" y="2214562"/>
                </a:lnTo>
                <a:close/>
              </a:path>
            </a:pathLst>
          </a:custGeom>
          <a:solidFill>
            <a:schemeClr val="accent3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Volný tvar 51"/>
          <p:cNvSpPr/>
          <p:nvPr/>
        </p:nvSpPr>
        <p:spPr>
          <a:xfrm>
            <a:off x="5292080" y="1960264"/>
            <a:ext cx="1476000" cy="1728000"/>
          </a:xfrm>
          <a:custGeom>
            <a:avLst/>
            <a:gdLst>
              <a:gd name="connsiteX0" fmla="*/ 785812 w 1543050"/>
              <a:gd name="connsiteY0" fmla="*/ 0 h 1800225"/>
              <a:gd name="connsiteX1" fmla="*/ 0 w 1543050"/>
              <a:gd name="connsiteY1" fmla="*/ 1800225 h 1800225"/>
              <a:gd name="connsiteX2" fmla="*/ 1543050 w 1543050"/>
              <a:gd name="connsiteY2" fmla="*/ 1800225 h 1800225"/>
              <a:gd name="connsiteX3" fmla="*/ 785812 w 1543050"/>
              <a:gd name="connsiteY3" fmla="*/ 0 h 180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050" h="1800225">
                <a:moveTo>
                  <a:pt x="785812" y="0"/>
                </a:moveTo>
                <a:lnTo>
                  <a:pt x="0" y="1800225"/>
                </a:lnTo>
                <a:lnTo>
                  <a:pt x="1543050" y="1800225"/>
                </a:lnTo>
                <a:lnTo>
                  <a:pt x="785812" y="0"/>
                </a:lnTo>
                <a:close/>
              </a:path>
            </a:pathLst>
          </a:custGeom>
          <a:solidFill>
            <a:schemeClr val="accent3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Volný tvar 54"/>
          <p:cNvSpPr/>
          <p:nvPr/>
        </p:nvSpPr>
        <p:spPr>
          <a:xfrm rot="16633741">
            <a:off x="6200588" y="1166924"/>
            <a:ext cx="1512000" cy="1728000"/>
          </a:xfrm>
          <a:custGeom>
            <a:avLst/>
            <a:gdLst>
              <a:gd name="connsiteX0" fmla="*/ 785812 w 1543050"/>
              <a:gd name="connsiteY0" fmla="*/ 0 h 1800225"/>
              <a:gd name="connsiteX1" fmla="*/ 0 w 1543050"/>
              <a:gd name="connsiteY1" fmla="*/ 1800225 h 1800225"/>
              <a:gd name="connsiteX2" fmla="*/ 1543050 w 1543050"/>
              <a:gd name="connsiteY2" fmla="*/ 1800225 h 1800225"/>
              <a:gd name="connsiteX3" fmla="*/ 785812 w 1543050"/>
              <a:gd name="connsiteY3" fmla="*/ 0 h 180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050" h="1800225">
                <a:moveTo>
                  <a:pt x="785812" y="0"/>
                </a:moveTo>
                <a:lnTo>
                  <a:pt x="0" y="1800225"/>
                </a:lnTo>
                <a:lnTo>
                  <a:pt x="1543050" y="1800225"/>
                </a:lnTo>
                <a:lnTo>
                  <a:pt x="785812" y="0"/>
                </a:lnTo>
                <a:close/>
              </a:path>
            </a:pathLst>
          </a:custGeom>
          <a:solidFill>
            <a:schemeClr val="accent3">
              <a:lumMod val="7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Volný tvar 55"/>
          <p:cNvSpPr/>
          <p:nvPr/>
        </p:nvSpPr>
        <p:spPr>
          <a:xfrm>
            <a:off x="6072188" y="1947863"/>
            <a:ext cx="1619250" cy="1724025"/>
          </a:xfrm>
          <a:custGeom>
            <a:avLst/>
            <a:gdLst>
              <a:gd name="connsiteX0" fmla="*/ 0 w 1619250"/>
              <a:gd name="connsiteY0" fmla="*/ 0 h 1724025"/>
              <a:gd name="connsiteX1" fmla="*/ 733425 w 1619250"/>
              <a:gd name="connsiteY1" fmla="*/ 1724025 h 1724025"/>
              <a:gd name="connsiteX2" fmla="*/ 1619250 w 1619250"/>
              <a:gd name="connsiteY2" fmla="*/ 976312 h 1724025"/>
              <a:gd name="connsiteX3" fmla="*/ 0 w 1619250"/>
              <a:gd name="connsiteY3" fmla="*/ 0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250" h="1724025">
                <a:moveTo>
                  <a:pt x="0" y="0"/>
                </a:moveTo>
                <a:lnTo>
                  <a:pt x="733425" y="1724025"/>
                </a:lnTo>
                <a:lnTo>
                  <a:pt x="1619250" y="9763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Volný tvar 57"/>
          <p:cNvSpPr/>
          <p:nvPr/>
        </p:nvSpPr>
        <p:spPr>
          <a:xfrm>
            <a:off x="4371975" y="1952625"/>
            <a:ext cx="1643063" cy="1724025"/>
          </a:xfrm>
          <a:custGeom>
            <a:avLst/>
            <a:gdLst>
              <a:gd name="connsiteX0" fmla="*/ 1643063 w 1643063"/>
              <a:gd name="connsiteY0" fmla="*/ 0 h 1724025"/>
              <a:gd name="connsiteX1" fmla="*/ 0 w 1643063"/>
              <a:gd name="connsiteY1" fmla="*/ 895350 h 1724025"/>
              <a:gd name="connsiteX2" fmla="*/ 857250 w 1643063"/>
              <a:gd name="connsiteY2" fmla="*/ 1724025 h 1724025"/>
              <a:gd name="connsiteX3" fmla="*/ 1643063 w 1643063"/>
              <a:gd name="connsiteY3" fmla="*/ 0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3063" h="1724025">
                <a:moveTo>
                  <a:pt x="1643063" y="0"/>
                </a:moveTo>
                <a:lnTo>
                  <a:pt x="0" y="895350"/>
                </a:lnTo>
                <a:lnTo>
                  <a:pt x="857250" y="1724025"/>
                </a:lnTo>
                <a:lnTo>
                  <a:pt x="1643063" y="0"/>
                </a:lnTo>
                <a:close/>
              </a:path>
            </a:pathLst>
          </a:custGeom>
          <a:solidFill>
            <a:schemeClr val="accent3">
              <a:lumMod val="7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4644008" y="1052736"/>
            <a:ext cx="2664296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r>
              <a:rPr lang="cs-CZ" sz="2400" baseline="-25000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obsah pláště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4139952" y="4941168"/>
            <a:ext cx="3816424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2400" baseline="-25000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obsah podstavy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467544" y="5877272"/>
            <a:ext cx="8280920" cy="523220"/>
          </a:xfrm>
          <a:prstGeom prst="rect">
            <a:avLst/>
          </a:prstGeom>
          <a:solidFill>
            <a:schemeClr val="accent6">
              <a:tint val="50000"/>
              <a:satMod val="300000"/>
            </a:schemeClr>
          </a:solidFill>
          <a:ln w="127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Povrch jehlanu je součet obsahů všech jeho stěn.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8" name="TextovéPole 87"/>
          <p:cNvSpPr txBox="1"/>
          <p:nvPr/>
        </p:nvSpPr>
        <p:spPr>
          <a:xfrm>
            <a:off x="5148064" y="2564904"/>
            <a:ext cx="1800200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endParaRPr lang="cs-CZ" sz="32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5076056" y="4005064"/>
            <a:ext cx="1800200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endParaRPr lang="cs-CZ" sz="32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683568" y="3861048"/>
            <a:ext cx="2304256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S = </a:t>
            </a:r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 + </a:t>
            </a:r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endParaRPr lang="cs-CZ" sz="32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1" name="Volný tvar 90"/>
          <p:cNvSpPr/>
          <p:nvPr/>
        </p:nvSpPr>
        <p:spPr>
          <a:xfrm>
            <a:off x="1763688" y="2957513"/>
            <a:ext cx="3565550" cy="975543"/>
          </a:xfrm>
          <a:custGeom>
            <a:avLst/>
            <a:gdLst>
              <a:gd name="connsiteX0" fmla="*/ 0 w 3743325"/>
              <a:gd name="connsiteY0" fmla="*/ 985837 h 985837"/>
              <a:gd name="connsiteX1" fmla="*/ 3743325 w 3743325"/>
              <a:gd name="connsiteY1" fmla="*/ 0 h 985837"/>
              <a:gd name="connsiteX2" fmla="*/ 3743325 w 3743325"/>
              <a:gd name="connsiteY2" fmla="*/ 0 h 985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3325" h="985837">
                <a:moveTo>
                  <a:pt x="0" y="985837"/>
                </a:moveTo>
                <a:lnTo>
                  <a:pt x="3743325" y="0"/>
                </a:lnTo>
                <a:lnTo>
                  <a:pt x="3743325" y="0"/>
                </a:lnTo>
              </a:path>
            </a:pathLst>
          </a:custGeom>
          <a:ln w="38100">
            <a:solidFill>
              <a:schemeClr val="accent3">
                <a:lumMod val="50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Volný tvar 91"/>
          <p:cNvSpPr/>
          <p:nvPr/>
        </p:nvSpPr>
        <p:spPr>
          <a:xfrm>
            <a:off x="3059832" y="4221088"/>
            <a:ext cx="2592288" cy="72008"/>
          </a:xfrm>
          <a:custGeom>
            <a:avLst/>
            <a:gdLst>
              <a:gd name="connsiteX0" fmla="*/ 0 w 3743325"/>
              <a:gd name="connsiteY0" fmla="*/ 985837 h 985837"/>
              <a:gd name="connsiteX1" fmla="*/ 3743325 w 3743325"/>
              <a:gd name="connsiteY1" fmla="*/ 0 h 985837"/>
              <a:gd name="connsiteX2" fmla="*/ 3743325 w 3743325"/>
              <a:gd name="connsiteY2" fmla="*/ 0 h 985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3325" h="985837">
                <a:moveTo>
                  <a:pt x="0" y="985837"/>
                </a:moveTo>
                <a:lnTo>
                  <a:pt x="3743325" y="0"/>
                </a:lnTo>
                <a:lnTo>
                  <a:pt x="3743325" y="0"/>
                </a:lnTo>
              </a:path>
            </a:pathLst>
          </a:custGeom>
          <a:ln w="38100">
            <a:solidFill>
              <a:schemeClr val="tx1">
                <a:lumMod val="65000"/>
                <a:lumOff val="35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71" grpId="0" animBg="1"/>
      <p:bldP spid="69" grpId="0" animBg="1"/>
      <p:bldP spid="52" grpId="0" animBg="1"/>
      <p:bldP spid="55" grpId="0" animBg="1"/>
      <p:bldP spid="56" grpId="0" animBg="1"/>
      <p:bldP spid="58" grpId="0" animBg="1"/>
      <p:bldP spid="60" grpId="0"/>
      <p:bldP spid="62" grpId="0"/>
      <p:bldP spid="87" grpId="0" animBg="1"/>
      <p:bldP spid="88" grpId="0"/>
      <p:bldP spid="89" grpId="0"/>
      <p:bldP spid="90" grpId="0"/>
      <p:bldP spid="91" grpId="0" animBg="1"/>
      <p:bldP spid="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836712"/>
            <a:ext cx="5112568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Základní tvary podstavy: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Obdélník 16"/>
          <p:cNvSpPr/>
          <p:nvPr/>
        </p:nvSpPr>
        <p:spPr>
          <a:xfrm rot="10800000">
            <a:off x="1907704" y="3212976"/>
            <a:ext cx="2016224" cy="1008112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1187624" y="101776"/>
            <a:ext cx="6840760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Povrch jehlanu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45" name="Skupina 44"/>
          <p:cNvGrpSpPr/>
          <p:nvPr/>
        </p:nvGrpSpPr>
        <p:grpSpPr>
          <a:xfrm>
            <a:off x="3131840" y="1383159"/>
            <a:ext cx="1872208" cy="923330"/>
            <a:chOff x="4067944" y="1527175"/>
            <a:chExt cx="1872208" cy="923330"/>
          </a:xfrm>
        </p:grpSpPr>
        <p:sp>
          <p:nvSpPr>
            <p:cNvPr id="30" name="TextovéPole 29"/>
            <p:cNvSpPr txBox="1"/>
            <p:nvPr/>
          </p:nvSpPr>
          <p:spPr>
            <a:xfrm>
              <a:off x="4067944" y="1700808"/>
              <a:ext cx="1080120" cy="5400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S =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35" name="Přímá spojovací čára 34"/>
            <p:cNvCxnSpPr/>
            <p:nvPr/>
          </p:nvCxnSpPr>
          <p:spPr>
            <a:xfrm>
              <a:off x="5004048" y="1988840"/>
              <a:ext cx="8640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ovéPole 37"/>
            <p:cNvSpPr txBox="1"/>
            <p:nvPr/>
          </p:nvSpPr>
          <p:spPr>
            <a:xfrm>
              <a:off x="4860032" y="1527175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a . </a:t>
              </a:r>
              <a:r>
                <a:rPr lang="cs-CZ" sz="2400" dirty="0" err="1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4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4860032" y="1988840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0" name="Skupina 49"/>
          <p:cNvGrpSpPr/>
          <p:nvPr/>
        </p:nvGrpSpPr>
        <p:grpSpPr>
          <a:xfrm>
            <a:off x="6300192" y="1383159"/>
            <a:ext cx="1872208" cy="923330"/>
            <a:chOff x="4067944" y="1527175"/>
            <a:chExt cx="1872208" cy="923330"/>
          </a:xfrm>
        </p:grpSpPr>
        <p:sp>
          <p:nvSpPr>
            <p:cNvPr id="51" name="TextovéPole 50"/>
            <p:cNvSpPr txBox="1"/>
            <p:nvPr/>
          </p:nvSpPr>
          <p:spPr>
            <a:xfrm>
              <a:off x="4067944" y="1700808"/>
              <a:ext cx="1080120" cy="5400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S =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52" name="Přímá spojovací čára 51"/>
            <p:cNvCxnSpPr/>
            <p:nvPr/>
          </p:nvCxnSpPr>
          <p:spPr>
            <a:xfrm>
              <a:off x="5004048" y="1988840"/>
              <a:ext cx="8640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ovéPole 52"/>
            <p:cNvSpPr txBox="1"/>
            <p:nvPr/>
          </p:nvSpPr>
          <p:spPr>
            <a:xfrm>
              <a:off x="4860032" y="1527175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a . b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4860032" y="1988840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55" name="Obdélník 54"/>
          <p:cNvSpPr/>
          <p:nvPr/>
        </p:nvSpPr>
        <p:spPr>
          <a:xfrm rot="10800000">
            <a:off x="5580112" y="3212976"/>
            <a:ext cx="1296144" cy="1224136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2051720" y="3501008"/>
            <a:ext cx="1728192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a . b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5436096" y="3501008"/>
            <a:ext cx="1728192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a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65" name="Skupina 64"/>
          <p:cNvGrpSpPr/>
          <p:nvPr/>
        </p:nvGrpSpPr>
        <p:grpSpPr>
          <a:xfrm>
            <a:off x="5148064" y="1484784"/>
            <a:ext cx="2232248" cy="1706488"/>
            <a:chOff x="5148064" y="1484784"/>
            <a:chExt cx="2232248" cy="1706488"/>
          </a:xfrm>
        </p:grpSpPr>
        <p:grpSp>
          <p:nvGrpSpPr>
            <p:cNvPr id="48" name="Skupina 47"/>
            <p:cNvGrpSpPr/>
            <p:nvPr/>
          </p:nvGrpSpPr>
          <p:grpSpPr>
            <a:xfrm>
              <a:off x="5148064" y="1484784"/>
              <a:ext cx="2232248" cy="1706488"/>
              <a:chOff x="5148064" y="1484784"/>
              <a:chExt cx="2232248" cy="1706488"/>
            </a:xfrm>
          </p:grpSpPr>
          <p:sp>
            <p:nvSpPr>
              <p:cNvPr id="26" name="Volný tvar 25"/>
              <p:cNvSpPr/>
              <p:nvPr/>
            </p:nvSpPr>
            <p:spPr>
              <a:xfrm>
                <a:off x="5580112" y="1484784"/>
                <a:ext cx="1800200" cy="1224136"/>
              </a:xfrm>
              <a:custGeom>
                <a:avLst/>
                <a:gdLst>
                  <a:gd name="connsiteX0" fmla="*/ 15240 w 1188720"/>
                  <a:gd name="connsiteY0" fmla="*/ 0 h 929640"/>
                  <a:gd name="connsiteX1" fmla="*/ 0 w 1188720"/>
                  <a:gd name="connsiteY1" fmla="*/ 929640 h 929640"/>
                  <a:gd name="connsiteX2" fmla="*/ 1188720 w 1188720"/>
                  <a:gd name="connsiteY2" fmla="*/ 929640 h 929640"/>
                  <a:gd name="connsiteX3" fmla="*/ 15240 w 1188720"/>
                  <a:gd name="connsiteY3" fmla="*/ 0 h 929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8720" h="929640">
                    <a:moveTo>
                      <a:pt x="15240" y="0"/>
                    </a:moveTo>
                    <a:lnTo>
                      <a:pt x="0" y="929640"/>
                    </a:lnTo>
                    <a:lnTo>
                      <a:pt x="1188720" y="929640"/>
                    </a:lnTo>
                    <a:lnTo>
                      <a:pt x="15240" y="0"/>
                    </a:lnTo>
                    <a:close/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6" name="Oblouk 45"/>
              <p:cNvSpPr/>
              <p:nvPr/>
            </p:nvSpPr>
            <p:spPr>
              <a:xfrm>
                <a:off x="5148064" y="2276872"/>
                <a:ext cx="914400" cy="914400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7" name="Elipsa 46"/>
              <p:cNvSpPr/>
              <p:nvPr/>
            </p:nvSpPr>
            <p:spPr>
              <a:xfrm>
                <a:off x="5750417" y="2492896"/>
                <a:ext cx="45719" cy="720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9" name="TextovéPole 58"/>
            <p:cNvSpPr txBox="1"/>
            <p:nvPr/>
          </p:nvSpPr>
          <p:spPr>
            <a:xfrm>
              <a:off x="6228184" y="2636912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5148064" y="1916832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b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1504030" y="1670437"/>
            <a:ext cx="2389483" cy="1903986"/>
            <a:chOff x="1504030" y="1670437"/>
            <a:chExt cx="2389483" cy="1903986"/>
          </a:xfrm>
        </p:grpSpPr>
        <p:sp>
          <p:nvSpPr>
            <p:cNvPr id="23" name="Volný tvar 22"/>
            <p:cNvSpPr/>
            <p:nvPr/>
          </p:nvSpPr>
          <p:spPr>
            <a:xfrm rot="12952003">
              <a:off x="1504030" y="1721036"/>
              <a:ext cx="2389483" cy="1853387"/>
            </a:xfrm>
            <a:custGeom>
              <a:avLst/>
              <a:gdLst>
                <a:gd name="connsiteX0" fmla="*/ 0 w 2026920"/>
                <a:gd name="connsiteY0" fmla="*/ 1463040 h 1493520"/>
                <a:gd name="connsiteX1" fmla="*/ 1341120 w 2026920"/>
                <a:gd name="connsiteY1" fmla="*/ 1493520 h 1493520"/>
                <a:gd name="connsiteX2" fmla="*/ 2026920 w 2026920"/>
                <a:gd name="connsiteY2" fmla="*/ 0 h 1493520"/>
                <a:gd name="connsiteX3" fmla="*/ 0 w 2026920"/>
                <a:gd name="connsiteY3" fmla="*/ 1463040 h 1493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6920" h="1493520">
                  <a:moveTo>
                    <a:pt x="0" y="1463040"/>
                  </a:moveTo>
                  <a:lnTo>
                    <a:pt x="1341120" y="1493520"/>
                  </a:lnTo>
                  <a:lnTo>
                    <a:pt x="2026920" y="0"/>
                  </a:lnTo>
                  <a:lnTo>
                    <a:pt x="0" y="1463040"/>
                  </a:lnTo>
                  <a:close/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2555776" y="2564904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62" name="Přímá spojovací čára 61"/>
            <p:cNvCxnSpPr>
              <a:stCxn id="23" idx="1"/>
            </p:cNvCxnSpPr>
            <p:nvPr/>
          </p:nvCxnSpPr>
          <p:spPr>
            <a:xfrm flipH="1">
              <a:off x="2915816" y="1670437"/>
              <a:ext cx="12880" cy="9664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ovéPole 62"/>
            <p:cNvSpPr txBox="1"/>
            <p:nvPr/>
          </p:nvSpPr>
          <p:spPr>
            <a:xfrm>
              <a:off x="2843808" y="1988840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err="1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0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66" name="TextovéPole 65"/>
          <p:cNvSpPr txBox="1"/>
          <p:nvPr/>
        </p:nvSpPr>
        <p:spPr>
          <a:xfrm>
            <a:off x="2699792" y="4221088"/>
            <a:ext cx="504056" cy="40011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6012160" y="4365104"/>
            <a:ext cx="504056" cy="40011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3851920" y="3573016"/>
            <a:ext cx="504056" cy="40011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9" name="Lichoběžník 68"/>
          <p:cNvSpPr/>
          <p:nvPr/>
        </p:nvSpPr>
        <p:spPr>
          <a:xfrm>
            <a:off x="3347864" y="5013176"/>
            <a:ext cx="2664296" cy="1080120"/>
          </a:xfrm>
          <a:prstGeom prst="trapezoid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1" name="Přímá spojovací čára 70"/>
          <p:cNvCxnSpPr/>
          <p:nvPr/>
        </p:nvCxnSpPr>
        <p:spPr>
          <a:xfrm>
            <a:off x="3635896" y="5013176"/>
            <a:ext cx="0" cy="10801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3563888" y="5373216"/>
            <a:ext cx="504056" cy="40011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4" name="TextovéPole 73"/>
          <p:cNvSpPr txBox="1"/>
          <p:nvPr/>
        </p:nvSpPr>
        <p:spPr>
          <a:xfrm>
            <a:off x="4427984" y="6021288"/>
            <a:ext cx="504056" cy="40011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5" name="TextovéPole 74"/>
          <p:cNvSpPr txBox="1"/>
          <p:nvPr/>
        </p:nvSpPr>
        <p:spPr>
          <a:xfrm>
            <a:off x="4427984" y="4581128"/>
            <a:ext cx="504056" cy="40011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82" name="Skupina 81"/>
          <p:cNvGrpSpPr/>
          <p:nvPr/>
        </p:nvGrpSpPr>
        <p:grpSpPr>
          <a:xfrm>
            <a:off x="5796136" y="5013176"/>
            <a:ext cx="2376264" cy="965720"/>
            <a:chOff x="5940152" y="5013177"/>
            <a:chExt cx="2376264" cy="965720"/>
          </a:xfrm>
        </p:grpSpPr>
        <p:sp>
          <p:nvSpPr>
            <p:cNvPr id="77" name="TextovéPole 76"/>
            <p:cNvSpPr txBox="1"/>
            <p:nvPr/>
          </p:nvSpPr>
          <p:spPr>
            <a:xfrm>
              <a:off x="5940152" y="5229200"/>
              <a:ext cx="1080120" cy="5400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S =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78" name="Přímá spojovací čára 77"/>
            <p:cNvCxnSpPr/>
            <p:nvPr/>
          </p:nvCxnSpPr>
          <p:spPr>
            <a:xfrm>
              <a:off x="6876256" y="5517232"/>
              <a:ext cx="14401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ovéPole 78"/>
            <p:cNvSpPr txBox="1"/>
            <p:nvPr/>
          </p:nvSpPr>
          <p:spPr>
            <a:xfrm>
              <a:off x="6660232" y="5013177"/>
              <a:ext cx="1656184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(a + c) . v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80" name="TextovéPole 79"/>
            <p:cNvSpPr txBox="1"/>
            <p:nvPr/>
          </p:nvSpPr>
          <p:spPr>
            <a:xfrm>
              <a:off x="7164288" y="5517232"/>
              <a:ext cx="648072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83" name="TextovéPole 82"/>
          <p:cNvSpPr txBox="1"/>
          <p:nvPr/>
        </p:nvSpPr>
        <p:spPr>
          <a:xfrm>
            <a:off x="6876256" y="3573016"/>
            <a:ext cx="423664" cy="40011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2" name="Volný tvar 51"/>
          <p:cNvSpPr/>
          <p:nvPr/>
        </p:nvSpPr>
        <p:spPr>
          <a:xfrm>
            <a:off x="1428750" y="1935088"/>
            <a:ext cx="2676525" cy="2286000"/>
          </a:xfrm>
          <a:custGeom>
            <a:avLst/>
            <a:gdLst>
              <a:gd name="connsiteX0" fmla="*/ 838200 w 2676525"/>
              <a:gd name="connsiteY0" fmla="*/ 0 h 2286000"/>
              <a:gd name="connsiteX1" fmla="*/ 0 w 2676525"/>
              <a:gd name="connsiteY1" fmla="*/ 2286000 h 2286000"/>
              <a:gd name="connsiteX2" fmla="*/ 2676525 w 2676525"/>
              <a:gd name="connsiteY2" fmla="*/ 2266950 h 2286000"/>
              <a:gd name="connsiteX3" fmla="*/ 838200 w 2676525"/>
              <a:gd name="connsiteY3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6525" h="2286000">
                <a:moveTo>
                  <a:pt x="838200" y="0"/>
                </a:moveTo>
                <a:lnTo>
                  <a:pt x="0" y="2286000"/>
                </a:lnTo>
                <a:lnTo>
                  <a:pt x="2676525" y="2266950"/>
                </a:lnTo>
                <a:lnTo>
                  <a:pt x="83820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467544" y="118373"/>
            <a:ext cx="8280920" cy="120032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Vypočítej povrch pravidelného čtyřbokého jehlanu, jehož podstavná hrana má délku 8cm a stěnová výška je dlouhá 10cm.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467544" y="5171480"/>
            <a:ext cx="27363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8900000" flipV="1">
            <a:off x="3003508" y="4695225"/>
            <a:ext cx="1368000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V="1">
            <a:off x="467544" y="1916832"/>
            <a:ext cx="1800200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2267744" y="1916832"/>
            <a:ext cx="936104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2267744" y="1916832"/>
            <a:ext cx="1872208" cy="230425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4499992" y="1484784"/>
            <a:ext cx="1728192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a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2" name="Volný tvar 81"/>
          <p:cNvSpPr/>
          <p:nvPr/>
        </p:nvSpPr>
        <p:spPr>
          <a:xfrm>
            <a:off x="482352" y="4229100"/>
            <a:ext cx="3657600" cy="942975"/>
          </a:xfrm>
          <a:custGeom>
            <a:avLst/>
            <a:gdLst>
              <a:gd name="connsiteX0" fmla="*/ 0 w 3657600"/>
              <a:gd name="connsiteY0" fmla="*/ 942975 h 942975"/>
              <a:gd name="connsiteX1" fmla="*/ 2714625 w 3657600"/>
              <a:gd name="connsiteY1" fmla="*/ 942975 h 942975"/>
              <a:gd name="connsiteX2" fmla="*/ 3657600 w 3657600"/>
              <a:gd name="connsiteY2" fmla="*/ 0 h 942975"/>
              <a:gd name="connsiteX3" fmla="*/ 957263 w 3657600"/>
              <a:gd name="connsiteY3" fmla="*/ 0 h 942975"/>
              <a:gd name="connsiteX4" fmla="*/ 0 w 3657600"/>
              <a:gd name="connsiteY4" fmla="*/ 942975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942975">
                <a:moveTo>
                  <a:pt x="0" y="942975"/>
                </a:moveTo>
                <a:lnTo>
                  <a:pt x="2714625" y="942975"/>
                </a:lnTo>
                <a:lnTo>
                  <a:pt x="3657600" y="0"/>
                </a:lnTo>
                <a:lnTo>
                  <a:pt x="957263" y="0"/>
                </a:lnTo>
                <a:lnTo>
                  <a:pt x="0" y="942975"/>
                </a:lnTo>
                <a:close/>
              </a:path>
            </a:pathLst>
          </a:custGeom>
          <a:solidFill>
            <a:schemeClr val="bg1">
              <a:lumMod val="5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TextovéPole 63"/>
          <p:cNvSpPr txBox="1"/>
          <p:nvPr/>
        </p:nvSpPr>
        <p:spPr>
          <a:xfrm>
            <a:off x="4644008" y="2060848"/>
            <a:ext cx="2952328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8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= 64cm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Skupina 65"/>
          <p:cNvGrpSpPr/>
          <p:nvPr/>
        </p:nvGrpSpPr>
        <p:grpSpPr>
          <a:xfrm>
            <a:off x="4644008" y="2636912"/>
            <a:ext cx="2520280" cy="965721"/>
            <a:chOff x="3491880" y="1484784"/>
            <a:chExt cx="2520280" cy="965721"/>
          </a:xfrm>
        </p:grpSpPr>
        <p:sp>
          <p:nvSpPr>
            <p:cNvPr id="67" name="TextovéPole 66"/>
            <p:cNvSpPr txBox="1"/>
            <p:nvPr/>
          </p:nvSpPr>
          <p:spPr>
            <a:xfrm>
              <a:off x="3491880" y="1700808"/>
              <a:ext cx="1512168" cy="5232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8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pl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 = 4.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68" name="Přímá spojovací čára 67"/>
            <p:cNvCxnSpPr/>
            <p:nvPr/>
          </p:nvCxnSpPr>
          <p:spPr>
            <a:xfrm>
              <a:off x="5004048" y="1988840"/>
              <a:ext cx="8640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ovéPole 68"/>
            <p:cNvSpPr txBox="1"/>
            <p:nvPr/>
          </p:nvSpPr>
          <p:spPr>
            <a:xfrm>
              <a:off x="4932040" y="1484784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a . </a:t>
              </a:r>
              <a:r>
                <a:rPr lang="cs-CZ" sz="2400" dirty="0" err="1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4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4932040" y="1988840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" name="Skupina 70"/>
          <p:cNvGrpSpPr/>
          <p:nvPr/>
        </p:nvGrpSpPr>
        <p:grpSpPr>
          <a:xfrm>
            <a:off x="4716016" y="3645024"/>
            <a:ext cx="2448272" cy="965721"/>
            <a:chOff x="3563888" y="1484784"/>
            <a:chExt cx="2448272" cy="965721"/>
          </a:xfrm>
        </p:grpSpPr>
        <p:sp>
          <p:nvSpPr>
            <p:cNvPr id="72" name="TextovéPole 71"/>
            <p:cNvSpPr txBox="1"/>
            <p:nvPr/>
          </p:nvSpPr>
          <p:spPr>
            <a:xfrm>
              <a:off x="3563888" y="1700808"/>
              <a:ext cx="1440160" cy="5232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8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pl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 = 4.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73" name="Přímá spojovací čára 72"/>
            <p:cNvCxnSpPr/>
            <p:nvPr/>
          </p:nvCxnSpPr>
          <p:spPr>
            <a:xfrm>
              <a:off x="5004048" y="1988840"/>
              <a:ext cx="8640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ovéPole 73"/>
            <p:cNvSpPr txBox="1"/>
            <p:nvPr/>
          </p:nvSpPr>
          <p:spPr>
            <a:xfrm>
              <a:off x="4932040" y="1484784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8 . 10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5" name="TextovéPole 74"/>
            <p:cNvSpPr txBox="1"/>
            <p:nvPr/>
          </p:nvSpPr>
          <p:spPr>
            <a:xfrm>
              <a:off x="4860032" y="1988840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76" name="TextovéPole 75"/>
          <p:cNvSpPr txBox="1"/>
          <p:nvPr/>
        </p:nvSpPr>
        <p:spPr>
          <a:xfrm>
            <a:off x="4572000" y="4725144"/>
            <a:ext cx="2664296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160cm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4" name="Skupina 61"/>
          <p:cNvGrpSpPr/>
          <p:nvPr/>
        </p:nvGrpSpPr>
        <p:grpSpPr>
          <a:xfrm>
            <a:off x="280096" y="1556792"/>
            <a:ext cx="4094778" cy="4000510"/>
            <a:chOff x="280096" y="1556792"/>
            <a:chExt cx="4094778" cy="4000510"/>
          </a:xfrm>
        </p:grpSpPr>
        <p:sp>
          <p:nvSpPr>
            <p:cNvPr id="17" name="TextovéPole 16"/>
            <p:cNvSpPr txBox="1"/>
            <p:nvPr/>
          </p:nvSpPr>
          <p:spPr>
            <a:xfrm>
              <a:off x="1763688" y="5157192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8cm</a:t>
              </a:r>
              <a:endParaRPr lang="cs-CZ" sz="2000" dirty="0">
                <a:latin typeface="Comic Sans MS" pitchFamily="66" charset="0"/>
              </a:endParaRPr>
            </a:p>
          </p:txBody>
        </p:sp>
        <p:sp>
          <p:nvSpPr>
            <p:cNvPr id="31" name="TextovéPole 30"/>
            <p:cNvSpPr txBox="1"/>
            <p:nvPr/>
          </p:nvSpPr>
          <p:spPr>
            <a:xfrm rot="3277623">
              <a:off x="3041019" y="3481026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10cm</a:t>
              </a:r>
              <a:endParaRPr lang="cs-CZ" sz="2000" dirty="0">
                <a:latin typeface="Comic Sans MS" pitchFamily="66" charset="0"/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339752" y="155679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</a:t>
              </a:r>
              <a:endParaRPr lang="cs-CZ" sz="2000" dirty="0">
                <a:latin typeface="Comic Sans MS" pitchFamily="66" charset="0"/>
              </a:endParaRPr>
            </a:p>
          </p:txBody>
        </p:sp>
        <p:grpSp>
          <p:nvGrpSpPr>
            <p:cNvPr id="5" name="Skupina 52"/>
            <p:cNvGrpSpPr/>
            <p:nvPr/>
          </p:nvGrpSpPr>
          <p:grpSpPr>
            <a:xfrm>
              <a:off x="280096" y="1916832"/>
              <a:ext cx="4094778" cy="3254648"/>
              <a:chOff x="5049222" y="2636912"/>
              <a:chExt cx="4094778" cy="3254648"/>
            </a:xfrm>
          </p:grpSpPr>
          <p:cxnSp>
            <p:nvCxnSpPr>
              <p:cNvPr id="43" name="Přímá spojovací čára 42"/>
              <p:cNvCxnSpPr/>
              <p:nvPr/>
            </p:nvCxnSpPr>
            <p:spPr>
              <a:xfrm>
                <a:off x="6209134" y="4941168"/>
                <a:ext cx="2736304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ovací čára 41"/>
              <p:cNvCxnSpPr/>
              <p:nvPr/>
            </p:nvCxnSpPr>
            <p:spPr>
              <a:xfrm>
                <a:off x="5240036" y="5891560"/>
                <a:ext cx="2736304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ovací čára 43"/>
              <p:cNvCxnSpPr/>
              <p:nvPr/>
            </p:nvCxnSpPr>
            <p:spPr>
              <a:xfrm rot="18900000" flipV="1">
                <a:off x="5049222" y="5415304"/>
                <a:ext cx="1368000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ovací čára 45"/>
              <p:cNvCxnSpPr/>
              <p:nvPr/>
            </p:nvCxnSpPr>
            <p:spPr>
              <a:xfrm rot="18900000" flipV="1">
                <a:off x="7776000" y="5415305"/>
                <a:ext cx="1368000" cy="0"/>
              </a:xfrm>
              <a:prstGeom prst="line">
                <a:avLst/>
              </a:prstGeom>
              <a:ln w="28575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ovací čára 46"/>
              <p:cNvCxnSpPr/>
              <p:nvPr/>
            </p:nvCxnSpPr>
            <p:spPr>
              <a:xfrm flipV="1">
                <a:off x="5240036" y="2636912"/>
                <a:ext cx="1800200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ovací čára 47"/>
              <p:cNvCxnSpPr/>
              <p:nvPr/>
            </p:nvCxnSpPr>
            <p:spPr>
              <a:xfrm>
                <a:off x="7040236" y="2636912"/>
                <a:ext cx="936104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>
                <a:off x="7040236" y="2636912"/>
                <a:ext cx="1872208" cy="23042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ovací čára 50"/>
              <p:cNvCxnSpPr/>
              <p:nvPr/>
            </p:nvCxnSpPr>
            <p:spPr>
              <a:xfrm flipV="1">
                <a:off x="6176140" y="2636912"/>
                <a:ext cx="864096" cy="2304256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Oblouk 59"/>
            <p:cNvSpPr/>
            <p:nvPr/>
          </p:nvSpPr>
          <p:spPr>
            <a:xfrm rot="20301490">
              <a:off x="3303094" y="4293997"/>
              <a:ext cx="665815" cy="587982"/>
            </a:xfrm>
            <a:prstGeom prst="arc">
              <a:avLst>
                <a:gd name="adj1" fmla="val 16200000"/>
                <a:gd name="adj2" fmla="val 21309211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1" name="Elipsa 60"/>
            <p:cNvSpPr/>
            <p:nvPr/>
          </p:nvSpPr>
          <p:spPr>
            <a:xfrm>
              <a:off x="3693616" y="439368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0" name="Přímá spojovací čára 39"/>
            <p:cNvCxnSpPr/>
            <p:nvPr/>
          </p:nvCxnSpPr>
          <p:spPr>
            <a:xfrm flipH="1" flipV="1">
              <a:off x="2267745" y="1916833"/>
              <a:ext cx="1440159" cy="2736303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ovací čára 52"/>
            <p:cNvCxnSpPr/>
            <p:nvPr/>
          </p:nvCxnSpPr>
          <p:spPr>
            <a:xfrm flipH="1" flipV="1">
              <a:off x="2267744" y="1916832"/>
              <a:ext cx="1440159" cy="2736303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Volný tvar 82"/>
          <p:cNvSpPr/>
          <p:nvPr/>
        </p:nvSpPr>
        <p:spPr>
          <a:xfrm>
            <a:off x="498748" y="1916832"/>
            <a:ext cx="2714625" cy="3243262"/>
          </a:xfrm>
          <a:custGeom>
            <a:avLst/>
            <a:gdLst>
              <a:gd name="connsiteX0" fmla="*/ 0 w 2714625"/>
              <a:gd name="connsiteY0" fmla="*/ 3228975 h 3243262"/>
              <a:gd name="connsiteX1" fmla="*/ 2714625 w 2714625"/>
              <a:gd name="connsiteY1" fmla="*/ 3243262 h 3243262"/>
              <a:gd name="connsiteX2" fmla="*/ 1771650 w 2714625"/>
              <a:gd name="connsiteY2" fmla="*/ 0 h 3243262"/>
              <a:gd name="connsiteX3" fmla="*/ 0 w 2714625"/>
              <a:gd name="connsiteY3" fmla="*/ 3228975 h 324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4625" h="3243262">
                <a:moveTo>
                  <a:pt x="0" y="3228975"/>
                </a:moveTo>
                <a:lnTo>
                  <a:pt x="2714625" y="3243262"/>
                </a:lnTo>
                <a:lnTo>
                  <a:pt x="1771650" y="0"/>
                </a:lnTo>
                <a:lnTo>
                  <a:pt x="0" y="322897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Volný tvar 84"/>
          <p:cNvSpPr/>
          <p:nvPr/>
        </p:nvSpPr>
        <p:spPr>
          <a:xfrm>
            <a:off x="2314575" y="1988840"/>
            <a:ext cx="1828800" cy="3186112"/>
          </a:xfrm>
          <a:custGeom>
            <a:avLst/>
            <a:gdLst>
              <a:gd name="connsiteX0" fmla="*/ 885825 w 1828800"/>
              <a:gd name="connsiteY0" fmla="*/ 3157537 h 3186112"/>
              <a:gd name="connsiteX1" fmla="*/ 1828800 w 1828800"/>
              <a:gd name="connsiteY1" fmla="*/ 2257425 h 3186112"/>
              <a:gd name="connsiteX2" fmla="*/ 0 w 1828800"/>
              <a:gd name="connsiteY2" fmla="*/ 0 h 3186112"/>
              <a:gd name="connsiteX3" fmla="*/ 928688 w 1828800"/>
              <a:gd name="connsiteY3" fmla="*/ 3186112 h 3186112"/>
              <a:gd name="connsiteX4" fmla="*/ 885825 w 1828800"/>
              <a:gd name="connsiteY4" fmla="*/ 3157537 h 3186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3186112">
                <a:moveTo>
                  <a:pt x="885825" y="3157537"/>
                </a:moveTo>
                <a:lnTo>
                  <a:pt x="1828800" y="2257425"/>
                </a:lnTo>
                <a:lnTo>
                  <a:pt x="0" y="0"/>
                </a:lnTo>
                <a:lnTo>
                  <a:pt x="928688" y="3186112"/>
                </a:lnTo>
                <a:lnTo>
                  <a:pt x="885825" y="3157537"/>
                </a:lnTo>
                <a:close/>
              </a:path>
            </a:pathLst>
          </a:custGeom>
          <a:solidFill>
            <a:schemeClr val="accent3">
              <a:lumMod val="75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TextovéPole 86"/>
          <p:cNvSpPr txBox="1"/>
          <p:nvPr/>
        </p:nvSpPr>
        <p:spPr>
          <a:xfrm>
            <a:off x="4355976" y="5517232"/>
            <a:ext cx="4788024" cy="523220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160 + 64 = 224cm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4" name="Volný tvar 53"/>
          <p:cNvSpPr/>
          <p:nvPr/>
        </p:nvSpPr>
        <p:spPr>
          <a:xfrm>
            <a:off x="485775" y="1981200"/>
            <a:ext cx="1752600" cy="3181350"/>
          </a:xfrm>
          <a:custGeom>
            <a:avLst/>
            <a:gdLst>
              <a:gd name="connsiteX0" fmla="*/ 28575 w 1752600"/>
              <a:gd name="connsiteY0" fmla="*/ 3133725 h 3181350"/>
              <a:gd name="connsiteX1" fmla="*/ 914400 w 1752600"/>
              <a:gd name="connsiteY1" fmla="*/ 2247900 h 3181350"/>
              <a:gd name="connsiteX2" fmla="*/ 1752600 w 1752600"/>
              <a:gd name="connsiteY2" fmla="*/ 0 h 3181350"/>
              <a:gd name="connsiteX3" fmla="*/ 0 w 1752600"/>
              <a:gd name="connsiteY3" fmla="*/ 3181350 h 3181350"/>
              <a:gd name="connsiteX4" fmla="*/ 28575 w 1752600"/>
              <a:gd name="connsiteY4" fmla="*/ 3133725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2600" h="3181350">
                <a:moveTo>
                  <a:pt x="28575" y="3133725"/>
                </a:moveTo>
                <a:lnTo>
                  <a:pt x="914400" y="2247900"/>
                </a:lnTo>
                <a:lnTo>
                  <a:pt x="1752600" y="0"/>
                </a:lnTo>
                <a:lnTo>
                  <a:pt x="0" y="3181350"/>
                </a:lnTo>
                <a:lnTo>
                  <a:pt x="28575" y="3133725"/>
                </a:lnTo>
                <a:close/>
              </a:path>
            </a:pathLst>
          </a:custGeom>
          <a:solidFill>
            <a:schemeClr val="accent3">
              <a:lumMod val="75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63" grpId="0"/>
      <p:bldP spid="82" grpId="0" animBg="1"/>
      <p:bldP spid="64" grpId="0"/>
      <p:bldP spid="76" grpId="0"/>
      <p:bldP spid="83" grpId="0" animBg="1"/>
      <p:bldP spid="85" grpId="0" animBg="1"/>
      <p:bldP spid="87" grpId="0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95536" y="118373"/>
            <a:ext cx="8208912" cy="120032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Vypočítej povrch pravidelného čtyřbokého jehlanu, jehož podstavná hrana a má délku 12cm a tělesová výška </a:t>
            </a:r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je dlouhá 8cm.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467544" y="5171480"/>
            <a:ext cx="27363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8900000" flipV="1">
            <a:off x="3003508" y="4695225"/>
            <a:ext cx="1368000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V="1">
            <a:off x="467544" y="1916832"/>
            <a:ext cx="1800200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2267744" y="1916832"/>
            <a:ext cx="936104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2267744" y="1916832"/>
            <a:ext cx="1872208" cy="230425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4283968" y="4509120"/>
            <a:ext cx="1728192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= a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5796136" y="4509120"/>
            <a:ext cx="2952328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= 12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 144cm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66" name="Skupina 65"/>
          <p:cNvGrpSpPr/>
          <p:nvPr/>
        </p:nvGrpSpPr>
        <p:grpSpPr>
          <a:xfrm>
            <a:off x="4499992" y="4869160"/>
            <a:ext cx="2376264" cy="965721"/>
            <a:chOff x="3635896" y="1484784"/>
            <a:chExt cx="2376264" cy="965721"/>
          </a:xfrm>
        </p:grpSpPr>
        <p:sp>
          <p:nvSpPr>
            <p:cNvPr id="67" name="TextovéPole 66"/>
            <p:cNvSpPr txBox="1"/>
            <p:nvPr/>
          </p:nvSpPr>
          <p:spPr>
            <a:xfrm>
              <a:off x="3635896" y="1700808"/>
              <a:ext cx="1296144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4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pl</a:t>
              </a:r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 = 4. 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68" name="Přímá spojovací čára 67"/>
            <p:cNvCxnSpPr/>
            <p:nvPr/>
          </p:nvCxnSpPr>
          <p:spPr>
            <a:xfrm>
              <a:off x="5004048" y="1988840"/>
              <a:ext cx="8640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ovéPole 68"/>
            <p:cNvSpPr txBox="1"/>
            <p:nvPr/>
          </p:nvSpPr>
          <p:spPr>
            <a:xfrm>
              <a:off x="4932040" y="1484784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a . </a:t>
              </a:r>
              <a:r>
                <a:rPr lang="cs-CZ" sz="2400" dirty="0" err="1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4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4932040" y="1988840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71" name="Skupina 70"/>
          <p:cNvGrpSpPr/>
          <p:nvPr/>
        </p:nvGrpSpPr>
        <p:grpSpPr>
          <a:xfrm>
            <a:off x="4427984" y="5661248"/>
            <a:ext cx="2448272" cy="923330"/>
            <a:chOff x="3563888" y="1527175"/>
            <a:chExt cx="2448272" cy="923330"/>
          </a:xfrm>
        </p:grpSpPr>
        <p:sp>
          <p:nvSpPr>
            <p:cNvPr id="72" name="TextovéPole 71"/>
            <p:cNvSpPr txBox="1"/>
            <p:nvPr/>
          </p:nvSpPr>
          <p:spPr>
            <a:xfrm>
              <a:off x="3563888" y="1700808"/>
              <a:ext cx="144016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4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pl</a:t>
              </a:r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 = 4. 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73" name="Přímá spojovací čára 72"/>
            <p:cNvCxnSpPr/>
            <p:nvPr/>
          </p:nvCxnSpPr>
          <p:spPr>
            <a:xfrm>
              <a:off x="5004048" y="1988840"/>
              <a:ext cx="8640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ovéPole 73"/>
            <p:cNvSpPr txBox="1"/>
            <p:nvPr/>
          </p:nvSpPr>
          <p:spPr>
            <a:xfrm>
              <a:off x="4788024" y="1527175"/>
              <a:ext cx="1224136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12 . 10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5" name="TextovéPole 74"/>
            <p:cNvSpPr txBox="1"/>
            <p:nvPr/>
          </p:nvSpPr>
          <p:spPr>
            <a:xfrm>
              <a:off x="4860032" y="1988840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76" name="TextovéPole 75"/>
          <p:cNvSpPr txBox="1"/>
          <p:nvPr/>
        </p:nvSpPr>
        <p:spPr>
          <a:xfrm>
            <a:off x="6660232" y="5805264"/>
            <a:ext cx="2664296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= 240cm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62" name="Skupina 61"/>
          <p:cNvGrpSpPr/>
          <p:nvPr/>
        </p:nvGrpSpPr>
        <p:grpSpPr>
          <a:xfrm>
            <a:off x="280096" y="1556792"/>
            <a:ext cx="4094778" cy="4000510"/>
            <a:chOff x="280096" y="1556792"/>
            <a:chExt cx="4094778" cy="4000510"/>
          </a:xfrm>
        </p:grpSpPr>
        <p:sp>
          <p:nvSpPr>
            <p:cNvPr id="17" name="TextovéPole 16"/>
            <p:cNvSpPr txBox="1"/>
            <p:nvPr/>
          </p:nvSpPr>
          <p:spPr>
            <a:xfrm>
              <a:off x="1763688" y="5157192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a = 12cm</a:t>
              </a:r>
              <a:endParaRPr lang="cs-CZ" sz="2000" dirty="0">
                <a:latin typeface="Comic Sans MS" pitchFamily="66" charset="0"/>
              </a:endParaRPr>
            </a:p>
          </p:txBody>
        </p:sp>
        <p:sp>
          <p:nvSpPr>
            <p:cNvPr id="31" name="TextovéPole 30"/>
            <p:cNvSpPr txBox="1"/>
            <p:nvPr/>
          </p:nvSpPr>
          <p:spPr>
            <a:xfrm rot="16200000">
              <a:off x="1491625" y="3228945"/>
              <a:ext cx="1296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err="1" smtClean="0">
                  <a:latin typeface="Comic Sans MS" pitchFamily="66" charset="0"/>
                </a:rPr>
                <a:t>v</a:t>
              </a:r>
              <a:r>
                <a:rPr lang="cs-CZ" sz="2000" baseline="-25000" dirty="0" err="1" smtClean="0">
                  <a:latin typeface="Comic Sans MS" pitchFamily="66" charset="0"/>
                </a:rPr>
                <a:t>t</a:t>
              </a:r>
              <a:r>
                <a:rPr lang="cs-CZ" sz="2000" dirty="0" smtClean="0">
                  <a:latin typeface="Comic Sans MS" pitchFamily="66" charset="0"/>
                </a:rPr>
                <a:t>=8cm</a:t>
              </a:r>
              <a:endParaRPr lang="cs-CZ" sz="2000" dirty="0">
                <a:latin typeface="Comic Sans MS" pitchFamily="66" charset="0"/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339752" y="155679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</a:t>
              </a:r>
              <a:endParaRPr lang="cs-CZ" sz="2000" dirty="0">
                <a:latin typeface="Comic Sans MS" pitchFamily="66" charset="0"/>
              </a:endParaRPr>
            </a:p>
          </p:txBody>
        </p:sp>
        <p:grpSp>
          <p:nvGrpSpPr>
            <p:cNvPr id="53" name="Skupina 52"/>
            <p:cNvGrpSpPr/>
            <p:nvPr/>
          </p:nvGrpSpPr>
          <p:grpSpPr>
            <a:xfrm>
              <a:off x="280096" y="1916832"/>
              <a:ext cx="4094778" cy="3254648"/>
              <a:chOff x="5049222" y="2636912"/>
              <a:chExt cx="4094778" cy="3254648"/>
            </a:xfrm>
          </p:grpSpPr>
          <p:cxnSp>
            <p:nvCxnSpPr>
              <p:cNvPr id="43" name="Přímá spojovací čára 42"/>
              <p:cNvCxnSpPr/>
              <p:nvPr/>
            </p:nvCxnSpPr>
            <p:spPr>
              <a:xfrm>
                <a:off x="6209134" y="4941168"/>
                <a:ext cx="2736304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ovací čára 41"/>
              <p:cNvCxnSpPr/>
              <p:nvPr/>
            </p:nvCxnSpPr>
            <p:spPr>
              <a:xfrm>
                <a:off x="5240036" y="5891560"/>
                <a:ext cx="2736304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ovací čára 43"/>
              <p:cNvCxnSpPr/>
              <p:nvPr/>
            </p:nvCxnSpPr>
            <p:spPr>
              <a:xfrm rot="18900000" flipV="1">
                <a:off x="5049222" y="5415304"/>
                <a:ext cx="1368000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ovací čára 45"/>
              <p:cNvCxnSpPr/>
              <p:nvPr/>
            </p:nvCxnSpPr>
            <p:spPr>
              <a:xfrm rot="18900000" flipV="1">
                <a:off x="7776000" y="5415305"/>
                <a:ext cx="1368000" cy="0"/>
              </a:xfrm>
              <a:prstGeom prst="line">
                <a:avLst/>
              </a:prstGeom>
              <a:ln w="28575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ovací čára 46"/>
              <p:cNvCxnSpPr/>
              <p:nvPr/>
            </p:nvCxnSpPr>
            <p:spPr>
              <a:xfrm flipV="1">
                <a:off x="5240036" y="2636912"/>
                <a:ext cx="1800200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ovací čára 47"/>
              <p:cNvCxnSpPr/>
              <p:nvPr/>
            </p:nvCxnSpPr>
            <p:spPr>
              <a:xfrm>
                <a:off x="7040236" y="2636912"/>
                <a:ext cx="936104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>
                <a:off x="7040236" y="2636912"/>
                <a:ext cx="1872208" cy="23042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ovací čára 50"/>
              <p:cNvCxnSpPr/>
              <p:nvPr/>
            </p:nvCxnSpPr>
            <p:spPr>
              <a:xfrm flipV="1">
                <a:off x="6176140" y="2636912"/>
                <a:ext cx="864096" cy="2304256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Přímá spojovací čára 39"/>
            <p:cNvCxnSpPr/>
            <p:nvPr/>
          </p:nvCxnSpPr>
          <p:spPr>
            <a:xfrm flipH="1" flipV="1">
              <a:off x="2267745" y="1916833"/>
              <a:ext cx="1440159" cy="2736303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TextovéPole 86"/>
          <p:cNvSpPr txBox="1"/>
          <p:nvPr/>
        </p:nvSpPr>
        <p:spPr>
          <a:xfrm>
            <a:off x="539552" y="5805264"/>
            <a:ext cx="3816424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S = 144+240= 384cm</a:t>
            </a:r>
            <a:r>
              <a:rPr lang="cs-CZ" sz="28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89" name="Přímá spojovací čára 88"/>
          <p:cNvCxnSpPr/>
          <p:nvPr/>
        </p:nvCxnSpPr>
        <p:spPr>
          <a:xfrm flipV="1">
            <a:off x="467544" y="4221088"/>
            <a:ext cx="3672408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>
            <a:off x="1475656" y="4221088"/>
            <a:ext cx="1728192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flipH="1" flipV="1">
            <a:off x="2267744" y="1916832"/>
            <a:ext cx="72008" cy="27363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>
            <a:off x="2339752" y="4672188"/>
            <a:ext cx="136815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Volný tvar 100"/>
          <p:cNvSpPr/>
          <p:nvPr/>
        </p:nvSpPr>
        <p:spPr>
          <a:xfrm>
            <a:off x="2271713" y="1914525"/>
            <a:ext cx="1457325" cy="2757488"/>
          </a:xfrm>
          <a:custGeom>
            <a:avLst/>
            <a:gdLst>
              <a:gd name="connsiteX0" fmla="*/ 0 w 1457325"/>
              <a:gd name="connsiteY0" fmla="*/ 0 h 2757488"/>
              <a:gd name="connsiteX1" fmla="*/ 85725 w 1457325"/>
              <a:gd name="connsiteY1" fmla="*/ 2757488 h 2757488"/>
              <a:gd name="connsiteX2" fmla="*/ 1457325 w 1457325"/>
              <a:gd name="connsiteY2" fmla="*/ 2757488 h 2757488"/>
              <a:gd name="connsiteX3" fmla="*/ 0 w 1457325"/>
              <a:gd name="connsiteY3" fmla="*/ 0 h 275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7325" h="2757488">
                <a:moveTo>
                  <a:pt x="0" y="0"/>
                </a:moveTo>
                <a:lnTo>
                  <a:pt x="85725" y="2757488"/>
                </a:lnTo>
                <a:lnTo>
                  <a:pt x="1457325" y="27574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TextovéPole 101"/>
          <p:cNvSpPr txBox="1"/>
          <p:nvPr/>
        </p:nvSpPr>
        <p:spPr>
          <a:xfrm>
            <a:off x="3851920" y="1412776"/>
            <a:ext cx="4968552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1. Vypočítáme stěnovou výšku </a:t>
            </a:r>
            <a:r>
              <a:rPr lang="cs-CZ" sz="22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v</a:t>
            </a:r>
            <a:r>
              <a:rPr lang="cs-CZ" sz="2200" baseline="-250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s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pomocí Pythagorovy věty.</a:t>
            </a:r>
            <a:endParaRPr lang="cs-CZ" sz="2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112" name="Skupina 111"/>
          <p:cNvGrpSpPr/>
          <p:nvPr/>
        </p:nvGrpSpPr>
        <p:grpSpPr>
          <a:xfrm>
            <a:off x="4355976" y="2062009"/>
            <a:ext cx="2808312" cy="747375"/>
            <a:chOff x="4355976" y="2062009"/>
            <a:chExt cx="2808312" cy="747375"/>
          </a:xfrm>
        </p:grpSpPr>
        <p:sp>
          <p:nvSpPr>
            <p:cNvPr id="103" name="TextovéPole 102"/>
            <p:cNvSpPr txBox="1"/>
            <p:nvPr/>
          </p:nvSpPr>
          <p:spPr>
            <a:xfrm>
              <a:off x="4355976" y="2132856"/>
              <a:ext cx="2808312" cy="5232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800" baseline="-25000" dirty="0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8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= (     )</a:t>
              </a:r>
              <a:r>
                <a:rPr lang="cs-CZ" sz="28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 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+ v</a:t>
              </a:r>
              <a:r>
                <a:rPr lang="cs-CZ" sz="2800" baseline="-25000" dirty="0" smtClean="0">
                  <a:solidFill>
                    <a:schemeClr val="tx1"/>
                  </a:solidFill>
                  <a:latin typeface="Comic Sans MS" pitchFamily="66" charset="0"/>
                </a:rPr>
                <a:t>t</a:t>
              </a:r>
              <a:r>
                <a:rPr lang="cs-CZ" sz="28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8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108" name="Skupina 107"/>
            <p:cNvGrpSpPr/>
            <p:nvPr/>
          </p:nvGrpSpPr>
          <p:grpSpPr>
            <a:xfrm>
              <a:off x="5392664" y="2062009"/>
              <a:ext cx="504056" cy="747375"/>
              <a:chOff x="6948264" y="3184520"/>
              <a:chExt cx="576064" cy="747375"/>
            </a:xfrm>
          </p:grpSpPr>
          <p:cxnSp>
            <p:nvCxnSpPr>
              <p:cNvPr id="105" name="Přímá spojovací čára 104"/>
              <p:cNvCxnSpPr/>
              <p:nvPr/>
            </p:nvCxnSpPr>
            <p:spPr>
              <a:xfrm>
                <a:off x="6948264" y="3573016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ovéPole 105"/>
              <p:cNvSpPr txBox="1"/>
              <p:nvPr/>
            </p:nvSpPr>
            <p:spPr>
              <a:xfrm>
                <a:off x="6948264" y="3184520"/>
                <a:ext cx="504056" cy="43088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200" dirty="0" smtClean="0">
                    <a:solidFill>
                      <a:schemeClr val="tx1"/>
                    </a:solidFill>
                    <a:latin typeface="Comic Sans MS" pitchFamily="66" charset="0"/>
                  </a:rPr>
                  <a:t>a</a:t>
                </a:r>
                <a:endParaRPr lang="cs-CZ" sz="2200" baseline="30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7" name="TextovéPole 106"/>
              <p:cNvSpPr txBox="1"/>
              <p:nvPr/>
            </p:nvSpPr>
            <p:spPr>
              <a:xfrm>
                <a:off x="6948264" y="3501008"/>
                <a:ext cx="504056" cy="43088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200" dirty="0" smtClean="0">
                    <a:solidFill>
                      <a:schemeClr val="tx1"/>
                    </a:solidFill>
                    <a:latin typeface="Comic Sans MS" pitchFamily="66" charset="0"/>
                  </a:rPr>
                  <a:t>2</a:t>
                </a:r>
                <a:endParaRPr lang="cs-CZ" sz="2200" baseline="30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109" name="Oblouk 108"/>
          <p:cNvSpPr/>
          <p:nvPr/>
        </p:nvSpPr>
        <p:spPr>
          <a:xfrm>
            <a:off x="1921992" y="4264520"/>
            <a:ext cx="792088" cy="864096"/>
          </a:xfrm>
          <a:prstGeom prst="arc">
            <a:avLst>
              <a:gd name="adj1" fmla="val 16200000"/>
              <a:gd name="adj2" fmla="val 21311308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Elipsa 109"/>
          <p:cNvSpPr/>
          <p:nvPr/>
        </p:nvSpPr>
        <p:spPr>
          <a:xfrm>
            <a:off x="2411760" y="4509120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TextovéPole 110"/>
          <p:cNvSpPr txBox="1"/>
          <p:nvPr/>
        </p:nvSpPr>
        <p:spPr>
          <a:xfrm>
            <a:off x="3144992" y="3471391"/>
            <a:ext cx="576064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endParaRPr lang="cs-CZ" sz="24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3" name="TextovéPole 112"/>
          <p:cNvSpPr txBox="1"/>
          <p:nvPr/>
        </p:nvSpPr>
        <p:spPr>
          <a:xfrm>
            <a:off x="4082800" y="2651200"/>
            <a:ext cx="2592288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 6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+ 8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4" name="TextovéPole 113"/>
          <p:cNvSpPr txBox="1"/>
          <p:nvPr/>
        </p:nvSpPr>
        <p:spPr>
          <a:xfrm>
            <a:off x="3851920" y="3140968"/>
            <a:ext cx="2592288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 100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5" name="TextovéPole 114"/>
          <p:cNvSpPr txBox="1"/>
          <p:nvPr/>
        </p:nvSpPr>
        <p:spPr>
          <a:xfrm>
            <a:off x="3635896" y="3717032"/>
            <a:ext cx="4968552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/>
            <a:r>
              <a:rPr lang="cs-CZ" sz="2200" dirty="0" smtClean="0">
                <a:solidFill>
                  <a:schemeClr val="tx2"/>
                </a:solidFill>
                <a:latin typeface="Comic Sans MS" pitchFamily="66" charset="0"/>
              </a:rPr>
              <a:t>2. Dál pokračujeme jako </a:t>
            </a:r>
          </a:p>
          <a:p>
            <a:pPr marL="457200" indent="-457200" algn="ctr"/>
            <a:r>
              <a:rPr lang="cs-CZ" sz="2200" dirty="0" smtClean="0">
                <a:solidFill>
                  <a:schemeClr val="tx2"/>
                </a:solidFill>
                <a:latin typeface="Comic Sans MS" pitchFamily="66" charset="0"/>
              </a:rPr>
              <a:t>v předchozím příkladě</a:t>
            </a:r>
            <a:endParaRPr lang="cs-CZ" sz="2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6" name="TextovéPole 115"/>
          <p:cNvSpPr txBox="1"/>
          <p:nvPr/>
        </p:nvSpPr>
        <p:spPr>
          <a:xfrm>
            <a:off x="6084168" y="3083248"/>
            <a:ext cx="2592288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 10cm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76" grpId="0"/>
      <p:bldP spid="87" grpId="0" animBg="1"/>
      <p:bldP spid="101" grpId="0" animBg="1"/>
      <p:bldP spid="102" grpId="0"/>
      <p:bldP spid="113" grpId="0"/>
      <p:bldP spid="114" grpId="0"/>
      <p:bldP spid="115" grpId="1"/>
      <p:bldP spid="1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67544" y="118373"/>
            <a:ext cx="8136904" cy="120032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Vypočítej povrch čtyřbokého jehlanu, jehož podstavou je obdélník s rozměry 6 a 4 cm a tělesová výška je dlouhá 4cm.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52" name="Skupina 96"/>
          <p:cNvGrpSpPr/>
          <p:nvPr/>
        </p:nvGrpSpPr>
        <p:grpSpPr>
          <a:xfrm>
            <a:off x="611560" y="1700808"/>
            <a:ext cx="2160240" cy="2304256"/>
            <a:chOff x="1907704" y="2276872"/>
            <a:chExt cx="3686696" cy="3528393"/>
          </a:xfrm>
        </p:grpSpPr>
        <p:cxnSp>
          <p:nvCxnSpPr>
            <p:cNvPr id="53" name="Přímá spojovací čára 52"/>
            <p:cNvCxnSpPr/>
            <p:nvPr/>
          </p:nvCxnSpPr>
          <p:spPr>
            <a:xfrm>
              <a:off x="1907704" y="5805264"/>
              <a:ext cx="273630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 flipV="1">
              <a:off x="2771800" y="4787627"/>
              <a:ext cx="2822600" cy="9525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Přímá spojovací čára 54"/>
            <p:cNvCxnSpPr/>
            <p:nvPr/>
          </p:nvCxnSpPr>
          <p:spPr>
            <a:xfrm flipV="1">
              <a:off x="1907704" y="4797152"/>
              <a:ext cx="864096" cy="1008113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Přímá spojovací čára 55"/>
            <p:cNvCxnSpPr/>
            <p:nvPr/>
          </p:nvCxnSpPr>
          <p:spPr>
            <a:xfrm flipV="1">
              <a:off x="4644008" y="4797152"/>
              <a:ext cx="936104" cy="100811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Přímá spojovací čára 56"/>
            <p:cNvCxnSpPr/>
            <p:nvPr/>
          </p:nvCxnSpPr>
          <p:spPr>
            <a:xfrm flipV="1">
              <a:off x="1907704" y="4797152"/>
              <a:ext cx="36724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ovací čára 57"/>
            <p:cNvCxnSpPr/>
            <p:nvPr/>
          </p:nvCxnSpPr>
          <p:spPr>
            <a:xfrm>
              <a:off x="2771800" y="4797152"/>
              <a:ext cx="18722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ovací čára 58"/>
            <p:cNvCxnSpPr/>
            <p:nvPr/>
          </p:nvCxnSpPr>
          <p:spPr>
            <a:xfrm flipV="1">
              <a:off x="3707904" y="2276872"/>
              <a:ext cx="0" cy="302433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ovací čára 61"/>
            <p:cNvCxnSpPr/>
            <p:nvPr/>
          </p:nvCxnSpPr>
          <p:spPr>
            <a:xfrm flipV="1">
              <a:off x="1907704" y="2276872"/>
              <a:ext cx="1800200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Přímá spojovací čára 64"/>
            <p:cNvCxnSpPr/>
            <p:nvPr/>
          </p:nvCxnSpPr>
          <p:spPr>
            <a:xfrm>
              <a:off x="3707904" y="2276872"/>
              <a:ext cx="936104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Přímá spojovací čára 65"/>
            <p:cNvCxnSpPr/>
            <p:nvPr/>
          </p:nvCxnSpPr>
          <p:spPr>
            <a:xfrm>
              <a:off x="3707904" y="2276872"/>
              <a:ext cx="1872208" cy="252028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Přímá spojovací čára 70"/>
            <p:cNvCxnSpPr/>
            <p:nvPr/>
          </p:nvCxnSpPr>
          <p:spPr>
            <a:xfrm flipV="1">
              <a:off x="2771800" y="2276872"/>
              <a:ext cx="936104" cy="252028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7" name="TextovéPole 76"/>
          <p:cNvSpPr txBox="1"/>
          <p:nvPr/>
        </p:nvSpPr>
        <p:spPr>
          <a:xfrm>
            <a:off x="1115616" y="400506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6cm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2483768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4cm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79" name="TextovéPole 78"/>
          <p:cNvSpPr txBox="1"/>
          <p:nvPr/>
        </p:nvSpPr>
        <p:spPr>
          <a:xfrm rot="16200000">
            <a:off x="1099647" y="2652881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4cm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3779912" y="6279703"/>
            <a:ext cx="158417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Výsledek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81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229200"/>
            <a:ext cx="1299504" cy="1368152"/>
          </a:xfrm>
          <a:prstGeom prst="rect">
            <a:avLst/>
          </a:prstGeom>
          <a:noFill/>
        </p:spPr>
      </p:pic>
      <p:sp>
        <p:nvSpPr>
          <p:cNvPr id="86" name="TextovéPole 85"/>
          <p:cNvSpPr txBox="1"/>
          <p:nvPr/>
        </p:nvSpPr>
        <p:spPr>
          <a:xfrm>
            <a:off x="1763688" y="4797152"/>
            <a:ext cx="5904656" cy="138499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800" baseline="-25000" dirty="0" smtClean="0">
                <a:solidFill>
                  <a:schemeClr val="tx1"/>
                </a:solidFill>
                <a:latin typeface="Comic Sans MS" pitchFamily="66" charset="0"/>
              </a:rPr>
              <a:t>s1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4,5cm; v</a:t>
            </a:r>
            <a:r>
              <a:rPr lang="cs-CZ" sz="2800" baseline="-25000" dirty="0" smtClean="0">
                <a:solidFill>
                  <a:schemeClr val="tx1"/>
                </a:solidFill>
                <a:latin typeface="Comic Sans MS" pitchFamily="66" charset="0"/>
              </a:rPr>
              <a:t>s2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5cm</a:t>
            </a:r>
          </a:p>
          <a:p>
            <a:pPr algn="ctr"/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24cm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;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2.13,5+2.10cm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S = 71cm</a:t>
            </a:r>
            <a:r>
              <a:rPr lang="cs-CZ" sz="28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endParaRPr lang="cs-CZ" sz="28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23528" y="118373"/>
            <a:ext cx="8424936" cy="110799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Vypočítej povrch trojbokého jehlanu, jehož podstavou je rovnostranný trojúhelník a boční stěny jsou shodné rovnoramenné trojúhelníky. Rozměry jsou uvedeny na obrázku.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1259632" y="357301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6cm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1907704" y="170080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>
                <a:solidFill>
                  <a:srgbClr val="C00000"/>
                </a:solidFill>
                <a:latin typeface="Comic Sans MS" pitchFamily="66" charset="0"/>
              </a:rPr>
              <a:t>v</a:t>
            </a:r>
            <a:r>
              <a:rPr lang="cs-CZ" sz="2000" baseline="-25000" dirty="0" err="1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=8cm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3779912" y="6279703"/>
            <a:ext cx="158417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Výsledek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81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229200"/>
            <a:ext cx="1299504" cy="1368152"/>
          </a:xfrm>
          <a:prstGeom prst="rect">
            <a:avLst/>
          </a:prstGeom>
          <a:noFill/>
        </p:spPr>
      </p:pic>
      <p:sp>
        <p:nvSpPr>
          <p:cNvPr id="86" name="TextovéPole 85"/>
          <p:cNvSpPr txBox="1"/>
          <p:nvPr/>
        </p:nvSpPr>
        <p:spPr>
          <a:xfrm>
            <a:off x="2123728" y="4797152"/>
            <a:ext cx="4788024" cy="138499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5,2cm</a:t>
            </a:r>
          </a:p>
          <a:p>
            <a:pPr algn="ctr"/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15,6cm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;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72cm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S = 87,6cm</a:t>
            </a:r>
            <a:r>
              <a:rPr lang="cs-CZ" sz="28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48" name="Skupina 47"/>
          <p:cNvGrpSpPr/>
          <p:nvPr/>
        </p:nvGrpSpPr>
        <p:grpSpPr>
          <a:xfrm>
            <a:off x="755576" y="1556792"/>
            <a:ext cx="1800200" cy="2016224"/>
            <a:chOff x="1043608" y="4509120"/>
            <a:chExt cx="1512168" cy="1584176"/>
          </a:xfrm>
        </p:grpSpPr>
        <p:cxnSp>
          <p:nvCxnSpPr>
            <p:cNvPr id="36" name="Přímá spojovací čára 35"/>
            <p:cNvCxnSpPr/>
            <p:nvPr/>
          </p:nvCxnSpPr>
          <p:spPr>
            <a:xfrm>
              <a:off x="1043608" y="6093296"/>
              <a:ext cx="151216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37"/>
            <p:cNvCxnSpPr/>
            <p:nvPr/>
          </p:nvCxnSpPr>
          <p:spPr>
            <a:xfrm flipV="1">
              <a:off x="1043608" y="5733256"/>
              <a:ext cx="792088" cy="36004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>
              <a:off x="1835696" y="5733256"/>
              <a:ext cx="720080" cy="36004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ovací čára 41"/>
            <p:cNvCxnSpPr/>
            <p:nvPr/>
          </p:nvCxnSpPr>
          <p:spPr>
            <a:xfrm flipV="1">
              <a:off x="1043608" y="4509120"/>
              <a:ext cx="792088" cy="158417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ovací čára 43"/>
            <p:cNvCxnSpPr/>
            <p:nvPr/>
          </p:nvCxnSpPr>
          <p:spPr>
            <a:xfrm>
              <a:off x="1835696" y="4509120"/>
              <a:ext cx="0" cy="1224136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/>
            <p:nvPr/>
          </p:nvCxnSpPr>
          <p:spPr>
            <a:xfrm>
              <a:off x="1835696" y="4509120"/>
              <a:ext cx="720080" cy="158417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Skupina 60"/>
          <p:cNvGrpSpPr/>
          <p:nvPr/>
        </p:nvGrpSpPr>
        <p:grpSpPr>
          <a:xfrm>
            <a:off x="1691680" y="1556792"/>
            <a:ext cx="633210" cy="1876971"/>
            <a:chOff x="1691680" y="1556792"/>
            <a:chExt cx="633210" cy="1876971"/>
          </a:xfrm>
        </p:grpSpPr>
        <p:cxnSp>
          <p:nvCxnSpPr>
            <p:cNvPr id="50" name="Přímá spojovací čára 49"/>
            <p:cNvCxnSpPr/>
            <p:nvPr/>
          </p:nvCxnSpPr>
          <p:spPr>
            <a:xfrm>
              <a:off x="1691680" y="1556792"/>
              <a:ext cx="432048" cy="1800200"/>
            </a:xfrm>
            <a:prstGeom prst="line">
              <a:avLst/>
            </a:prstGeom>
            <a:ln w="254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Volný tvar 51"/>
            <p:cNvSpPr/>
            <p:nvPr/>
          </p:nvSpPr>
          <p:spPr>
            <a:xfrm>
              <a:off x="2076450" y="3119438"/>
              <a:ext cx="248440" cy="314325"/>
            </a:xfrm>
            <a:custGeom>
              <a:avLst/>
              <a:gdLst>
                <a:gd name="connsiteX0" fmla="*/ 0 w 248440"/>
                <a:gd name="connsiteY0" fmla="*/ 0 h 314325"/>
                <a:gd name="connsiteX1" fmla="*/ 19050 w 248440"/>
                <a:gd name="connsiteY1" fmla="*/ 4762 h 314325"/>
                <a:gd name="connsiteX2" fmla="*/ 33338 w 248440"/>
                <a:gd name="connsiteY2" fmla="*/ 9525 h 314325"/>
                <a:gd name="connsiteX3" fmla="*/ 71438 w 248440"/>
                <a:gd name="connsiteY3" fmla="*/ 19050 h 314325"/>
                <a:gd name="connsiteX4" fmla="*/ 100013 w 248440"/>
                <a:gd name="connsiteY4" fmla="*/ 38100 h 314325"/>
                <a:gd name="connsiteX5" fmla="*/ 114300 w 248440"/>
                <a:gd name="connsiteY5" fmla="*/ 47625 h 314325"/>
                <a:gd name="connsiteX6" fmla="*/ 128588 w 248440"/>
                <a:gd name="connsiteY6" fmla="*/ 61912 h 314325"/>
                <a:gd name="connsiteX7" fmla="*/ 157163 w 248440"/>
                <a:gd name="connsiteY7" fmla="*/ 80962 h 314325"/>
                <a:gd name="connsiteX8" fmla="*/ 195263 w 248440"/>
                <a:gd name="connsiteY8" fmla="*/ 138112 h 314325"/>
                <a:gd name="connsiteX9" fmla="*/ 204788 w 248440"/>
                <a:gd name="connsiteY9" fmla="*/ 152400 h 314325"/>
                <a:gd name="connsiteX10" fmla="*/ 214313 w 248440"/>
                <a:gd name="connsiteY10" fmla="*/ 166687 h 314325"/>
                <a:gd name="connsiteX11" fmla="*/ 228600 w 248440"/>
                <a:gd name="connsiteY11" fmla="*/ 209550 h 314325"/>
                <a:gd name="connsiteX12" fmla="*/ 238125 w 248440"/>
                <a:gd name="connsiteY12" fmla="*/ 238125 h 314325"/>
                <a:gd name="connsiteX13" fmla="*/ 242888 w 248440"/>
                <a:gd name="connsiteY13" fmla="*/ 266700 h 314325"/>
                <a:gd name="connsiteX14" fmla="*/ 247650 w 248440"/>
                <a:gd name="connsiteY14" fmla="*/ 290512 h 314325"/>
                <a:gd name="connsiteX15" fmla="*/ 247650 w 248440"/>
                <a:gd name="connsiteY15" fmla="*/ 314325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8440" h="314325">
                  <a:moveTo>
                    <a:pt x="0" y="0"/>
                  </a:moveTo>
                  <a:cubicBezTo>
                    <a:pt x="6350" y="1587"/>
                    <a:pt x="12756" y="2964"/>
                    <a:pt x="19050" y="4762"/>
                  </a:cubicBezTo>
                  <a:cubicBezTo>
                    <a:pt x="23877" y="6141"/>
                    <a:pt x="28495" y="8204"/>
                    <a:pt x="33338" y="9525"/>
                  </a:cubicBezTo>
                  <a:cubicBezTo>
                    <a:pt x="45968" y="12970"/>
                    <a:pt x="71438" y="19050"/>
                    <a:pt x="71438" y="19050"/>
                  </a:cubicBezTo>
                  <a:lnTo>
                    <a:pt x="100013" y="38100"/>
                  </a:lnTo>
                  <a:cubicBezTo>
                    <a:pt x="104775" y="41275"/>
                    <a:pt x="110253" y="43578"/>
                    <a:pt x="114300" y="47625"/>
                  </a:cubicBezTo>
                  <a:cubicBezTo>
                    <a:pt x="119063" y="52387"/>
                    <a:pt x="123272" y="57777"/>
                    <a:pt x="128588" y="61912"/>
                  </a:cubicBezTo>
                  <a:cubicBezTo>
                    <a:pt x="137624" y="68940"/>
                    <a:pt x="157163" y="80962"/>
                    <a:pt x="157163" y="80962"/>
                  </a:cubicBezTo>
                  <a:lnTo>
                    <a:pt x="195263" y="138112"/>
                  </a:lnTo>
                  <a:lnTo>
                    <a:pt x="204788" y="152400"/>
                  </a:lnTo>
                  <a:lnTo>
                    <a:pt x="214313" y="166687"/>
                  </a:lnTo>
                  <a:lnTo>
                    <a:pt x="228600" y="209550"/>
                  </a:lnTo>
                  <a:cubicBezTo>
                    <a:pt x="228604" y="209561"/>
                    <a:pt x="238123" y="238114"/>
                    <a:pt x="238125" y="238125"/>
                  </a:cubicBezTo>
                  <a:cubicBezTo>
                    <a:pt x="239713" y="247650"/>
                    <a:pt x="241161" y="257199"/>
                    <a:pt x="242888" y="266700"/>
                  </a:cubicBezTo>
                  <a:cubicBezTo>
                    <a:pt x="244336" y="274664"/>
                    <a:pt x="246845" y="282458"/>
                    <a:pt x="247650" y="290512"/>
                  </a:cubicBezTo>
                  <a:cubicBezTo>
                    <a:pt x="248440" y="298410"/>
                    <a:pt x="247650" y="306387"/>
                    <a:pt x="247650" y="314325"/>
                  </a:cubicBezTo>
                </a:path>
              </a:pathLst>
            </a:custGeom>
            <a:ln w="158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Elipsa 59"/>
            <p:cNvSpPr/>
            <p:nvPr/>
          </p:nvSpPr>
          <p:spPr>
            <a:xfrm>
              <a:off x="2180884" y="3270132"/>
              <a:ext cx="45719" cy="4571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23528" y="118373"/>
            <a:ext cx="8424936" cy="144655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Vypočítej, kolik látky potřebujeme na ušití stanu pro děti ve tvaru čtyřbokého jehlanu, jestliže délka podstavné hrany je 1,5m a výška bočních rovnoramenných trojúhelníků je 1,8m. Musíme počítat 10% na odpad. (Stan nebude mít podstavu.)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3779912" y="6279703"/>
            <a:ext cx="158417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Výsledek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81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229200"/>
            <a:ext cx="1299504" cy="1368152"/>
          </a:xfrm>
          <a:prstGeom prst="rect">
            <a:avLst/>
          </a:prstGeom>
          <a:noFill/>
        </p:spPr>
      </p:pic>
      <p:sp>
        <p:nvSpPr>
          <p:cNvPr id="86" name="TextovéPole 85"/>
          <p:cNvSpPr txBox="1"/>
          <p:nvPr/>
        </p:nvSpPr>
        <p:spPr>
          <a:xfrm>
            <a:off x="2267744" y="4797152"/>
            <a:ext cx="4788024" cy="138499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pl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5,4m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10% je 0,54m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5,4+0,54=5,94m</a:t>
            </a:r>
            <a:r>
              <a:rPr lang="cs-CZ" sz="28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C3\AppData\Local\Microsoft\Windows\Temporary Internet Files\Content.IE5\YC9REJ6Y\MC900232897[2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12776"/>
            <a:ext cx="2821670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11234</TotalTime>
  <Words>490</Words>
  <Application>Microsoft Office PowerPoint</Application>
  <PresentationFormat>Předvádění na obrazovce (4:3)</PresentationFormat>
  <Paragraphs>127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255</cp:revision>
  <dcterms:created xsi:type="dcterms:W3CDTF">2012-09-23T08:27:50Z</dcterms:created>
  <dcterms:modified xsi:type="dcterms:W3CDTF">2013-04-29T17:10:38Z</dcterms:modified>
</cp:coreProperties>
</file>