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66" r:id="rId3"/>
    <p:sldId id="306" r:id="rId4"/>
    <p:sldId id="326" r:id="rId5"/>
    <p:sldId id="329" r:id="rId6"/>
    <p:sldId id="327" r:id="rId7"/>
    <p:sldId id="325" r:id="rId8"/>
    <p:sldId id="331" r:id="rId9"/>
    <p:sldId id="328" r:id="rId10"/>
    <p:sldId id="332" r:id="rId11"/>
    <p:sldId id="334" r:id="rId12"/>
    <p:sldId id="335" r:id="rId13"/>
    <p:sldId id="336" r:id="rId14"/>
    <p:sldId id="333" r:id="rId15"/>
    <p:sldId id="29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9" autoAdjust="0"/>
    <p:restoredTop sz="95669" autoAdjust="0"/>
  </p:normalViewPr>
  <p:slideViewPr>
    <p:cSldViewPr>
      <p:cViewPr varScale="1">
        <p:scale>
          <a:sx n="67" d="100"/>
          <a:sy n="67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188640"/>
            <a:ext cx="6048672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 tvrzení pravdivé?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043608" y="2636912"/>
            <a:ext cx="720080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Každý pravidelný pětiboký jehlan má všechny boční hrany shodné úsečky.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3\AppData\Local\Microsoft\Windows\Temporary Internet Files\Content.IE5\YC9REJ6Y\MC9002328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692696"/>
            <a:ext cx="1872208" cy="1957740"/>
          </a:xfrm>
          <a:prstGeom prst="rect">
            <a:avLst/>
          </a:prstGeom>
          <a:noFill/>
        </p:spPr>
      </p:pic>
      <p:pic>
        <p:nvPicPr>
          <p:cNvPr id="1028" name="Picture 4" descr="C:\Users\PC3\AppData\Local\Microsoft\Windows\Temporary Internet Files\Content.IE5\PJ9L5WFT\MC9004280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581128"/>
            <a:ext cx="2834578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188640"/>
            <a:ext cx="6048672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 tvrzení pravdivé?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475656" y="4437112"/>
            <a:ext cx="612068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Plášť tohoto pravidelného jehlanu je tvořen sedmi stěnami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PC3\AppData\Local\Microsoft\Windows\Temporary Internet Files\Content.IE5\MBC2X6T2\MC90042808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25144"/>
            <a:ext cx="1968500" cy="1825625"/>
          </a:xfrm>
          <a:prstGeom prst="rect">
            <a:avLst/>
          </a:prstGeom>
          <a:noFill/>
        </p:spPr>
      </p:pic>
      <p:grpSp>
        <p:nvGrpSpPr>
          <p:cNvPr id="18" name="Skupina 17"/>
          <p:cNvGrpSpPr/>
          <p:nvPr/>
        </p:nvGrpSpPr>
        <p:grpSpPr>
          <a:xfrm>
            <a:off x="2987824" y="1411990"/>
            <a:ext cx="3231620" cy="2656342"/>
            <a:chOff x="2987824" y="1411990"/>
            <a:chExt cx="3231620" cy="2656342"/>
          </a:xfrm>
        </p:grpSpPr>
        <p:sp>
          <p:nvSpPr>
            <p:cNvPr id="7" name="Šestiúhelník 6"/>
            <p:cNvSpPr/>
            <p:nvPr/>
          </p:nvSpPr>
          <p:spPr>
            <a:xfrm rot="5400000">
              <a:off x="2946463" y="2058777"/>
              <a:ext cx="1473280" cy="1390558"/>
            </a:xfrm>
            <a:prstGeom prst="hexagon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Rovnoramenný trojúhelník 8"/>
            <p:cNvSpPr/>
            <p:nvPr/>
          </p:nvSpPr>
          <p:spPr>
            <a:xfrm rot="5400000">
              <a:off x="4666414" y="2072999"/>
              <a:ext cx="792088" cy="136815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Rovnoramenný trojúhelník 9"/>
            <p:cNvSpPr/>
            <p:nvPr/>
          </p:nvSpPr>
          <p:spPr>
            <a:xfrm rot="7337584">
              <a:off x="4776660" y="1709519"/>
              <a:ext cx="792088" cy="136815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Rovnoramenný trojúhelník 10"/>
            <p:cNvSpPr/>
            <p:nvPr/>
          </p:nvSpPr>
          <p:spPr>
            <a:xfrm rot="9302496">
              <a:off x="5061857" y="1459464"/>
              <a:ext cx="792088" cy="136815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Rovnoramenný trojúhelník 11"/>
            <p:cNvSpPr/>
            <p:nvPr/>
          </p:nvSpPr>
          <p:spPr>
            <a:xfrm rot="11292603">
              <a:off x="5427356" y="1411990"/>
              <a:ext cx="792088" cy="136815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Rovnoramenný trojúhelník 12"/>
            <p:cNvSpPr/>
            <p:nvPr/>
          </p:nvSpPr>
          <p:spPr>
            <a:xfrm rot="1541801">
              <a:off x="5052270" y="2700180"/>
              <a:ext cx="792088" cy="136815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ovnoramenný trojúhelník 13"/>
            <p:cNvSpPr/>
            <p:nvPr/>
          </p:nvSpPr>
          <p:spPr>
            <a:xfrm rot="3474011">
              <a:off x="4776562" y="2443213"/>
              <a:ext cx="792088" cy="1368152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188640"/>
            <a:ext cx="6048672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 tvrzení pravdivé?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043608" y="2636912"/>
            <a:ext cx="720080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Rovnostranný jehlan má všechny hrany stejně dlouhé.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8" name="Picture 4" descr="C:\Users\PC3\AppData\Local\Microsoft\Windows\Temporary Internet Files\Content.IE5\PJ9L5WFT\MC9004280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149080"/>
            <a:ext cx="2834578" cy="1728192"/>
          </a:xfrm>
          <a:prstGeom prst="rect">
            <a:avLst/>
          </a:prstGeom>
          <a:noFill/>
        </p:spPr>
      </p:pic>
      <p:pic>
        <p:nvPicPr>
          <p:cNvPr id="3074" name="Picture 2" descr="C:\Users\PC3\AppData\Local\Microsoft\Windows\Temporary Internet Files\Content.IE5\0YCFUWNP\MC9000904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76672"/>
            <a:ext cx="2175510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188640"/>
            <a:ext cx="6048672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 tvrzení pravdivé?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475656" y="3068960"/>
            <a:ext cx="612068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Rovnostranný šestiboký jehlan neexistuje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8" name="Picture 5" descr="C:\Users\PC3\AppData\Local\Microsoft\Windows\Temporary Internet Files\Content.IE5\PJ9L5WFT\MC900335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199" y="620688"/>
            <a:ext cx="2424635" cy="2160240"/>
          </a:xfrm>
          <a:prstGeom prst="rect">
            <a:avLst/>
          </a:prstGeom>
          <a:noFill/>
        </p:spPr>
      </p:pic>
      <p:pic>
        <p:nvPicPr>
          <p:cNvPr id="7" name="Picture 4" descr="C:\Users\PC3\AppData\Local\Microsoft\Windows\Temporary Internet Files\Content.IE5\PJ9L5WFT\MC9004280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221088"/>
            <a:ext cx="2834578" cy="1728192"/>
          </a:xfrm>
          <a:prstGeom prst="rect">
            <a:avLst/>
          </a:prstGeom>
          <a:noFill/>
        </p:spPr>
      </p:pic>
      <p:grpSp>
        <p:nvGrpSpPr>
          <p:cNvPr id="17" name="Skupina 16"/>
          <p:cNvGrpSpPr/>
          <p:nvPr/>
        </p:nvGrpSpPr>
        <p:grpSpPr>
          <a:xfrm rot="20727679">
            <a:off x="6492415" y="1044833"/>
            <a:ext cx="1871390" cy="1671990"/>
            <a:chOff x="7092280" y="4725144"/>
            <a:chExt cx="1512168" cy="1368152"/>
          </a:xfrm>
        </p:grpSpPr>
        <p:sp>
          <p:nvSpPr>
            <p:cNvPr id="9" name="Šestiúhelník 8"/>
            <p:cNvSpPr/>
            <p:nvPr/>
          </p:nvSpPr>
          <p:spPr>
            <a:xfrm>
              <a:off x="7092280" y="4725144"/>
              <a:ext cx="1512168" cy="1368152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ovací čára 10"/>
            <p:cNvCxnSpPr>
              <a:stCxn id="9" idx="2"/>
              <a:endCxn id="9" idx="5"/>
            </p:cNvCxnSpPr>
            <p:nvPr/>
          </p:nvCxnSpPr>
          <p:spPr>
            <a:xfrm flipV="1">
              <a:off x="7434318" y="4725144"/>
              <a:ext cx="828092" cy="136815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>
              <a:stCxn id="9" idx="4"/>
              <a:endCxn id="9" idx="1"/>
            </p:cNvCxnSpPr>
            <p:nvPr/>
          </p:nvCxnSpPr>
          <p:spPr>
            <a:xfrm>
              <a:off x="7434318" y="4725144"/>
              <a:ext cx="828092" cy="136815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>
              <a:stCxn id="9" idx="3"/>
              <a:endCxn id="9" idx="0"/>
            </p:cNvCxnSpPr>
            <p:nvPr/>
          </p:nvCxnSpPr>
          <p:spPr>
            <a:xfrm>
              <a:off x="7092280" y="5409220"/>
              <a:ext cx="15121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188640"/>
            <a:ext cx="6048672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 tvrzení pravdivé?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475656" y="3068960"/>
            <a:ext cx="612068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Síť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dvacetibokého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jehlanu je složena z 21 stěn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8" name="Picture 5" descr="C:\Users\PC3\AppData\Local\Microsoft\Windows\Temporary Internet Files\Content.IE5\PJ9L5WFT\MC900335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199" y="620688"/>
            <a:ext cx="2424635" cy="2160240"/>
          </a:xfrm>
          <a:prstGeom prst="rect">
            <a:avLst/>
          </a:prstGeom>
          <a:noFill/>
        </p:spPr>
      </p:pic>
      <p:pic>
        <p:nvPicPr>
          <p:cNvPr id="9" name="Picture 4" descr="C:\Users\PC3\AppData\Local\Microsoft\Windows\Temporary Internet Files\Content.IE5\PJ9L5WFT\MC9004280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221088"/>
            <a:ext cx="2834578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O.; KADLEČEK, J. MATEMATIKA pro 9.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2010. ISBN 978-80-7196-283-0. s. 3-6.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Jehlan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-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síť, konstrukce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VY_32_INOVACE_08.07.KUB.MA.9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23. 03. 2013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555776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Jehlan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11560" y="1268760"/>
            <a:ext cx="4608512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Jak vypadá jehlan?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3\AppData\Local\Microsoft\Windows\Temporary Internet Files\Content.IE5\YC9REJ6Y\MC9002328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00808"/>
            <a:ext cx="2685619" cy="2808312"/>
          </a:xfrm>
          <a:prstGeom prst="rect">
            <a:avLst/>
          </a:prstGeom>
          <a:noFill/>
        </p:spPr>
      </p:pic>
      <p:pic>
        <p:nvPicPr>
          <p:cNvPr id="1029" name="Picture 5" descr="C:\Users\PC3\AppData\Local\Microsoft\Windows\Temporary Internet Files\Content.IE5\PJ9L5WFT\MC9003351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3240360" cy="2887014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564904"/>
            <a:ext cx="2459116" cy="306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ovéPole 37"/>
          <p:cNvSpPr txBox="1"/>
          <p:nvPr/>
        </p:nvSpPr>
        <p:spPr>
          <a:xfrm>
            <a:off x="1259632" y="5733256"/>
            <a:ext cx="6696744" cy="523220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Jehlan je trojrozměrné    …………  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868144" y="5769312"/>
            <a:ext cx="1368000" cy="468000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těleso.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83768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Jehlan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980728"/>
            <a:ext cx="6696744" cy="54000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Jeho podstavou je     …………………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996920"/>
            <a:ext cx="266429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mnohoúhelník: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ovnoramenný trojúhelník 15"/>
          <p:cNvSpPr/>
          <p:nvPr/>
        </p:nvSpPr>
        <p:spPr>
          <a:xfrm rot="3503022">
            <a:off x="2085608" y="1508309"/>
            <a:ext cx="1157263" cy="1064378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 rot="10800000">
            <a:off x="3707904" y="3212976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ravidelný pětiúhelník 17"/>
          <p:cNvSpPr/>
          <p:nvPr/>
        </p:nvSpPr>
        <p:spPr>
          <a:xfrm>
            <a:off x="1835696" y="4221088"/>
            <a:ext cx="1152128" cy="1152128"/>
          </a:xfrm>
          <a:prstGeom prst="pentag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Kosočtverec 19"/>
          <p:cNvSpPr/>
          <p:nvPr/>
        </p:nvSpPr>
        <p:spPr>
          <a:xfrm>
            <a:off x="1403648" y="2924944"/>
            <a:ext cx="1152128" cy="11521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6300192" y="2924944"/>
            <a:ext cx="1036320" cy="960120"/>
          </a:xfrm>
          <a:custGeom>
            <a:avLst/>
            <a:gdLst>
              <a:gd name="connsiteX0" fmla="*/ 0 w 1036320"/>
              <a:gd name="connsiteY0" fmla="*/ 0 h 960120"/>
              <a:gd name="connsiteX1" fmla="*/ 548640 w 1036320"/>
              <a:gd name="connsiteY1" fmla="*/ 960120 h 960120"/>
              <a:gd name="connsiteX2" fmla="*/ 1036320 w 1036320"/>
              <a:gd name="connsiteY2" fmla="*/ 426720 h 960120"/>
              <a:gd name="connsiteX3" fmla="*/ 502920 w 1036320"/>
              <a:gd name="connsiteY3" fmla="*/ 0 h 960120"/>
              <a:gd name="connsiteX4" fmla="*/ 0 w 1036320"/>
              <a:gd name="connsiteY4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6320" h="960120">
                <a:moveTo>
                  <a:pt x="0" y="0"/>
                </a:moveTo>
                <a:lnTo>
                  <a:pt x="548640" y="960120"/>
                </a:lnTo>
                <a:lnTo>
                  <a:pt x="1036320" y="426720"/>
                </a:lnTo>
                <a:lnTo>
                  <a:pt x="50292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 25"/>
          <p:cNvSpPr/>
          <p:nvPr/>
        </p:nvSpPr>
        <p:spPr>
          <a:xfrm>
            <a:off x="3707904" y="1700808"/>
            <a:ext cx="1188720" cy="929640"/>
          </a:xfrm>
          <a:custGeom>
            <a:avLst/>
            <a:gdLst>
              <a:gd name="connsiteX0" fmla="*/ 15240 w 1188720"/>
              <a:gd name="connsiteY0" fmla="*/ 0 h 929640"/>
              <a:gd name="connsiteX1" fmla="*/ 0 w 1188720"/>
              <a:gd name="connsiteY1" fmla="*/ 929640 h 929640"/>
              <a:gd name="connsiteX2" fmla="*/ 1188720 w 1188720"/>
              <a:gd name="connsiteY2" fmla="*/ 929640 h 929640"/>
              <a:gd name="connsiteX3" fmla="*/ 15240 w 1188720"/>
              <a:gd name="connsiteY3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8720" h="929640">
                <a:moveTo>
                  <a:pt x="15240" y="0"/>
                </a:moveTo>
                <a:lnTo>
                  <a:pt x="0" y="929640"/>
                </a:lnTo>
                <a:lnTo>
                  <a:pt x="1188720" y="929640"/>
                </a:lnTo>
                <a:lnTo>
                  <a:pt x="1524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3347864" y="1988840"/>
            <a:ext cx="2088232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trojúhelník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Volný tvar 22"/>
          <p:cNvSpPr/>
          <p:nvPr/>
        </p:nvSpPr>
        <p:spPr>
          <a:xfrm rot="1291602">
            <a:off x="5855440" y="1156497"/>
            <a:ext cx="2026920" cy="1493520"/>
          </a:xfrm>
          <a:custGeom>
            <a:avLst/>
            <a:gdLst>
              <a:gd name="connsiteX0" fmla="*/ 0 w 2026920"/>
              <a:gd name="connsiteY0" fmla="*/ 1463040 h 1493520"/>
              <a:gd name="connsiteX1" fmla="*/ 1341120 w 2026920"/>
              <a:gd name="connsiteY1" fmla="*/ 1493520 h 1493520"/>
              <a:gd name="connsiteX2" fmla="*/ 2026920 w 2026920"/>
              <a:gd name="connsiteY2" fmla="*/ 0 h 1493520"/>
              <a:gd name="connsiteX3" fmla="*/ 0 w 2026920"/>
              <a:gd name="connsiteY3" fmla="*/ 1463040 h 149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6920" h="1493520">
                <a:moveTo>
                  <a:pt x="0" y="1463040"/>
                </a:moveTo>
                <a:lnTo>
                  <a:pt x="1341120" y="1493520"/>
                </a:lnTo>
                <a:lnTo>
                  <a:pt x="2026920" y="0"/>
                </a:lnTo>
                <a:lnTo>
                  <a:pt x="0" y="146304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3419872" y="3356992"/>
            <a:ext cx="2088232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čtyřúhelník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Volný tvar 27"/>
          <p:cNvSpPr/>
          <p:nvPr/>
        </p:nvSpPr>
        <p:spPr>
          <a:xfrm>
            <a:off x="6228184" y="4149080"/>
            <a:ext cx="1219200" cy="1219200"/>
          </a:xfrm>
          <a:custGeom>
            <a:avLst/>
            <a:gdLst>
              <a:gd name="connsiteX0" fmla="*/ 0 w 1219200"/>
              <a:gd name="connsiteY0" fmla="*/ 1219200 h 1219200"/>
              <a:gd name="connsiteX1" fmla="*/ 838200 w 1219200"/>
              <a:gd name="connsiteY1" fmla="*/ 1203960 h 1219200"/>
              <a:gd name="connsiteX2" fmla="*/ 1219200 w 1219200"/>
              <a:gd name="connsiteY2" fmla="*/ 411480 h 1219200"/>
              <a:gd name="connsiteX3" fmla="*/ 640080 w 1219200"/>
              <a:gd name="connsiteY3" fmla="*/ 0 h 1219200"/>
              <a:gd name="connsiteX4" fmla="*/ 198120 w 1219200"/>
              <a:gd name="connsiteY4" fmla="*/ 396240 h 1219200"/>
              <a:gd name="connsiteX5" fmla="*/ 0 w 1219200"/>
              <a:gd name="connsiteY5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" h="1219200">
                <a:moveTo>
                  <a:pt x="0" y="1219200"/>
                </a:moveTo>
                <a:lnTo>
                  <a:pt x="838200" y="1203960"/>
                </a:lnTo>
                <a:lnTo>
                  <a:pt x="1219200" y="411480"/>
                </a:lnTo>
                <a:lnTo>
                  <a:pt x="640080" y="0"/>
                </a:lnTo>
                <a:lnTo>
                  <a:pt x="198120" y="396240"/>
                </a:lnTo>
                <a:lnTo>
                  <a:pt x="0" y="1219200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>
            <a:off x="3707904" y="4509120"/>
            <a:ext cx="1432560" cy="868680"/>
          </a:xfrm>
          <a:custGeom>
            <a:avLst/>
            <a:gdLst>
              <a:gd name="connsiteX0" fmla="*/ 60960 w 1432560"/>
              <a:gd name="connsiteY0" fmla="*/ 868680 h 868680"/>
              <a:gd name="connsiteX1" fmla="*/ 1188720 w 1432560"/>
              <a:gd name="connsiteY1" fmla="*/ 868680 h 868680"/>
              <a:gd name="connsiteX2" fmla="*/ 1432560 w 1432560"/>
              <a:gd name="connsiteY2" fmla="*/ 365760 h 868680"/>
              <a:gd name="connsiteX3" fmla="*/ 731520 w 1432560"/>
              <a:gd name="connsiteY3" fmla="*/ 0 h 868680"/>
              <a:gd name="connsiteX4" fmla="*/ 0 w 1432560"/>
              <a:gd name="connsiteY4" fmla="*/ 320040 h 868680"/>
              <a:gd name="connsiteX5" fmla="*/ 60960 w 1432560"/>
              <a:gd name="connsiteY5" fmla="*/ 868680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2560" h="868680">
                <a:moveTo>
                  <a:pt x="60960" y="868680"/>
                </a:moveTo>
                <a:lnTo>
                  <a:pt x="1188720" y="868680"/>
                </a:lnTo>
                <a:lnTo>
                  <a:pt x="1432560" y="365760"/>
                </a:lnTo>
                <a:lnTo>
                  <a:pt x="731520" y="0"/>
                </a:lnTo>
                <a:lnTo>
                  <a:pt x="0" y="320040"/>
                </a:lnTo>
                <a:lnTo>
                  <a:pt x="60960" y="868680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3275856" y="6021288"/>
            <a:ext cx="2592288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další n-úhelníky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Šestiúhelník 35"/>
          <p:cNvSpPr/>
          <p:nvPr/>
        </p:nvSpPr>
        <p:spPr>
          <a:xfrm>
            <a:off x="1619672" y="5805264"/>
            <a:ext cx="1008112" cy="504056"/>
          </a:xfrm>
          <a:prstGeom prst="hex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6300192" y="5661248"/>
            <a:ext cx="1463040" cy="807720"/>
          </a:xfrm>
          <a:custGeom>
            <a:avLst/>
            <a:gdLst>
              <a:gd name="connsiteX0" fmla="*/ 381000 w 1463040"/>
              <a:gd name="connsiteY0" fmla="*/ 807720 h 807720"/>
              <a:gd name="connsiteX1" fmla="*/ 1005840 w 1463040"/>
              <a:gd name="connsiteY1" fmla="*/ 807720 h 807720"/>
              <a:gd name="connsiteX2" fmla="*/ 1463040 w 1463040"/>
              <a:gd name="connsiteY2" fmla="*/ 441960 h 807720"/>
              <a:gd name="connsiteX3" fmla="*/ 1234440 w 1463040"/>
              <a:gd name="connsiteY3" fmla="*/ 60960 h 807720"/>
              <a:gd name="connsiteX4" fmla="*/ 685800 w 1463040"/>
              <a:gd name="connsiteY4" fmla="*/ 0 h 807720"/>
              <a:gd name="connsiteX5" fmla="*/ 274320 w 1463040"/>
              <a:gd name="connsiteY5" fmla="*/ 198120 h 807720"/>
              <a:gd name="connsiteX6" fmla="*/ 0 w 1463040"/>
              <a:gd name="connsiteY6" fmla="*/ 609600 h 807720"/>
              <a:gd name="connsiteX7" fmla="*/ 381000 w 1463040"/>
              <a:gd name="connsiteY7" fmla="*/ 80772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3040" h="807720">
                <a:moveTo>
                  <a:pt x="381000" y="807720"/>
                </a:moveTo>
                <a:lnTo>
                  <a:pt x="1005840" y="807720"/>
                </a:lnTo>
                <a:lnTo>
                  <a:pt x="1463040" y="441960"/>
                </a:lnTo>
                <a:lnTo>
                  <a:pt x="1234440" y="60960"/>
                </a:lnTo>
                <a:lnTo>
                  <a:pt x="685800" y="0"/>
                </a:lnTo>
                <a:lnTo>
                  <a:pt x="274320" y="198120"/>
                </a:lnTo>
                <a:lnTo>
                  <a:pt x="0" y="609600"/>
                </a:lnTo>
                <a:lnTo>
                  <a:pt x="381000" y="80772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4139952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nebo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4221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nebo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067944" y="55892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nebo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419872" y="4797152"/>
            <a:ext cx="2088232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pětiúhelník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20" grpId="0" animBg="1"/>
      <p:bldP spid="24" grpId="0" animBg="1"/>
      <p:bldP spid="26" grpId="0" animBg="1"/>
      <p:bldP spid="21" grpId="0" animBg="1"/>
      <p:bldP spid="23" grpId="0" animBg="1"/>
      <p:bldP spid="25" grpId="0" animBg="1"/>
      <p:bldP spid="28" grpId="0" animBg="1"/>
      <p:bldP spid="31" grpId="0" animBg="1"/>
      <p:bldP spid="34" grpId="0" animBg="1"/>
      <p:bldP spid="36" grpId="0" animBg="1"/>
      <p:bldP spid="37" grpId="0" animBg="1"/>
      <p:bldP spid="39" grpId="0"/>
      <p:bldP spid="40" grpId="0"/>
      <p:bldP spid="41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83768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Jehlan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259632" y="1052736"/>
            <a:ext cx="2736304" cy="540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Pak jde o :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923928" y="2060848"/>
            <a:ext cx="3960440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trojboký jehlan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971600" y="3501008"/>
            <a:ext cx="3888432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čtyřboký jehlan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923928" y="4797152"/>
            <a:ext cx="3888432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pětiboký jehlan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483768" y="5949280"/>
            <a:ext cx="4464496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nebo jiný n – </a:t>
            </a:r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boký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jehlan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4" name="Skupina 43"/>
          <p:cNvGrpSpPr/>
          <p:nvPr/>
        </p:nvGrpSpPr>
        <p:grpSpPr>
          <a:xfrm>
            <a:off x="1619672" y="1844824"/>
            <a:ext cx="1656184" cy="1080120"/>
            <a:chOff x="6115050" y="1800225"/>
            <a:chExt cx="1885950" cy="1357313"/>
          </a:xfrm>
        </p:grpSpPr>
        <p:sp>
          <p:nvSpPr>
            <p:cNvPr id="22" name="Volný tvar 21"/>
            <p:cNvSpPr/>
            <p:nvPr/>
          </p:nvSpPr>
          <p:spPr>
            <a:xfrm>
              <a:off x="6115050" y="1800225"/>
              <a:ext cx="1885950" cy="1357313"/>
            </a:xfrm>
            <a:custGeom>
              <a:avLst/>
              <a:gdLst>
                <a:gd name="connsiteX0" fmla="*/ 0 w 1885950"/>
                <a:gd name="connsiteY0" fmla="*/ 1357313 h 1357313"/>
                <a:gd name="connsiteX1" fmla="*/ 1885950 w 1885950"/>
                <a:gd name="connsiteY1" fmla="*/ 1357313 h 1357313"/>
                <a:gd name="connsiteX2" fmla="*/ 1585913 w 1885950"/>
                <a:gd name="connsiteY2" fmla="*/ 0 h 1357313"/>
                <a:gd name="connsiteX3" fmla="*/ 0 w 1885950"/>
                <a:gd name="connsiteY3" fmla="*/ 1357313 h 135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950" h="1357313">
                  <a:moveTo>
                    <a:pt x="0" y="1357313"/>
                  </a:moveTo>
                  <a:lnTo>
                    <a:pt x="1885950" y="1357313"/>
                  </a:lnTo>
                  <a:lnTo>
                    <a:pt x="1585913" y="0"/>
                  </a:lnTo>
                  <a:lnTo>
                    <a:pt x="0" y="135731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5" name="Přímá spojovací čára 34"/>
            <p:cNvCxnSpPr>
              <a:stCxn id="22" idx="0"/>
            </p:cNvCxnSpPr>
            <p:nvPr/>
          </p:nvCxnSpPr>
          <p:spPr>
            <a:xfrm flipV="1">
              <a:off x="6115050" y="2708920"/>
              <a:ext cx="1193254" cy="44861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>
              <a:endCxn id="22" idx="2"/>
            </p:cNvCxnSpPr>
            <p:nvPr/>
          </p:nvCxnSpPr>
          <p:spPr>
            <a:xfrm flipV="1">
              <a:off x="7308304" y="1800225"/>
              <a:ext cx="392659" cy="85325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ovací čára 38"/>
            <p:cNvCxnSpPr>
              <a:endCxn id="22" idx="1"/>
            </p:cNvCxnSpPr>
            <p:nvPr/>
          </p:nvCxnSpPr>
          <p:spPr>
            <a:xfrm>
              <a:off x="7236296" y="2708920"/>
              <a:ext cx="764704" cy="44861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Skupina 58"/>
          <p:cNvGrpSpPr/>
          <p:nvPr/>
        </p:nvGrpSpPr>
        <p:grpSpPr>
          <a:xfrm>
            <a:off x="5148064" y="2924944"/>
            <a:ext cx="2057400" cy="1257300"/>
            <a:chOff x="5972175" y="3443288"/>
            <a:chExt cx="2057400" cy="1257300"/>
          </a:xfrm>
        </p:grpSpPr>
        <p:sp>
          <p:nvSpPr>
            <p:cNvPr id="45" name="Volný tvar 44"/>
            <p:cNvSpPr/>
            <p:nvPr/>
          </p:nvSpPr>
          <p:spPr>
            <a:xfrm>
              <a:off x="5972175" y="3457575"/>
              <a:ext cx="1743075" cy="1243013"/>
            </a:xfrm>
            <a:custGeom>
              <a:avLst/>
              <a:gdLst>
                <a:gd name="connsiteX0" fmla="*/ 0 w 1743075"/>
                <a:gd name="connsiteY0" fmla="*/ 1228725 h 1243013"/>
                <a:gd name="connsiteX1" fmla="*/ 1700213 w 1743075"/>
                <a:gd name="connsiteY1" fmla="*/ 1243013 h 1243013"/>
                <a:gd name="connsiteX2" fmla="*/ 1743075 w 1743075"/>
                <a:gd name="connsiteY2" fmla="*/ 0 h 1243013"/>
                <a:gd name="connsiteX3" fmla="*/ 0 w 1743075"/>
                <a:gd name="connsiteY3" fmla="*/ 1228725 h 124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3075" h="1243013">
                  <a:moveTo>
                    <a:pt x="0" y="1228725"/>
                  </a:moveTo>
                  <a:lnTo>
                    <a:pt x="1700213" y="1243013"/>
                  </a:lnTo>
                  <a:lnTo>
                    <a:pt x="1743075" y="0"/>
                  </a:lnTo>
                  <a:lnTo>
                    <a:pt x="0" y="1228725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Volný tvar 46"/>
            <p:cNvSpPr/>
            <p:nvPr/>
          </p:nvSpPr>
          <p:spPr>
            <a:xfrm>
              <a:off x="7672388" y="3443288"/>
              <a:ext cx="357187" cy="1257300"/>
            </a:xfrm>
            <a:custGeom>
              <a:avLst/>
              <a:gdLst>
                <a:gd name="connsiteX0" fmla="*/ 0 w 357187"/>
                <a:gd name="connsiteY0" fmla="*/ 1257300 h 1257300"/>
                <a:gd name="connsiteX1" fmla="*/ 357187 w 357187"/>
                <a:gd name="connsiteY1" fmla="*/ 785812 h 1257300"/>
                <a:gd name="connsiteX2" fmla="*/ 42862 w 357187"/>
                <a:gd name="connsiteY2" fmla="*/ 0 h 1257300"/>
                <a:gd name="connsiteX3" fmla="*/ 28575 w 357187"/>
                <a:gd name="connsiteY3" fmla="*/ 28575 h 125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187" h="1257300">
                  <a:moveTo>
                    <a:pt x="0" y="1257300"/>
                  </a:moveTo>
                  <a:lnTo>
                    <a:pt x="357187" y="785812"/>
                  </a:lnTo>
                  <a:lnTo>
                    <a:pt x="42862" y="0"/>
                  </a:lnTo>
                  <a:lnTo>
                    <a:pt x="28575" y="28575"/>
                  </a:ln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1" name="Přímá spojovací čára 50"/>
            <p:cNvCxnSpPr>
              <a:stCxn id="45" idx="0"/>
            </p:cNvCxnSpPr>
            <p:nvPr/>
          </p:nvCxnSpPr>
          <p:spPr>
            <a:xfrm flipV="1">
              <a:off x="5972175" y="4149080"/>
              <a:ext cx="1192113" cy="53722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ovací čára 51"/>
            <p:cNvCxnSpPr/>
            <p:nvPr/>
          </p:nvCxnSpPr>
          <p:spPr>
            <a:xfrm>
              <a:off x="7164288" y="4149080"/>
              <a:ext cx="864096" cy="7200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endCxn id="45" idx="2"/>
            </p:cNvCxnSpPr>
            <p:nvPr/>
          </p:nvCxnSpPr>
          <p:spPr>
            <a:xfrm flipV="1">
              <a:off x="7164288" y="3457575"/>
              <a:ext cx="550962" cy="65266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Přímá spojovací čára 74"/>
          <p:cNvCxnSpPr>
            <a:stCxn id="60" idx="4"/>
          </p:cNvCxnSpPr>
          <p:nvPr/>
        </p:nvCxnSpPr>
        <p:spPr>
          <a:xfrm>
            <a:off x="2462634" y="4437112"/>
            <a:ext cx="295398" cy="62691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Skupina 82"/>
          <p:cNvGrpSpPr/>
          <p:nvPr/>
        </p:nvGrpSpPr>
        <p:grpSpPr>
          <a:xfrm>
            <a:off x="1619672" y="4437112"/>
            <a:ext cx="1857375" cy="1114425"/>
            <a:chOff x="6415088" y="4386263"/>
            <a:chExt cx="1857375" cy="1114425"/>
          </a:xfrm>
        </p:grpSpPr>
        <p:sp>
          <p:nvSpPr>
            <p:cNvPr id="60" name="Volný tvar 59"/>
            <p:cNvSpPr/>
            <p:nvPr/>
          </p:nvSpPr>
          <p:spPr>
            <a:xfrm>
              <a:off x="6415088" y="4386263"/>
              <a:ext cx="1857375" cy="1114425"/>
            </a:xfrm>
            <a:custGeom>
              <a:avLst/>
              <a:gdLst>
                <a:gd name="connsiteX0" fmla="*/ 0 w 1857375"/>
                <a:gd name="connsiteY0" fmla="*/ 1114425 h 1114425"/>
                <a:gd name="connsiteX1" fmla="*/ 1128712 w 1857375"/>
                <a:gd name="connsiteY1" fmla="*/ 1114425 h 1114425"/>
                <a:gd name="connsiteX2" fmla="*/ 1857375 w 1857375"/>
                <a:gd name="connsiteY2" fmla="*/ 700087 h 1114425"/>
                <a:gd name="connsiteX3" fmla="*/ 1857375 w 1857375"/>
                <a:gd name="connsiteY3" fmla="*/ 700087 h 1114425"/>
                <a:gd name="connsiteX4" fmla="*/ 842962 w 1857375"/>
                <a:gd name="connsiteY4" fmla="*/ 0 h 1114425"/>
                <a:gd name="connsiteX5" fmla="*/ 0 w 1857375"/>
                <a:gd name="connsiteY5" fmla="*/ 1114425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7375" h="1114425">
                  <a:moveTo>
                    <a:pt x="0" y="1114425"/>
                  </a:moveTo>
                  <a:lnTo>
                    <a:pt x="1128712" y="1114425"/>
                  </a:lnTo>
                  <a:lnTo>
                    <a:pt x="1857375" y="700087"/>
                  </a:lnTo>
                  <a:lnTo>
                    <a:pt x="1857375" y="700087"/>
                  </a:lnTo>
                  <a:lnTo>
                    <a:pt x="842962" y="0"/>
                  </a:lnTo>
                  <a:lnTo>
                    <a:pt x="0" y="1114425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4" name="Přímá spojovací čára 63"/>
            <p:cNvCxnSpPr>
              <a:stCxn id="60" idx="0"/>
            </p:cNvCxnSpPr>
            <p:nvPr/>
          </p:nvCxnSpPr>
          <p:spPr>
            <a:xfrm flipV="1">
              <a:off x="6415088" y="5085184"/>
              <a:ext cx="605184" cy="41550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>
              <a:endCxn id="60" idx="2"/>
            </p:cNvCxnSpPr>
            <p:nvPr/>
          </p:nvCxnSpPr>
          <p:spPr>
            <a:xfrm>
              <a:off x="7524328" y="4996632"/>
              <a:ext cx="748135" cy="8971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ovací čára 67"/>
            <p:cNvCxnSpPr/>
            <p:nvPr/>
          </p:nvCxnSpPr>
          <p:spPr>
            <a:xfrm flipV="1">
              <a:off x="7020272" y="5013176"/>
              <a:ext cx="504056" cy="7200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>
              <a:endCxn id="60" idx="4"/>
            </p:cNvCxnSpPr>
            <p:nvPr/>
          </p:nvCxnSpPr>
          <p:spPr>
            <a:xfrm flipV="1">
              <a:off x="7020272" y="4386263"/>
              <a:ext cx="237778" cy="68237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>
              <a:stCxn id="60" idx="1"/>
              <a:endCxn id="60" idx="4"/>
            </p:cNvCxnSpPr>
            <p:nvPr/>
          </p:nvCxnSpPr>
          <p:spPr>
            <a:xfrm flipH="1" flipV="1">
              <a:off x="7258050" y="4386263"/>
              <a:ext cx="285750" cy="11144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7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285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555776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Jehlan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980728"/>
            <a:ext cx="7416824" cy="954107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 w="127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Boční stěny jsou      …………………, které mají společný bod, nazývající se ……………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65456" y="995968"/>
            <a:ext cx="2232248" cy="4924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trojúhelníky,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215608" y="1439065"/>
            <a:ext cx="1455400" cy="4924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vrchol.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7" name="Skupina 56"/>
          <p:cNvGrpSpPr/>
          <p:nvPr/>
        </p:nvGrpSpPr>
        <p:grpSpPr>
          <a:xfrm>
            <a:off x="2915816" y="2996952"/>
            <a:ext cx="3249880" cy="2448272"/>
            <a:chOff x="3635896" y="2204864"/>
            <a:chExt cx="3249880" cy="2448272"/>
          </a:xfrm>
        </p:grpSpPr>
        <p:cxnSp>
          <p:nvCxnSpPr>
            <p:cNvPr id="38" name="Přímá spojovací čára 37"/>
            <p:cNvCxnSpPr/>
            <p:nvPr/>
          </p:nvCxnSpPr>
          <p:spPr>
            <a:xfrm flipV="1">
              <a:off x="3635896" y="2204864"/>
              <a:ext cx="1665704" cy="239914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>
              <a:off x="5301600" y="2204864"/>
              <a:ext cx="650776" cy="2444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>
              <a:off x="5301600" y="2204864"/>
              <a:ext cx="1584176" cy="194421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/>
            <p:nvPr/>
          </p:nvCxnSpPr>
          <p:spPr>
            <a:xfrm flipH="1">
              <a:off x="4653528" y="2204864"/>
              <a:ext cx="648072" cy="1872208"/>
            </a:xfrm>
            <a:prstGeom prst="line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>
              <a:off x="3645416" y="4581128"/>
              <a:ext cx="2304256" cy="7200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>
              <a:off x="4653528" y="4077072"/>
              <a:ext cx="2232248" cy="7200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 flipV="1">
              <a:off x="5949672" y="4149080"/>
              <a:ext cx="936104" cy="50405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ovací čára 50"/>
            <p:cNvCxnSpPr/>
            <p:nvPr/>
          </p:nvCxnSpPr>
          <p:spPr>
            <a:xfrm flipV="1">
              <a:off x="3717424" y="4077072"/>
              <a:ext cx="936104" cy="48881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Volný tvar 59"/>
          <p:cNvSpPr/>
          <p:nvPr/>
        </p:nvSpPr>
        <p:spPr>
          <a:xfrm>
            <a:off x="4572000" y="2996952"/>
            <a:ext cx="1615440" cy="2421240"/>
          </a:xfrm>
          <a:custGeom>
            <a:avLst/>
            <a:gdLst>
              <a:gd name="connsiteX0" fmla="*/ 655320 w 1584960"/>
              <a:gd name="connsiteY0" fmla="*/ 2392680 h 2392680"/>
              <a:gd name="connsiteX1" fmla="*/ 1584960 w 1584960"/>
              <a:gd name="connsiteY1" fmla="*/ 1920240 h 2392680"/>
              <a:gd name="connsiteX2" fmla="*/ 0 w 1584960"/>
              <a:gd name="connsiteY2" fmla="*/ 0 h 2392680"/>
              <a:gd name="connsiteX3" fmla="*/ 655320 w 1584960"/>
              <a:gd name="connsiteY3" fmla="*/ 2392680 h 2392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960" h="2392680">
                <a:moveTo>
                  <a:pt x="655320" y="2392680"/>
                </a:moveTo>
                <a:lnTo>
                  <a:pt x="1584960" y="1920240"/>
                </a:lnTo>
                <a:lnTo>
                  <a:pt x="0" y="0"/>
                </a:lnTo>
                <a:lnTo>
                  <a:pt x="655320" y="2392680"/>
                </a:lnTo>
                <a:close/>
              </a:path>
            </a:pathLst>
          </a:custGeom>
          <a:solidFill>
            <a:schemeClr val="accent3">
              <a:lumMod val="75000"/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Volný tvar 60"/>
          <p:cNvSpPr/>
          <p:nvPr/>
        </p:nvSpPr>
        <p:spPr>
          <a:xfrm>
            <a:off x="2935808" y="2996952"/>
            <a:ext cx="2341984" cy="2448272"/>
          </a:xfrm>
          <a:custGeom>
            <a:avLst/>
            <a:gdLst>
              <a:gd name="connsiteX0" fmla="*/ 1600200 w 2286000"/>
              <a:gd name="connsiteY0" fmla="*/ 0 h 2468880"/>
              <a:gd name="connsiteX1" fmla="*/ 0 w 2286000"/>
              <a:gd name="connsiteY1" fmla="*/ 2377440 h 2468880"/>
              <a:gd name="connsiteX2" fmla="*/ 2286000 w 2286000"/>
              <a:gd name="connsiteY2" fmla="*/ 2468880 h 2468880"/>
              <a:gd name="connsiteX3" fmla="*/ 1600200 w 2286000"/>
              <a:gd name="connsiteY3" fmla="*/ 0 h 246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468880">
                <a:moveTo>
                  <a:pt x="1600200" y="0"/>
                </a:moveTo>
                <a:lnTo>
                  <a:pt x="0" y="2377440"/>
                </a:lnTo>
                <a:lnTo>
                  <a:pt x="2286000" y="2468880"/>
                </a:lnTo>
                <a:lnTo>
                  <a:pt x="160020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TextovéPole 61"/>
          <p:cNvSpPr txBox="1"/>
          <p:nvPr/>
        </p:nvSpPr>
        <p:spPr>
          <a:xfrm>
            <a:off x="5076056" y="2420888"/>
            <a:ext cx="1455400" cy="49244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vrchol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355976" y="2420888"/>
            <a:ext cx="57606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V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20" name="Picture 4" descr="C:\Users\PC3\AppData\Local\Microsoft\Windows\Temporary Internet Files\Content.IE5\YC9REJ6Y\MC9004136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900121"/>
            <a:ext cx="1512168" cy="1957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2" grpId="0" animBg="1"/>
      <p:bldP spid="60" grpId="0" animBg="1"/>
      <p:bldP spid="61" grpId="0" animBg="1"/>
      <p:bldP spid="62" grpId="0" animBg="1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Pravidelný čtyřboký jehlan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717032"/>
            <a:ext cx="259228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boční stěna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97" name="Skupina 96"/>
          <p:cNvGrpSpPr/>
          <p:nvPr/>
        </p:nvGrpSpPr>
        <p:grpSpPr>
          <a:xfrm>
            <a:off x="899592" y="2276872"/>
            <a:ext cx="3686696" cy="3528393"/>
            <a:chOff x="1907704" y="2276872"/>
            <a:chExt cx="3686696" cy="3528393"/>
          </a:xfrm>
        </p:grpSpPr>
        <p:cxnSp>
          <p:nvCxnSpPr>
            <p:cNvPr id="22" name="Přímá spojovací čára 21"/>
            <p:cNvCxnSpPr/>
            <p:nvPr/>
          </p:nvCxnSpPr>
          <p:spPr>
            <a:xfrm>
              <a:off x="1907704" y="5805264"/>
              <a:ext cx="273630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flipV="1">
              <a:off x="2771800" y="4787627"/>
              <a:ext cx="2822600" cy="9525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1907704" y="4797152"/>
              <a:ext cx="864096" cy="100811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V="1">
              <a:off x="4644008" y="4797152"/>
              <a:ext cx="936104" cy="100811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flipV="1">
              <a:off x="1907704" y="4797152"/>
              <a:ext cx="36724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2771800" y="4797152"/>
              <a:ext cx="18722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 flipV="1">
              <a:off x="3707904" y="2276872"/>
              <a:ext cx="0" cy="302433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flipV="1">
              <a:off x="1907704" y="2276872"/>
              <a:ext cx="1800200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>
              <a:off x="3707904" y="2276872"/>
              <a:ext cx="936104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/>
            <p:nvPr/>
          </p:nvCxnSpPr>
          <p:spPr>
            <a:xfrm>
              <a:off x="3707904" y="2276872"/>
              <a:ext cx="1872208" cy="252028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flipV="1">
              <a:off x="2771800" y="2276872"/>
              <a:ext cx="936104" cy="252028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" name="TextovéPole 97"/>
          <p:cNvSpPr txBox="1"/>
          <p:nvPr/>
        </p:nvSpPr>
        <p:spPr>
          <a:xfrm>
            <a:off x="6084168" y="4293096"/>
            <a:ext cx="2592288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vrchol podstavy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6084168" y="4869160"/>
            <a:ext cx="259228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podstavná hrana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6084168" y="5445224"/>
            <a:ext cx="2592288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podstava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1" name="TextovéPole 100"/>
          <p:cNvSpPr txBox="1"/>
          <p:nvPr/>
        </p:nvSpPr>
        <p:spPr>
          <a:xfrm>
            <a:off x="6084168" y="3140968"/>
            <a:ext cx="2592288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boční hrana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6084168" y="2564904"/>
            <a:ext cx="2592288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výška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6084168" y="1988840"/>
            <a:ext cx="2592288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hlavní vrchol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9" name="Volný tvar 118"/>
          <p:cNvSpPr/>
          <p:nvPr/>
        </p:nvSpPr>
        <p:spPr>
          <a:xfrm rot="267625">
            <a:off x="1935106" y="5460323"/>
            <a:ext cx="4125625" cy="865360"/>
          </a:xfrm>
          <a:custGeom>
            <a:avLst/>
            <a:gdLst>
              <a:gd name="connsiteX0" fmla="*/ 3955256 w 3955256"/>
              <a:gd name="connsiteY0" fmla="*/ 0 h 602456"/>
              <a:gd name="connsiteX1" fmla="*/ 654844 w 3955256"/>
              <a:gd name="connsiteY1" fmla="*/ 600075 h 602456"/>
              <a:gd name="connsiteX2" fmla="*/ 26194 w 3955256"/>
              <a:gd name="connsiteY2" fmla="*/ 14288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5256" h="602456">
                <a:moveTo>
                  <a:pt x="3955256" y="0"/>
                </a:moveTo>
                <a:cubicBezTo>
                  <a:pt x="2632472" y="298847"/>
                  <a:pt x="1309688" y="597694"/>
                  <a:pt x="654844" y="600075"/>
                </a:cubicBezTo>
                <a:cubicBezTo>
                  <a:pt x="0" y="602456"/>
                  <a:pt x="13097" y="308372"/>
                  <a:pt x="26194" y="14288"/>
                </a:cubicBezTo>
              </a:path>
            </a:pathLst>
          </a:custGeom>
          <a:ln w="22225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0" name="Volný tvar 119"/>
          <p:cNvSpPr/>
          <p:nvPr/>
        </p:nvSpPr>
        <p:spPr>
          <a:xfrm>
            <a:off x="4086225" y="5057775"/>
            <a:ext cx="2000250" cy="242888"/>
          </a:xfrm>
          <a:custGeom>
            <a:avLst/>
            <a:gdLst>
              <a:gd name="connsiteX0" fmla="*/ 2000250 w 2000250"/>
              <a:gd name="connsiteY0" fmla="*/ 0 h 242888"/>
              <a:gd name="connsiteX1" fmla="*/ 0 w 2000250"/>
              <a:gd name="connsiteY1" fmla="*/ 242888 h 24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0250" h="242888">
                <a:moveTo>
                  <a:pt x="2000250" y="0"/>
                </a:moveTo>
                <a:lnTo>
                  <a:pt x="0" y="242888"/>
                </a:lnTo>
              </a:path>
            </a:pathLst>
          </a:custGeom>
          <a:ln w="22225">
            <a:solidFill>
              <a:schemeClr val="tx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Volný tvar 120"/>
          <p:cNvSpPr/>
          <p:nvPr/>
        </p:nvSpPr>
        <p:spPr>
          <a:xfrm>
            <a:off x="4572000" y="4514850"/>
            <a:ext cx="1500188" cy="285750"/>
          </a:xfrm>
          <a:custGeom>
            <a:avLst/>
            <a:gdLst>
              <a:gd name="connsiteX0" fmla="*/ 1500188 w 1500188"/>
              <a:gd name="connsiteY0" fmla="*/ 0 h 285750"/>
              <a:gd name="connsiteX1" fmla="*/ 0 w 1500188"/>
              <a:gd name="connsiteY1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188" h="285750">
                <a:moveTo>
                  <a:pt x="1500188" y="0"/>
                </a:moveTo>
                <a:lnTo>
                  <a:pt x="0" y="285750"/>
                </a:ln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3" name="Volný tvar 122"/>
          <p:cNvSpPr/>
          <p:nvPr/>
        </p:nvSpPr>
        <p:spPr>
          <a:xfrm>
            <a:off x="3743325" y="3900488"/>
            <a:ext cx="2343150" cy="200025"/>
          </a:xfrm>
          <a:custGeom>
            <a:avLst/>
            <a:gdLst>
              <a:gd name="connsiteX0" fmla="*/ 2343150 w 2343150"/>
              <a:gd name="connsiteY0" fmla="*/ 0 h 200025"/>
              <a:gd name="connsiteX1" fmla="*/ 0 w 2343150"/>
              <a:gd name="connsiteY1" fmla="*/ 200025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3150" h="200025">
                <a:moveTo>
                  <a:pt x="2343150" y="0"/>
                </a:moveTo>
                <a:lnTo>
                  <a:pt x="0" y="200025"/>
                </a:lnTo>
              </a:path>
            </a:pathLst>
          </a:custGeom>
          <a:ln w="22225">
            <a:solidFill>
              <a:schemeClr val="tx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Volný tvar 124"/>
          <p:cNvSpPr/>
          <p:nvPr/>
        </p:nvSpPr>
        <p:spPr>
          <a:xfrm>
            <a:off x="3571875" y="3343275"/>
            <a:ext cx="2514600" cy="100013"/>
          </a:xfrm>
          <a:custGeom>
            <a:avLst/>
            <a:gdLst>
              <a:gd name="connsiteX0" fmla="*/ 2514600 w 2514600"/>
              <a:gd name="connsiteY0" fmla="*/ 0 h 100013"/>
              <a:gd name="connsiteX1" fmla="*/ 0 w 2514600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14600" h="100013">
                <a:moveTo>
                  <a:pt x="2514600" y="0"/>
                </a:moveTo>
                <a:lnTo>
                  <a:pt x="0" y="100013"/>
                </a:lnTo>
              </a:path>
            </a:pathLst>
          </a:custGeom>
          <a:ln w="22225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Volný tvar 125"/>
          <p:cNvSpPr/>
          <p:nvPr/>
        </p:nvSpPr>
        <p:spPr>
          <a:xfrm>
            <a:off x="2700338" y="2757488"/>
            <a:ext cx="3386137" cy="414337"/>
          </a:xfrm>
          <a:custGeom>
            <a:avLst/>
            <a:gdLst>
              <a:gd name="connsiteX0" fmla="*/ 3386137 w 3386137"/>
              <a:gd name="connsiteY0" fmla="*/ 0 h 414337"/>
              <a:gd name="connsiteX1" fmla="*/ 0 w 3386137"/>
              <a:gd name="connsiteY1" fmla="*/ 414337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86137" h="414337">
                <a:moveTo>
                  <a:pt x="3386137" y="0"/>
                </a:moveTo>
                <a:lnTo>
                  <a:pt x="0" y="414337"/>
                </a:lnTo>
              </a:path>
            </a:pathLst>
          </a:custGeom>
          <a:ln w="22225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Volný tvar 126"/>
          <p:cNvSpPr/>
          <p:nvPr/>
        </p:nvSpPr>
        <p:spPr>
          <a:xfrm>
            <a:off x="2728913" y="2185988"/>
            <a:ext cx="3357562" cy="100012"/>
          </a:xfrm>
          <a:custGeom>
            <a:avLst/>
            <a:gdLst>
              <a:gd name="connsiteX0" fmla="*/ 3357562 w 3357562"/>
              <a:gd name="connsiteY0" fmla="*/ 0 h 100012"/>
              <a:gd name="connsiteX1" fmla="*/ 0 w 3357562"/>
              <a:gd name="connsiteY1" fmla="*/ 100012 h 1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57562" h="100012">
                <a:moveTo>
                  <a:pt x="3357562" y="0"/>
                </a:moveTo>
                <a:lnTo>
                  <a:pt x="0" y="100012"/>
                </a:lnTo>
              </a:path>
            </a:pathLst>
          </a:custGeom>
          <a:ln w="2222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TextovéPole 127"/>
          <p:cNvSpPr txBox="1"/>
          <p:nvPr/>
        </p:nvSpPr>
        <p:spPr>
          <a:xfrm>
            <a:off x="2555776" y="170080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9" name="TextovéPole 128"/>
          <p:cNvSpPr txBox="1"/>
          <p:nvPr/>
        </p:nvSpPr>
        <p:spPr>
          <a:xfrm>
            <a:off x="2339752" y="386104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0" name="TextovéPole 129"/>
          <p:cNvSpPr txBox="1"/>
          <p:nvPr/>
        </p:nvSpPr>
        <p:spPr>
          <a:xfrm>
            <a:off x="4427984" y="4797152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1" name="TextovéPole 130"/>
          <p:cNvSpPr txBox="1"/>
          <p:nvPr/>
        </p:nvSpPr>
        <p:spPr>
          <a:xfrm>
            <a:off x="3635896" y="573325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2" name="TextovéPole 131"/>
          <p:cNvSpPr txBox="1"/>
          <p:nvPr/>
        </p:nvSpPr>
        <p:spPr>
          <a:xfrm>
            <a:off x="467544" y="566124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3" name="TextovéPole 132"/>
          <p:cNvSpPr txBox="1"/>
          <p:nvPr/>
        </p:nvSpPr>
        <p:spPr>
          <a:xfrm>
            <a:off x="1547664" y="486916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4" name="TextovéPole 133"/>
          <p:cNvSpPr txBox="1"/>
          <p:nvPr/>
        </p:nvSpPr>
        <p:spPr>
          <a:xfrm>
            <a:off x="539552" y="836712"/>
            <a:ext cx="813690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Má čtvercovou podstavu a boční stěny jsou shodné rovnoramenné trojúhelníky.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Síť jehlanu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Skupina 96"/>
          <p:cNvGrpSpPr/>
          <p:nvPr/>
        </p:nvGrpSpPr>
        <p:grpSpPr>
          <a:xfrm>
            <a:off x="539552" y="1556792"/>
            <a:ext cx="2160240" cy="2304256"/>
            <a:chOff x="1907704" y="2276872"/>
            <a:chExt cx="3686696" cy="3528393"/>
          </a:xfrm>
        </p:grpSpPr>
        <p:cxnSp>
          <p:nvCxnSpPr>
            <p:cNvPr id="22" name="Přímá spojovací čára 21"/>
            <p:cNvCxnSpPr/>
            <p:nvPr/>
          </p:nvCxnSpPr>
          <p:spPr>
            <a:xfrm>
              <a:off x="1907704" y="5805264"/>
              <a:ext cx="273630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flipV="1">
              <a:off x="2771800" y="4787627"/>
              <a:ext cx="2822600" cy="9525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1907704" y="4797152"/>
              <a:ext cx="864096" cy="100811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V="1">
              <a:off x="4644008" y="4797152"/>
              <a:ext cx="936104" cy="100811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flipV="1">
              <a:off x="1907704" y="4797152"/>
              <a:ext cx="36724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2771800" y="4797152"/>
              <a:ext cx="18722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 flipV="1">
              <a:off x="3707904" y="2276872"/>
              <a:ext cx="0" cy="302433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flipV="1">
              <a:off x="1907704" y="2276872"/>
              <a:ext cx="1800200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>
              <a:off x="3707904" y="2276872"/>
              <a:ext cx="936104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/>
            <p:nvPr/>
          </p:nvCxnSpPr>
          <p:spPr>
            <a:xfrm>
              <a:off x="3707904" y="2276872"/>
              <a:ext cx="1872208" cy="252028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flipV="1">
              <a:off x="2771800" y="2276872"/>
              <a:ext cx="936104" cy="252028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Obdélník 36"/>
          <p:cNvSpPr/>
          <p:nvPr/>
        </p:nvSpPr>
        <p:spPr>
          <a:xfrm>
            <a:off x="5220072" y="3717032"/>
            <a:ext cx="1584000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50"/>
          <p:cNvGrpSpPr/>
          <p:nvPr/>
        </p:nvGrpSpPr>
        <p:grpSpPr>
          <a:xfrm rot="7933487">
            <a:off x="4469190" y="1977249"/>
            <a:ext cx="1872208" cy="1224136"/>
            <a:chOff x="3059832" y="3068960"/>
            <a:chExt cx="1872208" cy="1224136"/>
          </a:xfrm>
          <a:noFill/>
        </p:grpSpPr>
        <p:sp>
          <p:nvSpPr>
            <p:cNvPr id="44" name="Volný tvar 43"/>
            <p:cNvSpPr/>
            <p:nvPr/>
          </p:nvSpPr>
          <p:spPr>
            <a:xfrm rot="16200000">
              <a:off x="3369308" y="2759484"/>
              <a:ext cx="1224136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8" name="Přímá spojovací čára 47"/>
            <p:cNvCxnSpPr>
              <a:endCxn id="44" idx="0"/>
            </p:cNvCxnSpPr>
            <p:nvPr/>
          </p:nvCxnSpPr>
          <p:spPr>
            <a:xfrm flipH="1">
              <a:off x="4902920" y="3068960"/>
              <a:ext cx="29120" cy="1224136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Skupina 54"/>
          <p:cNvGrpSpPr/>
          <p:nvPr/>
        </p:nvGrpSpPr>
        <p:grpSpPr>
          <a:xfrm rot="13784736">
            <a:off x="5735462" y="2000105"/>
            <a:ext cx="1843088" cy="1224136"/>
            <a:chOff x="7092280" y="3068960"/>
            <a:chExt cx="1843088" cy="1224136"/>
          </a:xfrm>
          <a:noFill/>
        </p:grpSpPr>
        <p:sp>
          <p:nvSpPr>
            <p:cNvPr id="46" name="Volný tvar 45"/>
            <p:cNvSpPr/>
            <p:nvPr/>
          </p:nvSpPr>
          <p:spPr>
            <a:xfrm rot="5400000" flipH="1">
              <a:off x="7401756" y="2759484"/>
              <a:ext cx="1224136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3" name="Přímá spojovací čára 52"/>
            <p:cNvCxnSpPr/>
            <p:nvPr/>
          </p:nvCxnSpPr>
          <p:spPr>
            <a:xfrm>
              <a:off x="7092280" y="3068960"/>
              <a:ext cx="0" cy="1224136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Skupina 58"/>
          <p:cNvGrpSpPr/>
          <p:nvPr/>
        </p:nvGrpSpPr>
        <p:grpSpPr>
          <a:xfrm>
            <a:off x="5220072" y="1916832"/>
            <a:ext cx="1584000" cy="1800000"/>
            <a:chOff x="5076056" y="908720"/>
            <a:chExt cx="1600200" cy="1843088"/>
          </a:xfrm>
          <a:noFill/>
        </p:grpSpPr>
        <p:sp>
          <p:nvSpPr>
            <p:cNvPr id="42" name="Volný tvar 41"/>
            <p:cNvSpPr/>
            <p:nvPr/>
          </p:nvSpPr>
          <p:spPr>
            <a:xfrm>
              <a:off x="5076056" y="908720"/>
              <a:ext cx="1600200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7" name="Přímá spojovací čára 56"/>
            <p:cNvCxnSpPr>
              <a:stCxn id="42" idx="0"/>
              <a:endCxn id="42" idx="2"/>
            </p:cNvCxnSpPr>
            <p:nvPr/>
          </p:nvCxnSpPr>
          <p:spPr>
            <a:xfrm>
              <a:off x="5076056" y="2751808"/>
              <a:ext cx="1600200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62"/>
          <p:cNvGrpSpPr/>
          <p:nvPr/>
        </p:nvGrpSpPr>
        <p:grpSpPr>
          <a:xfrm rot="5879697">
            <a:off x="6142587" y="1107444"/>
            <a:ext cx="1600200" cy="1800000"/>
            <a:chOff x="5004048" y="4581128"/>
            <a:chExt cx="1600200" cy="1843088"/>
          </a:xfrm>
          <a:noFill/>
        </p:grpSpPr>
        <p:sp>
          <p:nvSpPr>
            <p:cNvPr id="43" name="Volný tvar 42"/>
            <p:cNvSpPr/>
            <p:nvPr/>
          </p:nvSpPr>
          <p:spPr>
            <a:xfrm flipV="1">
              <a:off x="5004048" y="4581128"/>
              <a:ext cx="1600200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1" name="Přímá spojovací čára 60"/>
            <p:cNvCxnSpPr>
              <a:endCxn id="43" idx="2"/>
            </p:cNvCxnSpPr>
            <p:nvPr/>
          </p:nvCxnSpPr>
          <p:spPr>
            <a:xfrm>
              <a:off x="5004048" y="4581128"/>
              <a:ext cx="1600200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Volný tvar 65"/>
          <p:cNvSpPr/>
          <p:nvPr/>
        </p:nvSpPr>
        <p:spPr>
          <a:xfrm>
            <a:off x="539552" y="3212976"/>
            <a:ext cx="2100262" cy="657225"/>
          </a:xfrm>
          <a:custGeom>
            <a:avLst/>
            <a:gdLst>
              <a:gd name="connsiteX0" fmla="*/ 0 w 2100262"/>
              <a:gd name="connsiteY0" fmla="*/ 657225 h 657225"/>
              <a:gd name="connsiteX1" fmla="*/ 1557337 w 2100262"/>
              <a:gd name="connsiteY1" fmla="*/ 657225 h 657225"/>
              <a:gd name="connsiteX2" fmla="*/ 2100262 w 2100262"/>
              <a:gd name="connsiteY2" fmla="*/ 14288 h 657225"/>
              <a:gd name="connsiteX3" fmla="*/ 471487 w 2100262"/>
              <a:gd name="connsiteY3" fmla="*/ 0 h 657225"/>
              <a:gd name="connsiteX4" fmla="*/ 0 w 2100262"/>
              <a:gd name="connsiteY4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0262" h="657225">
                <a:moveTo>
                  <a:pt x="0" y="657225"/>
                </a:moveTo>
                <a:lnTo>
                  <a:pt x="1557337" y="657225"/>
                </a:lnTo>
                <a:lnTo>
                  <a:pt x="2100262" y="14288"/>
                </a:lnTo>
                <a:lnTo>
                  <a:pt x="471487" y="0"/>
                </a:lnTo>
                <a:lnTo>
                  <a:pt x="0" y="657225"/>
                </a:lnTo>
                <a:close/>
              </a:path>
            </a:pathLst>
          </a:custGeom>
          <a:solidFill>
            <a:schemeClr val="bg1">
              <a:lumMod val="50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bdélník 66"/>
          <p:cNvSpPr/>
          <p:nvPr/>
        </p:nvSpPr>
        <p:spPr>
          <a:xfrm>
            <a:off x="5220072" y="3717032"/>
            <a:ext cx="1584000" cy="1224136"/>
          </a:xfrm>
          <a:prstGeom prst="rect">
            <a:avLst/>
          </a:prstGeom>
          <a:solidFill>
            <a:schemeClr val="bg1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Volný tvar 69"/>
          <p:cNvSpPr/>
          <p:nvPr/>
        </p:nvSpPr>
        <p:spPr>
          <a:xfrm>
            <a:off x="563367" y="1556792"/>
            <a:ext cx="1008000" cy="2271713"/>
          </a:xfrm>
          <a:custGeom>
            <a:avLst/>
            <a:gdLst>
              <a:gd name="connsiteX0" fmla="*/ 0 w 1042987"/>
              <a:gd name="connsiteY0" fmla="*/ 2271713 h 2271713"/>
              <a:gd name="connsiteX1" fmla="*/ 500062 w 1042987"/>
              <a:gd name="connsiteY1" fmla="*/ 1628775 h 2271713"/>
              <a:gd name="connsiteX2" fmla="*/ 1042987 w 1042987"/>
              <a:gd name="connsiteY2" fmla="*/ 0 h 2271713"/>
              <a:gd name="connsiteX3" fmla="*/ 0 w 1042987"/>
              <a:gd name="connsiteY3" fmla="*/ 2271713 h 2271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987" h="2271713">
                <a:moveTo>
                  <a:pt x="0" y="2271713"/>
                </a:moveTo>
                <a:lnTo>
                  <a:pt x="500062" y="1628775"/>
                </a:lnTo>
                <a:lnTo>
                  <a:pt x="1042987" y="0"/>
                </a:lnTo>
                <a:lnTo>
                  <a:pt x="0" y="2271713"/>
                </a:lnTo>
                <a:close/>
              </a:path>
            </a:pathLst>
          </a:custGeom>
          <a:solidFill>
            <a:schemeClr val="accent3">
              <a:lumMod val="75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Volný tvar 46"/>
          <p:cNvSpPr/>
          <p:nvPr/>
        </p:nvSpPr>
        <p:spPr>
          <a:xfrm>
            <a:off x="1048934" y="1580607"/>
            <a:ext cx="1614488" cy="1614487"/>
          </a:xfrm>
          <a:custGeom>
            <a:avLst/>
            <a:gdLst>
              <a:gd name="connsiteX0" fmla="*/ 0 w 1614488"/>
              <a:gd name="connsiteY0" fmla="*/ 1600200 h 1614487"/>
              <a:gd name="connsiteX1" fmla="*/ 1614488 w 1614488"/>
              <a:gd name="connsiteY1" fmla="*/ 1614487 h 1614487"/>
              <a:gd name="connsiteX2" fmla="*/ 557213 w 1614488"/>
              <a:gd name="connsiteY2" fmla="*/ 0 h 1614487"/>
              <a:gd name="connsiteX3" fmla="*/ 0 w 1614488"/>
              <a:gd name="connsiteY3" fmla="*/ 1600200 h 161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4488" h="1614487">
                <a:moveTo>
                  <a:pt x="0" y="1600200"/>
                </a:moveTo>
                <a:lnTo>
                  <a:pt x="1614488" y="1614487"/>
                </a:lnTo>
                <a:lnTo>
                  <a:pt x="557213" y="0"/>
                </a:lnTo>
                <a:lnTo>
                  <a:pt x="0" y="1600200"/>
                </a:lnTo>
                <a:close/>
              </a:path>
            </a:pathLst>
          </a:custGeom>
          <a:solidFill>
            <a:schemeClr val="accent6">
              <a:lumMod val="7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Volný tvar 70"/>
          <p:cNvSpPr/>
          <p:nvPr/>
        </p:nvSpPr>
        <p:spPr>
          <a:xfrm>
            <a:off x="549078" y="1575048"/>
            <a:ext cx="1585913" cy="2286000"/>
          </a:xfrm>
          <a:custGeom>
            <a:avLst/>
            <a:gdLst>
              <a:gd name="connsiteX0" fmla="*/ 0 w 1585913"/>
              <a:gd name="connsiteY0" fmla="*/ 2286000 h 2286000"/>
              <a:gd name="connsiteX1" fmla="*/ 1585913 w 1585913"/>
              <a:gd name="connsiteY1" fmla="*/ 2286000 h 2286000"/>
              <a:gd name="connsiteX2" fmla="*/ 1042988 w 1585913"/>
              <a:gd name="connsiteY2" fmla="*/ 0 h 2286000"/>
              <a:gd name="connsiteX3" fmla="*/ 0 w 1585913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5913" h="2286000">
                <a:moveTo>
                  <a:pt x="0" y="2286000"/>
                </a:moveTo>
                <a:lnTo>
                  <a:pt x="1585913" y="2286000"/>
                </a:lnTo>
                <a:lnTo>
                  <a:pt x="1042988" y="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accent6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Volný tvar 68"/>
          <p:cNvSpPr/>
          <p:nvPr/>
        </p:nvSpPr>
        <p:spPr>
          <a:xfrm>
            <a:off x="1619672" y="1628800"/>
            <a:ext cx="1085850" cy="2214562"/>
          </a:xfrm>
          <a:custGeom>
            <a:avLst/>
            <a:gdLst>
              <a:gd name="connsiteX0" fmla="*/ 542925 w 1085850"/>
              <a:gd name="connsiteY0" fmla="*/ 2214562 h 2214562"/>
              <a:gd name="connsiteX1" fmla="*/ 1085850 w 1085850"/>
              <a:gd name="connsiteY1" fmla="*/ 1585912 h 2214562"/>
              <a:gd name="connsiteX2" fmla="*/ 0 w 1085850"/>
              <a:gd name="connsiteY2" fmla="*/ 0 h 2214562"/>
              <a:gd name="connsiteX3" fmla="*/ 542925 w 1085850"/>
              <a:gd name="connsiteY3" fmla="*/ 2214562 h 221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5850" h="2214562">
                <a:moveTo>
                  <a:pt x="542925" y="2214562"/>
                </a:moveTo>
                <a:lnTo>
                  <a:pt x="1085850" y="1585912"/>
                </a:lnTo>
                <a:lnTo>
                  <a:pt x="0" y="0"/>
                </a:lnTo>
                <a:lnTo>
                  <a:pt x="542925" y="2214562"/>
                </a:lnTo>
                <a:close/>
              </a:path>
            </a:pathLst>
          </a:custGeom>
          <a:solidFill>
            <a:schemeClr val="accent3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5292080" y="1960264"/>
            <a:ext cx="1476000" cy="1728000"/>
          </a:xfrm>
          <a:custGeom>
            <a:avLst/>
            <a:gdLst>
              <a:gd name="connsiteX0" fmla="*/ 785812 w 1543050"/>
              <a:gd name="connsiteY0" fmla="*/ 0 h 1800225"/>
              <a:gd name="connsiteX1" fmla="*/ 0 w 1543050"/>
              <a:gd name="connsiteY1" fmla="*/ 1800225 h 1800225"/>
              <a:gd name="connsiteX2" fmla="*/ 1543050 w 1543050"/>
              <a:gd name="connsiteY2" fmla="*/ 1800225 h 1800225"/>
              <a:gd name="connsiteX3" fmla="*/ 785812 w 1543050"/>
              <a:gd name="connsiteY3" fmla="*/ 0 h 180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050" h="1800225">
                <a:moveTo>
                  <a:pt x="785812" y="0"/>
                </a:moveTo>
                <a:lnTo>
                  <a:pt x="0" y="1800225"/>
                </a:lnTo>
                <a:lnTo>
                  <a:pt x="1543050" y="1800225"/>
                </a:lnTo>
                <a:lnTo>
                  <a:pt x="78581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Volný tvar 54"/>
          <p:cNvSpPr/>
          <p:nvPr/>
        </p:nvSpPr>
        <p:spPr>
          <a:xfrm rot="16633741">
            <a:off x="6200588" y="1166924"/>
            <a:ext cx="1512000" cy="1728000"/>
          </a:xfrm>
          <a:custGeom>
            <a:avLst/>
            <a:gdLst>
              <a:gd name="connsiteX0" fmla="*/ 785812 w 1543050"/>
              <a:gd name="connsiteY0" fmla="*/ 0 h 1800225"/>
              <a:gd name="connsiteX1" fmla="*/ 0 w 1543050"/>
              <a:gd name="connsiteY1" fmla="*/ 1800225 h 1800225"/>
              <a:gd name="connsiteX2" fmla="*/ 1543050 w 1543050"/>
              <a:gd name="connsiteY2" fmla="*/ 1800225 h 1800225"/>
              <a:gd name="connsiteX3" fmla="*/ 785812 w 1543050"/>
              <a:gd name="connsiteY3" fmla="*/ 0 h 180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050" h="1800225">
                <a:moveTo>
                  <a:pt x="785812" y="0"/>
                </a:moveTo>
                <a:lnTo>
                  <a:pt x="0" y="1800225"/>
                </a:lnTo>
                <a:lnTo>
                  <a:pt x="1543050" y="1800225"/>
                </a:lnTo>
                <a:lnTo>
                  <a:pt x="78581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>
            <a:off x="6072188" y="1947863"/>
            <a:ext cx="1619250" cy="1724025"/>
          </a:xfrm>
          <a:custGeom>
            <a:avLst/>
            <a:gdLst>
              <a:gd name="connsiteX0" fmla="*/ 0 w 1619250"/>
              <a:gd name="connsiteY0" fmla="*/ 0 h 1724025"/>
              <a:gd name="connsiteX1" fmla="*/ 733425 w 1619250"/>
              <a:gd name="connsiteY1" fmla="*/ 1724025 h 1724025"/>
              <a:gd name="connsiteX2" fmla="*/ 1619250 w 1619250"/>
              <a:gd name="connsiteY2" fmla="*/ 976312 h 1724025"/>
              <a:gd name="connsiteX3" fmla="*/ 0 w 1619250"/>
              <a:gd name="connsiteY3" fmla="*/ 0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250" h="1724025">
                <a:moveTo>
                  <a:pt x="0" y="0"/>
                </a:moveTo>
                <a:lnTo>
                  <a:pt x="733425" y="1724025"/>
                </a:lnTo>
                <a:lnTo>
                  <a:pt x="1619250" y="9763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Volný tvar 57"/>
          <p:cNvSpPr/>
          <p:nvPr/>
        </p:nvSpPr>
        <p:spPr>
          <a:xfrm>
            <a:off x="4371975" y="1952625"/>
            <a:ext cx="1643063" cy="1724025"/>
          </a:xfrm>
          <a:custGeom>
            <a:avLst/>
            <a:gdLst>
              <a:gd name="connsiteX0" fmla="*/ 1643063 w 1643063"/>
              <a:gd name="connsiteY0" fmla="*/ 0 h 1724025"/>
              <a:gd name="connsiteX1" fmla="*/ 0 w 1643063"/>
              <a:gd name="connsiteY1" fmla="*/ 895350 h 1724025"/>
              <a:gd name="connsiteX2" fmla="*/ 857250 w 1643063"/>
              <a:gd name="connsiteY2" fmla="*/ 1724025 h 1724025"/>
              <a:gd name="connsiteX3" fmla="*/ 1643063 w 1643063"/>
              <a:gd name="connsiteY3" fmla="*/ 0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063" h="1724025">
                <a:moveTo>
                  <a:pt x="1643063" y="0"/>
                </a:moveTo>
                <a:lnTo>
                  <a:pt x="0" y="895350"/>
                </a:lnTo>
                <a:lnTo>
                  <a:pt x="857250" y="1724025"/>
                </a:lnTo>
                <a:lnTo>
                  <a:pt x="1643063" y="0"/>
                </a:lnTo>
                <a:close/>
              </a:path>
            </a:pathLst>
          </a:custGeom>
          <a:solidFill>
            <a:schemeClr val="accent3">
              <a:lumMod val="7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611560" y="5733256"/>
            <a:ext cx="8136904" cy="461665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Síť jehlanu se skládá ze všech jeho stran.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995936" y="1196752"/>
            <a:ext cx="2664296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rozvinutý plášť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3419872" y="4653136"/>
            <a:ext cx="1800200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podstava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1187624" y="3933056"/>
            <a:ext cx="43204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2483768" y="3501008"/>
            <a:ext cx="360040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5868144" y="4869160"/>
            <a:ext cx="43204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6876256" y="4149080"/>
            <a:ext cx="360040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1979712" y="1916832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5436096" y="2636912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4716016" y="1988840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6876256" y="1124744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6804248" y="2060848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6372200" y="2564904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7164288" y="3284984"/>
            <a:ext cx="360040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4427984" y="3140968"/>
            <a:ext cx="360040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1" name="TextovéPole 80"/>
          <p:cNvSpPr txBox="1"/>
          <p:nvPr/>
        </p:nvSpPr>
        <p:spPr>
          <a:xfrm>
            <a:off x="7740352" y="1844824"/>
            <a:ext cx="43204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5868144" y="3284984"/>
            <a:ext cx="43204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3" name="TextovéPole 82"/>
          <p:cNvSpPr txBox="1"/>
          <p:nvPr/>
        </p:nvSpPr>
        <p:spPr>
          <a:xfrm>
            <a:off x="4788024" y="4077072"/>
            <a:ext cx="360040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1403648" y="2492896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539552" y="2492896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827584" y="1844824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7" grpId="0" animBg="1"/>
      <p:bldP spid="70" grpId="0" animBg="1"/>
      <p:bldP spid="70" grpId="1" animBg="1"/>
      <p:bldP spid="47" grpId="0" animBg="1"/>
      <p:bldP spid="71" grpId="0" animBg="1"/>
      <p:bldP spid="69" grpId="0" animBg="1"/>
      <p:bldP spid="69" grpId="1" animBg="1"/>
      <p:bldP spid="52" grpId="0" animBg="1"/>
      <p:bldP spid="55" grpId="0" animBg="1"/>
      <p:bldP spid="56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9043" y="244525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8373"/>
            <a:ext cx="763284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Konstrukce pravidelného čtyřbokého jehlanu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644008" y="1196752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1. Sestrojíme tence obraz podstavy.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1907704" y="5747544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858096" y="4787627"/>
            <a:ext cx="2736304" cy="0"/>
          </a:xfrm>
          <a:prstGeom prst="line">
            <a:avLst/>
          </a:prstGeom>
          <a:ln w="25400">
            <a:solidFill>
              <a:schemeClr val="dk1">
                <a:shade val="95000"/>
                <a:satMod val="105000"/>
                <a:alpha val="29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18900000" flipV="1">
            <a:off x="1716890" y="5271288"/>
            <a:ext cx="1368000" cy="0"/>
          </a:xfrm>
          <a:prstGeom prst="line">
            <a:avLst/>
          </a:prstGeom>
          <a:ln w="25400">
            <a:solidFill>
              <a:schemeClr val="dk1">
                <a:shade val="95000"/>
                <a:satMod val="105000"/>
                <a:alpha val="44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4443668" y="5271289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V="1">
            <a:off x="1907704" y="4797152"/>
            <a:ext cx="3672408" cy="9361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2843808" y="4797152"/>
            <a:ext cx="1800200" cy="9361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flipV="1">
            <a:off x="3707904" y="2492896"/>
            <a:ext cx="0" cy="27363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1907704" y="2492896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3707904" y="2492896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3707904" y="2492896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flipV="1">
            <a:off x="2843808" y="2492896"/>
            <a:ext cx="864096" cy="2304256"/>
          </a:xfrm>
          <a:prstGeom prst="line">
            <a:avLst/>
          </a:prstGeom>
          <a:ln w="25400">
            <a:solidFill>
              <a:schemeClr val="dk1">
                <a:shade val="95000"/>
                <a:satMod val="105000"/>
                <a:alpha val="32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203848" y="57332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a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5220072" y="5085184"/>
            <a:ext cx="432048" cy="707886"/>
            <a:chOff x="5796136" y="5589240"/>
            <a:chExt cx="432048" cy="707886"/>
          </a:xfrm>
        </p:grpSpPr>
        <p:sp>
          <p:nvSpPr>
            <p:cNvPr id="18" name="TextovéPole 17"/>
            <p:cNvSpPr txBox="1"/>
            <p:nvPr/>
          </p:nvSpPr>
          <p:spPr>
            <a:xfrm>
              <a:off x="5796136" y="5589240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a</a:t>
              </a:r>
            </a:p>
            <a:p>
              <a:r>
                <a:rPr lang="cs-CZ" sz="2000" dirty="0" smtClean="0">
                  <a:latin typeface="Comic Sans MS" pitchFamily="66" charset="0"/>
                </a:rPr>
                <a:t>2</a:t>
              </a:r>
              <a:endParaRPr lang="cs-CZ" sz="2000" dirty="0">
                <a:latin typeface="Comic Sans MS" pitchFamily="66" charset="0"/>
              </a:endParaRPr>
            </a:p>
          </p:txBody>
        </p:sp>
        <p:cxnSp>
          <p:nvCxnSpPr>
            <p:cNvPr id="20" name="Přímá spojovací čára 19"/>
            <p:cNvCxnSpPr/>
            <p:nvPr/>
          </p:nvCxnSpPr>
          <p:spPr>
            <a:xfrm>
              <a:off x="5796136" y="5949280"/>
              <a:ext cx="3600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28"/>
          <p:cNvGrpSpPr/>
          <p:nvPr/>
        </p:nvGrpSpPr>
        <p:grpSpPr>
          <a:xfrm>
            <a:off x="2123728" y="5301208"/>
            <a:ext cx="720080" cy="432048"/>
            <a:chOff x="2123728" y="5301208"/>
            <a:chExt cx="720080" cy="432048"/>
          </a:xfrm>
        </p:grpSpPr>
        <p:sp>
          <p:nvSpPr>
            <p:cNvPr id="26" name="Volný tvar 25"/>
            <p:cNvSpPr/>
            <p:nvPr/>
          </p:nvSpPr>
          <p:spPr>
            <a:xfrm>
              <a:off x="2339752" y="5301208"/>
              <a:ext cx="360040" cy="432048"/>
            </a:xfrm>
            <a:custGeom>
              <a:avLst/>
              <a:gdLst>
                <a:gd name="connsiteX0" fmla="*/ 0 w 407194"/>
                <a:gd name="connsiteY0" fmla="*/ 0 h 419100"/>
                <a:gd name="connsiteX1" fmla="*/ 257175 w 407194"/>
                <a:gd name="connsiteY1" fmla="*/ 57150 h 419100"/>
                <a:gd name="connsiteX2" fmla="*/ 357188 w 407194"/>
                <a:gd name="connsiteY2" fmla="*/ 200025 h 419100"/>
                <a:gd name="connsiteX3" fmla="*/ 400050 w 407194"/>
                <a:gd name="connsiteY3" fmla="*/ 385763 h 419100"/>
                <a:gd name="connsiteX4" fmla="*/ 400050 w 407194"/>
                <a:gd name="connsiteY4" fmla="*/ 4000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7194" h="419100">
                  <a:moveTo>
                    <a:pt x="0" y="0"/>
                  </a:moveTo>
                  <a:cubicBezTo>
                    <a:pt x="98822" y="11906"/>
                    <a:pt x="197644" y="23813"/>
                    <a:pt x="257175" y="57150"/>
                  </a:cubicBezTo>
                  <a:cubicBezTo>
                    <a:pt x="316706" y="90487"/>
                    <a:pt x="333376" y="145256"/>
                    <a:pt x="357188" y="200025"/>
                  </a:cubicBezTo>
                  <a:cubicBezTo>
                    <a:pt x="381000" y="254794"/>
                    <a:pt x="392906" y="352426"/>
                    <a:pt x="400050" y="385763"/>
                  </a:cubicBezTo>
                  <a:cubicBezTo>
                    <a:pt x="407194" y="419100"/>
                    <a:pt x="403622" y="409575"/>
                    <a:pt x="400050" y="40005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2123728" y="5394702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Comic Sans MS" pitchFamily="66" charset="0"/>
                </a:rPr>
                <a:t>45°</a:t>
              </a:r>
              <a:endParaRPr lang="cs-CZ" sz="1600" dirty="0">
                <a:latin typeface="Comic Sans MS" pitchFamily="66" charset="0"/>
              </a:endParaRPr>
            </a:p>
          </p:txBody>
        </p:sp>
      </p:grpSp>
      <p:sp>
        <p:nvSpPr>
          <p:cNvPr id="31" name="TextovéPole 30"/>
          <p:cNvSpPr txBox="1"/>
          <p:nvPr/>
        </p:nvSpPr>
        <p:spPr>
          <a:xfrm>
            <a:off x="3779912" y="479715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S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644008" y="1196752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2. Sestrojíme průsečík S </a:t>
            </a:r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uhlopříček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podstavy.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644008" y="1196752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3. Sestrojíme hlavní vrchol V.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779912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644008" y="1196752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4. Doplníme boční hrany a vyznačíme viditelnost.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3" name="Skupina 52"/>
          <p:cNvGrpSpPr/>
          <p:nvPr/>
        </p:nvGrpSpPr>
        <p:grpSpPr>
          <a:xfrm>
            <a:off x="1710730" y="2492896"/>
            <a:ext cx="4094778" cy="3254648"/>
            <a:chOff x="5049222" y="2636912"/>
            <a:chExt cx="4094778" cy="3254648"/>
          </a:xfrm>
        </p:grpSpPr>
        <p:cxnSp>
          <p:nvCxnSpPr>
            <p:cNvPr id="43" name="Přímá spojovací čára 42"/>
            <p:cNvCxnSpPr/>
            <p:nvPr/>
          </p:nvCxnSpPr>
          <p:spPr>
            <a:xfrm>
              <a:off x="6209134" y="4941168"/>
              <a:ext cx="2736304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>
              <a:off x="5240036" y="5891560"/>
              <a:ext cx="273630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/>
            <p:nvPr/>
          </p:nvCxnSpPr>
          <p:spPr>
            <a:xfrm rot="18900000" flipV="1">
              <a:off x="5049222" y="5415304"/>
              <a:ext cx="13680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 rot="18900000" flipV="1">
              <a:off x="7776000" y="5415305"/>
              <a:ext cx="1368000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 flipV="1">
              <a:off x="5240036" y="2636912"/>
              <a:ext cx="1800200" cy="324036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/>
            <p:nvPr/>
          </p:nvCxnSpPr>
          <p:spPr>
            <a:xfrm>
              <a:off x="7040236" y="2636912"/>
              <a:ext cx="936104" cy="324036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>
              <a:off x="7040236" y="2636912"/>
              <a:ext cx="1872208" cy="23042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Přímá spojovací čára 50"/>
            <p:cNvCxnSpPr/>
            <p:nvPr/>
          </p:nvCxnSpPr>
          <p:spPr>
            <a:xfrm flipV="1">
              <a:off x="6176140" y="2636912"/>
              <a:ext cx="864096" cy="2304256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81128"/>
            <a:ext cx="1712913" cy="180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7" grpId="0"/>
      <p:bldP spid="31" grpId="0"/>
      <p:bldP spid="34" grpId="0" animBg="1"/>
      <p:bldP spid="37" grpId="0" animBg="1"/>
      <p:bldP spid="38" grpId="0"/>
      <p:bldP spid="39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10650</TotalTime>
  <Words>370</Words>
  <Application>Microsoft Office PowerPoint</Application>
  <PresentationFormat>Předvádění na obrazovce (4:3)</PresentationFormat>
  <Paragraphs>128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237</cp:revision>
  <dcterms:created xsi:type="dcterms:W3CDTF">2012-09-23T08:27:50Z</dcterms:created>
  <dcterms:modified xsi:type="dcterms:W3CDTF">2013-03-26T19:33:05Z</dcterms:modified>
</cp:coreProperties>
</file>