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306" r:id="rId4"/>
    <p:sldId id="314" r:id="rId5"/>
    <p:sldId id="315" r:id="rId6"/>
    <p:sldId id="316" r:id="rId7"/>
    <p:sldId id="320" r:id="rId8"/>
    <p:sldId id="319" r:id="rId9"/>
    <p:sldId id="317" r:id="rId10"/>
    <p:sldId id="321" r:id="rId11"/>
    <p:sldId id="318" r:id="rId12"/>
    <p:sldId id="323" r:id="rId13"/>
    <p:sldId id="29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CDD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4" autoAdjust="0"/>
    <p:restoredTop sz="95669" autoAdjust="0"/>
  </p:normalViewPr>
  <p:slideViewPr>
    <p:cSldViewPr>
      <p:cViewPr varScale="1">
        <p:scale>
          <a:sx n="61" d="100"/>
          <a:sy n="61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Symbol" pitchFamily="18" charset="2"/>
              </a:rPr>
              <a:t>b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404664"/>
            <a:ext cx="7920880" cy="181588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Urči, zda jsou trojúhelníky podobné. Pokud ano, urči poměr podobnosti a podobnost zapiš. </a:t>
            </a:r>
          </a:p>
          <a:p>
            <a:pPr algn="ctr">
              <a:buFont typeface="Symbol"/>
              <a:buChar char="D"/>
            </a:pPr>
            <a:r>
              <a:rPr lang="cs-CZ" sz="2800" dirty="0" smtClean="0">
                <a:latin typeface="Comic Sans MS" pitchFamily="66" charset="0"/>
              </a:rPr>
              <a:t>ABC: a = 6cm, c = 7cm, </a:t>
            </a:r>
            <a:r>
              <a:rPr lang="cs-CZ" sz="2800" dirty="0" smtClean="0">
                <a:latin typeface="Symbol" pitchFamily="18" charset="2"/>
              </a:rPr>
              <a:t>b</a:t>
            </a:r>
            <a:r>
              <a:rPr lang="cs-CZ" sz="2800" dirty="0" smtClean="0">
                <a:latin typeface="Comic Sans MS" pitchFamily="66" charset="0"/>
              </a:rPr>
              <a:t> = 37°</a:t>
            </a:r>
          </a:p>
          <a:p>
            <a:pPr algn="ctr"/>
            <a:r>
              <a:rPr lang="cs-CZ" sz="2800" dirty="0" smtClean="0">
                <a:sym typeface="Symbol" pitchFamily="18" charset="2"/>
              </a:rPr>
              <a:t></a:t>
            </a:r>
            <a:r>
              <a:rPr lang="cs-CZ" sz="2800" dirty="0" smtClean="0">
                <a:latin typeface="Comic Sans MS" pitchFamily="66" charset="0"/>
              </a:rPr>
              <a:t>OPQ: q = 10,5cm, o = 9cm, </a:t>
            </a:r>
            <a:r>
              <a:rPr lang="cs-CZ" sz="2800" dirty="0" smtClean="0">
                <a:latin typeface="Symbol" pitchFamily="18" charset="2"/>
              </a:rPr>
              <a:t>p</a:t>
            </a:r>
            <a:r>
              <a:rPr lang="cs-CZ" sz="2800" dirty="0" smtClean="0">
                <a:latin typeface="Comic Sans MS" pitchFamily="66" charset="0"/>
              </a:rPr>
              <a:t> = 37°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grpSp>
        <p:nvGrpSpPr>
          <p:cNvPr id="51" name="Skupina 50"/>
          <p:cNvGrpSpPr/>
          <p:nvPr/>
        </p:nvGrpSpPr>
        <p:grpSpPr>
          <a:xfrm>
            <a:off x="1331640" y="3573016"/>
            <a:ext cx="6480720" cy="2899484"/>
            <a:chOff x="1331640" y="3573016"/>
            <a:chExt cx="6480720" cy="2899484"/>
          </a:xfrm>
        </p:grpSpPr>
        <p:grpSp>
          <p:nvGrpSpPr>
            <p:cNvPr id="31" name="Skupina 30"/>
            <p:cNvGrpSpPr/>
            <p:nvPr/>
          </p:nvGrpSpPr>
          <p:grpSpPr>
            <a:xfrm>
              <a:off x="1331640" y="3573016"/>
              <a:ext cx="2016224" cy="1037729"/>
              <a:chOff x="1691680" y="2780928"/>
              <a:chExt cx="2016224" cy="1037729"/>
            </a:xfrm>
          </p:grpSpPr>
          <p:grpSp>
            <p:nvGrpSpPr>
              <p:cNvPr id="17" name="Skupina 16"/>
              <p:cNvGrpSpPr/>
              <p:nvPr/>
            </p:nvGrpSpPr>
            <p:grpSpPr>
              <a:xfrm>
                <a:off x="1691680" y="2780928"/>
                <a:ext cx="792088" cy="1037729"/>
                <a:chOff x="1691680" y="2780928"/>
                <a:chExt cx="792088" cy="1037729"/>
              </a:xfrm>
            </p:grpSpPr>
            <p:sp>
              <p:nvSpPr>
                <p:cNvPr id="7" name="TextovéPole 6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7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8" name="TextovéPole 7"/>
                <p:cNvSpPr txBox="1"/>
                <p:nvPr/>
              </p:nvSpPr>
              <p:spPr>
                <a:xfrm>
                  <a:off x="1691680" y="3356992"/>
                  <a:ext cx="7920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10,5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11" name="Přímá spojovací čára 10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TextovéPole 15"/>
              <p:cNvSpPr txBox="1"/>
              <p:nvPr/>
            </p:nvSpPr>
            <p:spPr>
              <a:xfrm>
                <a:off x="2555776" y="3068960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=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grpSp>
            <p:nvGrpSpPr>
              <p:cNvPr id="18" name="Skupina 17"/>
              <p:cNvGrpSpPr/>
              <p:nvPr/>
            </p:nvGrpSpPr>
            <p:grpSpPr>
              <a:xfrm>
                <a:off x="2987824" y="2780928"/>
                <a:ext cx="720080" cy="1037729"/>
                <a:chOff x="1691680" y="2780928"/>
                <a:chExt cx="720080" cy="1037729"/>
              </a:xfrm>
            </p:grpSpPr>
            <p:sp>
              <p:nvSpPr>
                <p:cNvPr id="19" name="TextovéPole 18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2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20" name="TextovéPole 19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3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21" name="Přímá spojovací čára 20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" name="Skupina 31"/>
            <p:cNvGrpSpPr/>
            <p:nvPr/>
          </p:nvGrpSpPr>
          <p:grpSpPr>
            <a:xfrm>
              <a:off x="1475656" y="4797152"/>
              <a:ext cx="1872208" cy="1037729"/>
              <a:chOff x="5724128" y="2852936"/>
              <a:chExt cx="1872208" cy="1037729"/>
            </a:xfrm>
          </p:grpSpPr>
          <p:grpSp>
            <p:nvGrpSpPr>
              <p:cNvPr id="22" name="Skupina 21"/>
              <p:cNvGrpSpPr/>
              <p:nvPr/>
            </p:nvGrpSpPr>
            <p:grpSpPr>
              <a:xfrm>
                <a:off x="5724128" y="2852936"/>
                <a:ext cx="720080" cy="1037729"/>
                <a:chOff x="1691680" y="2780928"/>
                <a:chExt cx="720080" cy="1037729"/>
              </a:xfrm>
            </p:grpSpPr>
            <p:sp>
              <p:nvSpPr>
                <p:cNvPr id="23" name="TextovéPole 22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6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24" name="TextovéPole 23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9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25" name="Přímá spojovací čára 24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TextovéPole 25"/>
              <p:cNvSpPr txBox="1"/>
              <p:nvPr/>
            </p:nvSpPr>
            <p:spPr>
              <a:xfrm>
                <a:off x="6516216" y="3140968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=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grpSp>
            <p:nvGrpSpPr>
              <p:cNvPr id="27" name="Skupina 26"/>
              <p:cNvGrpSpPr/>
              <p:nvPr/>
            </p:nvGrpSpPr>
            <p:grpSpPr>
              <a:xfrm>
                <a:off x="6876256" y="2852936"/>
                <a:ext cx="720080" cy="1037729"/>
                <a:chOff x="1691680" y="2780928"/>
                <a:chExt cx="720080" cy="1037729"/>
              </a:xfrm>
            </p:grpSpPr>
            <p:sp>
              <p:nvSpPr>
                <p:cNvPr id="28" name="TextovéPole 27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2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29" name="TextovéPole 28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3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30" name="Přímá spojovací čára 29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TextovéPole 33"/>
            <p:cNvSpPr txBox="1"/>
            <p:nvPr/>
          </p:nvSpPr>
          <p:spPr>
            <a:xfrm>
              <a:off x="1835696" y="5949280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Symbol" pitchFamily="18" charset="2"/>
                </a:rPr>
                <a:t>b = p</a:t>
              </a:r>
              <a:endParaRPr lang="cs-CZ" sz="2800" dirty="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3851920" y="4437112"/>
              <a:ext cx="79208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>
                  <a:latin typeface="Comic Sans MS" pitchFamily="66" charset="0"/>
                </a:rPr>
                <a:t>= </a:t>
              </a:r>
              <a:r>
                <a:rPr lang="en-US" sz="4400" dirty="0" smtClean="0">
                  <a:latin typeface="Comic Sans MS" pitchFamily="66" charset="0"/>
                </a:rPr>
                <a:t>&gt;</a:t>
              </a:r>
              <a:r>
                <a:rPr lang="en-US" sz="3200" dirty="0" smtClean="0">
                  <a:latin typeface="Comic Sans MS" pitchFamily="66" charset="0"/>
                </a:rPr>
                <a:t> </a:t>
              </a:r>
              <a:endParaRPr lang="cs-CZ" sz="3200" dirty="0">
                <a:latin typeface="Comic Sans MS" pitchFamily="66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4932040" y="4581128"/>
              <a:ext cx="28803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sym typeface="Symbol" pitchFamily="18" charset="2"/>
                </a:rPr>
                <a:t></a:t>
              </a:r>
              <a:r>
                <a:rPr lang="en-US" sz="2800" i="1" dirty="0" smtClean="0">
                  <a:sym typeface="Symbol" pitchFamily="18" charset="2"/>
                </a:rPr>
                <a:t> </a:t>
              </a:r>
              <a:r>
                <a:rPr lang="cs-CZ" sz="2800" dirty="0" smtClean="0">
                  <a:latin typeface="Comic Sans MS" pitchFamily="66" charset="0"/>
                </a:rPr>
                <a:t>ABC </a:t>
              </a:r>
              <a:r>
                <a:rPr lang="en-US" sz="2800" dirty="0" smtClean="0">
                  <a:latin typeface="Comic Sans MS" pitchFamily="66" charset="0"/>
                </a:rPr>
                <a:t>~</a:t>
              </a:r>
              <a:r>
                <a:rPr lang="cs-CZ" sz="2800" dirty="0" smtClean="0">
                  <a:latin typeface="Comic Sans MS" pitchFamily="66" charset="0"/>
                </a:rPr>
                <a:t> </a:t>
              </a:r>
              <a:r>
                <a:rPr lang="cs-CZ" sz="2800" dirty="0" smtClean="0">
                  <a:sym typeface="Symbol" pitchFamily="18" charset="2"/>
                </a:rPr>
                <a:t></a:t>
              </a:r>
              <a:r>
                <a:rPr lang="en-US" sz="2800" i="1" dirty="0" smtClean="0">
                  <a:sym typeface="Symbol" pitchFamily="18" charset="2"/>
                </a:rPr>
                <a:t> </a:t>
              </a:r>
              <a:r>
                <a:rPr lang="cs-CZ" sz="2800" dirty="0" smtClean="0">
                  <a:latin typeface="Comic Sans MS" pitchFamily="66" charset="0"/>
                </a:rPr>
                <a:t>OPQ</a:t>
              </a:r>
              <a:endParaRPr lang="cs-CZ" sz="2800" dirty="0"/>
            </a:p>
          </p:txBody>
        </p:sp>
        <p:grpSp>
          <p:nvGrpSpPr>
            <p:cNvPr id="41" name="Skupina 40"/>
            <p:cNvGrpSpPr/>
            <p:nvPr/>
          </p:nvGrpSpPr>
          <p:grpSpPr>
            <a:xfrm>
              <a:off x="5580112" y="5085184"/>
              <a:ext cx="1728192" cy="1037729"/>
              <a:chOff x="2555776" y="2780928"/>
              <a:chExt cx="1152128" cy="1037729"/>
            </a:xfrm>
          </p:grpSpPr>
          <p:sp>
            <p:nvSpPr>
              <p:cNvPr id="43" name="TextovéPole 42"/>
              <p:cNvSpPr txBox="1"/>
              <p:nvPr/>
            </p:nvSpPr>
            <p:spPr>
              <a:xfrm>
                <a:off x="2555776" y="3068960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k =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grpSp>
            <p:nvGrpSpPr>
              <p:cNvPr id="44" name="Skupina 17"/>
              <p:cNvGrpSpPr/>
              <p:nvPr/>
            </p:nvGrpSpPr>
            <p:grpSpPr>
              <a:xfrm>
                <a:off x="2987824" y="2780928"/>
                <a:ext cx="720080" cy="1037729"/>
                <a:chOff x="1691680" y="2780928"/>
                <a:chExt cx="720080" cy="1037729"/>
              </a:xfrm>
            </p:grpSpPr>
            <p:sp>
              <p:nvSpPr>
                <p:cNvPr id="45" name="TextovéPole 44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2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46" name="TextovéPole 45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3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47" name="Přímá spojovací čára 46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836712"/>
            <a:ext cx="7992888" cy="83099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Dva trojúhelníky jsou podobné, pokud se shodují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ve dvou úhlech.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60932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306896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9411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499992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227687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86916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515719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492896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5" y="2845329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7236296" y="386104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Symbol" pitchFamily="18" charset="2"/>
              </a:rPr>
              <a:t>b</a:t>
            </a:r>
            <a:r>
              <a:rPr lang="cs-CZ" sz="2800" b="1" dirty="0" smtClean="0"/>
              <a:t> </a:t>
            </a:r>
            <a:r>
              <a:rPr lang="cs-CZ" sz="2800" b="1" dirty="0" smtClean="0">
                <a:latin typeface="Symbol" pitchFamily="18" charset="2"/>
              </a:rPr>
              <a:t>=</a:t>
            </a:r>
            <a:r>
              <a:rPr lang="cs-CZ" sz="2800" b="1" dirty="0" smtClean="0"/>
              <a:t> </a:t>
            </a:r>
            <a:r>
              <a:rPr lang="cs-CZ" sz="2800" b="1" dirty="0" err="1" smtClean="0">
                <a:latin typeface="Symbol" pitchFamily="18" charset="2"/>
              </a:rPr>
              <a:t>b</a:t>
            </a:r>
            <a:r>
              <a:rPr lang="cs-CZ" sz="2800" b="1" dirty="0" smtClean="0">
                <a:latin typeface="Comic Sans MS" pitchFamily="66" charset="0"/>
              </a:rPr>
              <a:t>‘</a:t>
            </a:r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0050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30689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5301208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33569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941168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573016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933056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3284984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259632" y="169476"/>
            <a:ext cx="6696744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latin typeface="Comic Sans MS" pitchFamily="66" charset="0"/>
              </a:rPr>
              <a:t>uu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 podobnosti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71600" y="57332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076056" y="299695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‘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6" name="Oblouk 45"/>
          <p:cNvSpPr/>
          <p:nvPr/>
        </p:nvSpPr>
        <p:spPr>
          <a:xfrm>
            <a:off x="395536" y="5633864"/>
            <a:ext cx="1296144" cy="1224136"/>
          </a:xfrm>
          <a:prstGeom prst="arc">
            <a:avLst>
              <a:gd name="adj1" fmla="val 16308325"/>
              <a:gd name="adj2" fmla="val 1952259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7733985">
            <a:off x="4519199" y="2337493"/>
            <a:ext cx="1296144" cy="1224136"/>
          </a:xfrm>
          <a:prstGeom prst="arc">
            <a:avLst>
              <a:gd name="adj1" fmla="val 16333453"/>
              <a:gd name="adj2" fmla="val 19800942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7236296" y="314096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Symbol" pitchFamily="18" charset="2"/>
              </a:rPr>
              <a:t>a </a:t>
            </a:r>
            <a:r>
              <a:rPr lang="cs-CZ" sz="2800" dirty="0" smtClean="0">
                <a:latin typeface="Symbol" pitchFamily="18" charset="2"/>
              </a:rPr>
              <a:t>= </a:t>
            </a:r>
            <a:r>
              <a:rPr lang="cs-CZ" sz="2800" b="1" dirty="0" err="1" smtClean="0">
                <a:latin typeface="Symbol" pitchFamily="18" charset="2"/>
              </a:rPr>
              <a:t>a</a:t>
            </a:r>
            <a:r>
              <a:rPr lang="cs-CZ" sz="2800" dirty="0" smtClean="0">
                <a:latin typeface="Comic Sans MS" pitchFamily="66" charset="0"/>
                <a:cs typeface="Times New Roman" pitchFamily="18" charset="0"/>
              </a:rPr>
              <a:t>‘</a:t>
            </a:r>
            <a:r>
              <a:rPr lang="cs-CZ" sz="2800" dirty="0" smtClean="0">
                <a:latin typeface="Symbol" pitchFamily="18" charset="2"/>
              </a:rPr>
              <a:t> </a:t>
            </a:r>
            <a:endParaRPr lang="cs-CZ" sz="2800" dirty="0">
              <a:latin typeface="Symbol" pitchFamily="18" charset="2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987824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076056" y="44371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‘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" name="Oblouk 39"/>
          <p:cNvSpPr/>
          <p:nvPr/>
        </p:nvSpPr>
        <p:spPr>
          <a:xfrm>
            <a:off x="4355976" y="4365104"/>
            <a:ext cx="1296144" cy="1224136"/>
          </a:xfrm>
          <a:prstGeom prst="arc">
            <a:avLst>
              <a:gd name="adj1" fmla="val 16441493"/>
              <a:gd name="adj2" fmla="val 21092273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louk 40"/>
          <p:cNvSpPr/>
          <p:nvPr/>
        </p:nvSpPr>
        <p:spPr>
          <a:xfrm rot="13100005">
            <a:off x="2939704" y="3626997"/>
            <a:ext cx="1296144" cy="1224136"/>
          </a:xfrm>
          <a:prstGeom prst="arc">
            <a:avLst>
              <a:gd name="adj1" fmla="val 17378921"/>
              <a:gd name="adj2" fmla="val 2570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 animBg="1"/>
      <p:bldP spid="48" grpId="0" animBg="1"/>
      <p:bldP spid="52" grpId="0"/>
      <p:bldP spid="37" grpId="0"/>
      <p:bldP spid="39" grpId="0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76672"/>
            <a:ext cx="799288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Urči, který zápis podobnosti dvou trojúhelníků je správný: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2276872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10cm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2636912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Volný tvar 44"/>
          <p:cNvSpPr/>
          <p:nvPr/>
        </p:nvSpPr>
        <p:spPr>
          <a:xfrm>
            <a:off x="1259632" y="1916832"/>
            <a:ext cx="3037723" cy="158068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2339752" y="371703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8cm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868144" y="3140968"/>
            <a:ext cx="11521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508104" y="2060848"/>
            <a:ext cx="93610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236296" y="2204864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2,5cm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Volný tvar 45"/>
          <p:cNvSpPr/>
          <p:nvPr/>
        </p:nvSpPr>
        <p:spPr>
          <a:xfrm rot="9237590">
            <a:off x="5068064" y="2510916"/>
            <a:ext cx="2317642" cy="115562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043608" y="35010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P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39952" y="35010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Q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17008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380312" y="3068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804248" y="17728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16016" y="3140968"/>
            <a:ext cx="56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U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99592" y="422108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  <a:sym typeface="Symbol" pitchFamily="18" charset="2"/>
              </a:rPr>
              <a:t>a)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PQR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UST</a:t>
            </a:r>
            <a:endParaRPr lang="cs-CZ" sz="28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899592" y="486916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  <a:sym typeface="Symbol" pitchFamily="18" charset="2"/>
              </a:rPr>
              <a:t>b)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PQR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STU</a:t>
            </a:r>
            <a:endParaRPr lang="cs-CZ" sz="28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899592" y="5517232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  <a:sym typeface="Symbol" pitchFamily="18" charset="2"/>
              </a:rPr>
              <a:t>c)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PQR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TUS</a:t>
            </a:r>
            <a:endParaRPr lang="cs-CZ" sz="2800" dirty="0"/>
          </a:p>
        </p:txBody>
      </p:sp>
      <p:sp>
        <p:nvSpPr>
          <p:cNvPr id="42" name="Volný tvar 41"/>
          <p:cNvSpPr/>
          <p:nvPr/>
        </p:nvSpPr>
        <p:spPr>
          <a:xfrm>
            <a:off x="1261241" y="1353207"/>
            <a:ext cx="7136525" cy="1784131"/>
          </a:xfrm>
          <a:custGeom>
            <a:avLst/>
            <a:gdLst>
              <a:gd name="connsiteX0" fmla="*/ 6306207 w 7136525"/>
              <a:gd name="connsiteY0" fmla="*/ 1784131 h 1784131"/>
              <a:gd name="connsiteX1" fmla="*/ 6085490 w 7136525"/>
              <a:gd name="connsiteY1" fmla="*/ 223345 h 1784131"/>
              <a:gd name="connsiteX2" fmla="*/ 0 w 7136525"/>
              <a:gd name="connsiteY2" fmla="*/ 444062 h 1784131"/>
              <a:gd name="connsiteX3" fmla="*/ 0 w 7136525"/>
              <a:gd name="connsiteY3" fmla="*/ 444062 h 1784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6525" h="1784131">
                <a:moveTo>
                  <a:pt x="6306207" y="1784131"/>
                </a:moveTo>
                <a:cubicBezTo>
                  <a:pt x="6721366" y="1115410"/>
                  <a:pt x="7136525" y="446690"/>
                  <a:pt x="6085490" y="223345"/>
                </a:cubicBezTo>
                <a:cubicBezTo>
                  <a:pt x="5034456" y="0"/>
                  <a:pt x="0" y="444062"/>
                  <a:pt x="0" y="444062"/>
                </a:cubicBezTo>
                <a:lnTo>
                  <a:pt x="0" y="444062"/>
                </a:lnTo>
              </a:path>
            </a:pathLst>
          </a:custGeom>
          <a:ln w="41275">
            <a:solidFill>
              <a:schemeClr val="tx2">
                <a:lumMod val="50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4398579" y="2998076"/>
            <a:ext cx="409904" cy="454572"/>
          </a:xfrm>
          <a:custGeom>
            <a:avLst/>
            <a:gdLst>
              <a:gd name="connsiteX0" fmla="*/ 409904 w 409904"/>
              <a:gd name="connsiteY0" fmla="*/ 91965 h 454572"/>
              <a:gd name="connsiteX1" fmla="*/ 110359 w 409904"/>
              <a:gd name="connsiteY1" fmla="*/ 60434 h 454572"/>
              <a:gd name="connsiteX2" fmla="*/ 0 w 409904"/>
              <a:gd name="connsiteY2" fmla="*/ 454572 h 45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904" h="454572">
                <a:moveTo>
                  <a:pt x="409904" y="91965"/>
                </a:moveTo>
                <a:cubicBezTo>
                  <a:pt x="294290" y="45982"/>
                  <a:pt x="178676" y="0"/>
                  <a:pt x="110359" y="60434"/>
                </a:cubicBezTo>
                <a:cubicBezTo>
                  <a:pt x="42042" y="120868"/>
                  <a:pt x="21021" y="287720"/>
                  <a:pt x="0" y="454572"/>
                </a:cubicBezTo>
              </a:path>
            </a:pathLst>
          </a:custGeom>
          <a:ln w="41275">
            <a:solidFill>
              <a:schemeClr val="accent3">
                <a:lumMod val="50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1331640" y="1529255"/>
            <a:ext cx="6059759" cy="2115769"/>
          </a:xfrm>
          <a:custGeom>
            <a:avLst/>
            <a:gdLst>
              <a:gd name="connsiteX0" fmla="*/ 0 w 6224751"/>
              <a:gd name="connsiteY0" fmla="*/ 1986455 h 1986455"/>
              <a:gd name="connsiteX1" fmla="*/ 5218386 w 6224751"/>
              <a:gd name="connsiteY1" fmla="*/ 252248 h 1986455"/>
              <a:gd name="connsiteX2" fmla="*/ 6038193 w 6224751"/>
              <a:gd name="connsiteY2" fmla="*/ 472966 h 19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4751" h="1986455">
                <a:moveTo>
                  <a:pt x="0" y="1986455"/>
                </a:moveTo>
                <a:cubicBezTo>
                  <a:pt x="2106010" y="1245475"/>
                  <a:pt x="4212021" y="504496"/>
                  <a:pt x="5218386" y="252248"/>
                </a:cubicBezTo>
                <a:cubicBezTo>
                  <a:pt x="6224751" y="0"/>
                  <a:pt x="6131472" y="236483"/>
                  <a:pt x="6038193" y="472966"/>
                </a:cubicBezTo>
              </a:path>
            </a:pathLst>
          </a:cu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4" name="Picture 2" descr="C:\Users\PC3\AppData\Local\Microsoft\Windows\Temporary Internet Files\Content.IE5\MBC2X6T2\MC9000853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59094">
            <a:off x="6558953" y="5668308"/>
            <a:ext cx="2553737" cy="599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32" grpId="0"/>
      <p:bldP spid="42" grpId="0" animBg="1"/>
      <p:bldP spid="49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5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Věty o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podobnosti trojúhelníků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VY_32_INOVACE_08.03.KUB.MA.9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11. 03. 2013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Připomeňme si věty o shodnosti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45091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843808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635896" y="41490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191683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711498">
            <a:off x="1377466" y="2280338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78092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335487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16016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340768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sss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807252">
            <a:off x="4905858" y="2136322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7236296" y="306896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b = </a:t>
            </a:r>
            <a:r>
              <a:rPr lang="cs-CZ" sz="2400" b="1" dirty="0" err="1" smtClean="0">
                <a:latin typeface="Comic Sans MS" pitchFamily="66" charset="0"/>
              </a:rPr>
              <a:t>b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236296" y="24928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a = </a:t>
            </a:r>
            <a:r>
              <a:rPr lang="cs-CZ" sz="2400" b="1" dirty="0" err="1" smtClean="0">
                <a:latin typeface="Comic Sans MS" pitchFamily="66" charset="0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236296" y="36450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c = </a:t>
            </a:r>
            <a:r>
              <a:rPr lang="cs-CZ" sz="2400" b="1" dirty="0" err="1" smtClean="0">
                <a:latin typeface="Comic Sans MS" pitchFamily="66" charset="0"/>
              </a:rPr>
              <a:t>c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9552" y="5085184"/>
            <a:ext cx="8136904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trojúhelníky, které se shodují ………………………………………… jsou shodné.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547664" y="5560774"/>
            <a:ext cx="3960440" cy="492443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ve všech třech stranách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51" name="Přímá spojovací čára 50"/>
          <p:cNvCxnSpPr>
            <a:endCxn id="7" idx="0"/>
          </p:cNvCxnSpPr>
          <p:nvPr/>
        </p:nvCxnSpPr>
        <p:spPr>
          <a:xfrm flipV="1">
            <a:off x="755576" y="2321323"/>
            <a:ext cx="1756612" cy="240382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>
            <a:stCxn id="7" idx="2"/>
            <a:endCxn id="7" idx="0"/>
          </p:cNvCxnSpPr>
          <p:nvPr/>
        </p:nvCxnSpPr>
        <p:spPr>
          <a:xfrm flipH="1" flipV="1">
            <a:off x="2512188" y="2321323"/>
            <a:ext cx="245436" cy="158698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>
            <a:stCxn id="7" idx="1"/>
            <a:endCxn id="7" idx="2"/>
          </p:cNvCxnSpPr>
          <p:nvPr/>
        </p:nvCxnSpPr>
        <p:spPr>
          <a:xfrm flipV="1">
            <a:off x="755577" y="3908305"/>
            <a:ext cx="2002047" cy="8184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>
            <a:stCxn id="36" idx="1"/>
            <a:endCxn id="36" idx="0"/>
          </p:cNvCxnSpPr>
          <p:nvPr/>
        </p:nvCxnSpPr>
        <p:spPr>
          <a:xfrm flipV="1">
            <a:off x="4045686" y="2390816"/>
            <a:ext cx="2421941" cy="17338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>
            <a:stCxn id="36" idx="2"/>
            <a:endCxn id="36" idx="0"/>
          </p:cNvCxnSpPr>
          <p:nvPr/>
        </p:nvCxnSpPr>
        <p:spPr>
          <a:xfrm flipV="1">
            <a:off x="6203384" y="2390816"/>
            <a:ext cx="264243" cy="158395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36" idx="1"/>
            <a:endCxn id="36" idx="2"/>
          </p:cNvCxnSpPr>
          <p:nvPr/>
        </p:nvCxnSpPr>
        <p:spPr>
          <a:xfrm flipV="1">
            <a:off x="4045686" y="3974775"/>
            <a:ext cx="2157698" cy="1498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Připomeňme si věty o shodnosti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45091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843808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635896" y="41490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191683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711498">
            <a:off x="1377466" y="2280338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78092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29309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16016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340768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sus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807252">
            <a:off x="4905858" y="2136322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7236296" y="299695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b = </a:t>
            </a:r>
            <a:r>
              <a:rPr lang="cs-CZ" sz="2400" b="1" dirty="0" err="1" smtClean="0">
                <a:latin typeface="Comic Sans MS" pitchFamily="66" charset="0"/>
              </a:rPr>
              <a:t>b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236296" y="24928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 = </a:t>
            </a:r>
            <a:r>
              <a:rPr lang="cs-CZ" sz="2400" b="1" dirty="0" err="1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236296" y="350100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c = </a:t>
            </a:r>
            <a:r>
              <a:rPr lang="cs-CZ" sz="2400" b="1" dirty="0" err="1" smtClean="0">
                <a:latin typeface="Comic Sans MS" pitchFamily="66" charset="0"/>
              </a:rPr>
              <a:t>c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9552" y="5085184"/>
            <a:ext cx="813690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trojúhelníky, které se shodují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   a ………… těmito stranami sevřeném, jsou shodné.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899592" y="5560774"/>
            <a:ext cx="2880320" cy="39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ve dvou stranách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51" name="Přímá spojovací čára 50"/>
          <p:cNvCxnSpPr>
            <a:endCxn id="7" idx="0"/>
          </p:cNvCxnSpPr>
          <p:nvPr/>
        </p:nvCxnSpPr>
        <p:spPr>
          <a:xfrm flipV="1">
            <a:off x="755576" y="2321323"/>
            <a:ext cx="1756612" cy="240382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>
            <a:stCxn id="7" idx="1"/>
            <a:endCxn id="7" idx="2"/>
          </p:cNvCxnSpPr>
          <p:nvPr/>
        </p:nvCxnSpPr>
        <p:spPr>
          <a:xfrm flipV="1">
            <a:off x="755577" y="3908305"/>
            <a:ext cx="2002047" cy="8184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>
            <a:stCxn id="36" idx="1"/>
            <a:endCxn id="36" idx="0"/>
          </p:cNvCxnSpPr>
          <p:nvPr/>
        </p:nvCxnSpPr>
        <p:spPr>
          <a:xfrm flipV="1">
            <a:off x="4045686" y="2390816"/>
            <a:ext cx="2421941" cy="17338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36" idx="1"/>
            <a:endCxn id="36" idx="2"/>
          </p:cNvCxnSpPr>
          <p:nvPr/>
        </p:nvCxnSpPr>
        <p:spPr>
          <a:xfrm flipV="1">
            <a:off x="4045686" y="3974775"/>
            <a:ext cx="2157698" cy="1498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139952" y="5560212"/>
            <a:ext cx="1008112" cy="43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úhlu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043608" y="407707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355976" y="37170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Oblouk 33"/>
          <p:cNvSpPr/>
          <p:nvPr/>
        </p:nvSpPr>
        <p:spPr>
          <a:xfrm rot="1859171">
            <a:off x="442211" y="3811057"/>
            <a:ext cx="1224136" cy="1080120"/>
          </a:xfrm>
          <a:prstGeom prst="arc">
            <a:avLst>
              <a:gd name="adj1" fmla="val 16461051"/>
              <a:gd name="adj2" fmla="val 1983768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3049467">
            <a:off x="3757125" y="3344538"/>
            <a:ext cx="1224136" cy="1080120"/>
          </a:xfrm>
          <a:prstGeom prst="arc">
            <a:avLst>
              <a:gd name="adj1" fmla="val 16394008"/>
              <a:gd name="adj2" fmla="val 19502451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0" grpId="0" animBg="1"/>
      <p:bldP spid="31" grpId="0"/>
      <p:bldP spid="32" grpId="0"/>
      <p:bldP spid="34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Připomeňme si věty o shodnosti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45091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843808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635896" y="41490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191683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711498">
            <a:off x="1377466" y="2280338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78092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29309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16016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340768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 usu: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807252">
            <a:off x="4905858" y="2136322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7236296" y="306896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b = </a:t>
            </a:r>
            <a:r>
              <a:rPr lang="cs-CZ" sz="2400" b="1" dirty="0" err="1" smtClean="0">
                <a:latin typeface="Comic Sans MS" pitchFamily="66" charset="0"/>
              </a:rPr>
              <a:t>b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236296" y="24928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 = </a:t>
            </a:r>
            <a:r>
              <a:rPr lang="cs-CZ" sz="2400" b="1" dirty="0" err="1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236296" y="36450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c = </a:t>
            </a:r>
            <a:r>
              <a:rPr lang="cs-CZ" sz="2400" b="1" dirty="0" err="1" smtClean="0">
                <a:latin typeface="Comic Sans MS" pitchFamily="66" charset="0"/>
              </a:rPr>
              <a:t>c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9552" y="5085184"/>
            <a:ext cx="813690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trojúhelníky, které se shodují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…………………   a obou  …………  k této straně přilehlých, jsou shodné.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684130" y="5546260"/>
            <a:ext cx="252028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 jedné straně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55" name="Přímá spojovací čára 54"/>
          <p:cNvCxnSpPr>
            <a:stCxn id="7" idx="1"/>
            <a:endCxn id="7" idx="2"/>
          </p:cNvCxnSpPr>
          <p:nvPr/>
        </p:nvCxnSpPr>
        <p:spPr>
          <a:xfrm flipV="1">
            <a:off x="755577" y="3908305"/>
            <a:ext cx="2002047" cy="8184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36" idx="1"/>
            <a:endCxn id="36" idx="2"/>
          </p:cNvCxnSpPr>
          <p:nvPr/>
        </p:nvCxnSpPr>
        <p:spPr>
          <a:xfrm flipV="1">
            <a:off x="4045686" y="3974775"/>
            <a:ext cx="2157698" cy="1498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499992" y="5545698"/>
            <a:ext cx="122413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úhlech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043608" y="407707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355976" y="37170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Oblouk 33"/>
          <p:cNvSpPr/>
          <p:nvPr/>
        </p:nvSpPr>
        <p:spPr>
          <a:xfrm rot="1859171">
            <a:off x="442211" y="3811057"/>
            <a:ext cx="1224136" cy="1080120"/>
          </a:xfrm>
          <a:prstGeom prst="arc">
            <a:avLst>
              <a:gd name="adj1" fmla="val 16461051"/>
              <a:gd name="adj2" fmla="val 1983768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3049467">
            <a:off x="3757125" y="3344538"/>
            <a:ext cx="1224136" cy="1080120"/>
          </a:xfrm>
          <a:prstGeom prst="arc">
            <a:avLst>
              <a:gd name="adj1" fmla="val 16394008"/>
              <a:gd name="adj2" fmla="val 19502451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2339752" y="3573016"/>
            <a:ext cx="423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b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796136" y="3501008"/>
            <a:ext cx="423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b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1" name="Oblouk 40"/>
          <p:cNvSpPr/>
          <p:nvPr/>
        </p:nvSpPr>
        <p:spPr>
          <a:xfrm rot="14267257">
            <a:off x="5704619" y="3360660"/>
            <a:ext cx="1115427" cy="1080120"/>
          </a:xfrm>
          <a:prstGeom prst="arc">
            <a:avLst>
              <a:gd name="adj1" fmla="val 17617457"/>
              <a:gd name="adj2" fmla="val 212884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louk 41"/>
          <p:cNvSpPr/>
          <p:nvPr/>
        </p:nvSpPr>
        <p:spPr>
          <a:xfrm rot="13763742">
            <a:off x="2195001" y="3447833"/>
            <a:ext cx="1115427" cy="1080120"/>
          </a:xfrm>
          <a:prstGeom prst="arc">
            <a:avLst>
              <a:gd name="adj1" fmla="val 17469567"/>
              <a:gd name="adj2" fmla="val 1832883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0" grpId="0" animBg="1"/>
      <p:bldP spid="31" grpId="0"/>
      <p:bldP spid="32" grpId="0"/>
      <p:bldP spid="34" grpId="0" animBg="1"/>
      <p:bldP spid="37" grpId="0" animBg="1"/>
      <p:bldP spid="38" grpId="0"/>
      <p:bldP spid="39" grpId="0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836712"/>
            <a:ext cx="8136904" cy="83099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Dva trojúhelníky jsou podobné, pokud je poměr délek každých dvou odpovídajících si stran stejný.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56612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26369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5091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499992" y="191683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36510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1700808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4371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1409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4725144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060848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6" y="2413282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3347864" y="5459738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4355976" y="5459738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220072" y="5459738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860032" y="52292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923928" y="52292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35730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2636912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48691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292494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509120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14096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501008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2" name="Přímá spojovací čára 31"/>
          <p:cNvCxnSpPr>
            <a:stCxn id="7" idx="1"/>
            <a:endCxn id="7" idx="2"/>
          </p:cNvCxnSpPr>
          <p:nvPr/>
        </p:nvCxnSpPr>
        <p:spPr>
          <a:xfrm flipV="1">
            <a:off x="899592" y="3774073"/>
            <a:ext cx="2592288" cy="224721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16" idx="2"/>
            <a:endCxn id="16" idx="0"/>
          </p:cNvCxnSpPr>
          <p:nvPr/>
        </p:nvCxnSpPr>
        <p:spPr>
          <a:xfrm flipV="1">
            <a:off x="5029339" y="4386849"/>
            <a:ext cx="1681570" cy="11293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7" idx="2"/>
            <a:endCxn id="7" idx="0"/>
          </p:cNvCxnSpPr>
          <p:nvPr/>
        </p:nvCxnSpPr>
        <p:spPr>
          <a:xfrm flipH="1" flipV="1">
            <a:off x="1647368" y="2060848"/>
            <a:ext cx="1844512" cy="171322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7" idx="1"/>
            <a:endCxn id="7" idx="0"/>
          </p:cNvCxnSpPr>
          <p:nvPr/>
        </p:nvCxnSpPr>
        <p:spPr>
          <a:xfrm flipV="1">
            <a:off x="899592" y="2060848"/>
            <a:ext cx="747776" cy="39604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stCxn id="16" idx="0"/>
            <a:endCxn id="16" idx="1"/>
          </p:cNvCxnSpPr>
          <p:nvPr/>
        </p:nvCxnSpPr>
        <p:spPr>
          <a:xfrm flipH="1" flipV="1">
            <a:off x="5102825" y="2204864"/>
            <a:ext cx="1608084" cy="218198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>
            <a:stCxn id="16" idx="2"/>
            <a:endCxn id="16" idx="1"/>
          </p:cNvCxnSpPr>
          <p:nvPr/>
        </p:nvCxnSpPr>
        <p:spPr>
          <a:xfrm flipV="1">
            <a:off x="5029339" y="2204864"/>
            <a:ext cx="73486" cy="229492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1331640" y="116632"/>
            <a:ext cx="676875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latin typeface="Comic Sans MS" pitchFamily="66" charset="0"/>
              </a:rPr>
              <a:t>sss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 podobnosti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 flipH="1">
            <a:off x="5796136" y="5229200"/>
            <a:ext cx="25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 = k, pro k</a:t>
            </a:r>
            <a:r>
              <a:rPr lang="en-US" sz="2400" dirty="0" smtClean="0">
                <a:latin typeface="Comic Sans MS" pitchFamily="66" charset="0"/>
              </a:rPr>
              <a:t> &gt; 0</a:t>
            </a:r>
            <a:r>
              <a:rPr lang="cs-CZ" sz="2400" dirty="0" smtClean="0">
                <a:latin typeface="Comic Sans MS" pitchFamily="66" charset="0"/>
              </a:rPr>
              <a:t>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 flipH="1">
            <a:off x="3419872" y="594928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neboli a‘ = </a:t>
            </a:r>
            <a:r>
              <a:rPr lang="cs-CZ" sz="2400" dirty="0" err="1" smtClean="0">
                <a:latin typeface="Comic Sans MS" pitchFamily="66" charset="0"/>
              </a:rPr>
              <a:t>ka</a:t>
            </a:r>
            <a:r>
              <a:rPr lang="cs-CZ" sz="2400" dirty="0" smtClean="0">
                <a:latin typeface="Comic Sans MS" pitchFamily="66" charset="0"/>
              </a:rPr>
              <a:t>, b‘ = </a:t>
            </a:r>
            <a:r>
              <a:rPr lang="cs-CZ" sz="2400" dirty="0" err="1" smtClean="0">
                <a:latin typeface="Comic Sans MS" pitchFamily="66" charset="0"/>
              </a:rPr>
              <a:t>kb</a:t>
            </a:r>
            <a:r>
              <a:rPr lang="cs-CZ" sz="2400" dirty="0" smtClean="0">
                <a:latin typeface="Comic Sans MS" pitchFamily="66" charset="0"/>
              </a:rPr>
              <a:t>, c‘ = </a:t>
            </a:r>
            <a:r>
              <a:rPr lang="cs-CZ" sz="2400" dirty="0" err="1" smtClean="0">
                <a:latin typeface="Comic Sans MS" pitchFamily="66" charset="0"/>
              </a:rPr>
              <a:t>kc</a:t>
            </a:r>
            <a:r>
              <a:rPr lang="cs-CZ" sz="2400" dirty="0" smtClean="0">
                <a:latin typeface="Comic Sans MS" pitchFamily="66" charset="0"/>
              </a:rPr>
              <a:t> 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1248 C 0.01511 -0.0074 0.02744 -0.00162 0.03837 0.00648 C 0.04844 0.01388 0.03855 0.00694 0.04619 0.01503 C 0.05278 0.02174 0.0599 0.02775 0.06685 0.03399 C 0.0724 0.03885 0.07778 0.04856 0.08282 0.05503 C 0.08941 0.06336 0.08594 0.06705 0.09063 0.0763 C 0.09237 0.07954 0.09497 0.08185 0.09705 0.08463 C 0.09948 0.0911 0.10278 0.09711 0.10504 0.10382 C 0.11077 0.12093 0.11441 0.13966 0.12084 0.15653 C 0.12414 0.17873 0.13073 0.2 0.13351 0.2222 C 0.13403 0.22705 0.13438 0.23214 0.13507 0.237 C 0.13612 0.24463 0.13837 0.26012 0.13837 0.26035 C 0.13803 0.27954 0.14619 0.3607 0.12882 0.39538 C 0.1257 0.40833 0.12049 0.41272 0.11129 0.41665 C 0.0974 0.41526 0.08594 0.41896 0.07952 0.40185 " pathEditMode="relative" rAng="0" ptsTypes="ffffffffffffff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21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79191E-6 C -0.04149 0.00115 -0.07708 -0.00208 -0.11597 0.00647 C -0.12934 0.01248 -0.14323 0.01364 -0.15712 0.01711 C -0.16337 0.02242 -0.17066 0.02636 -0.17778 0.02959 C -0.19427 0.04462 -0.16997 0.02358 -0.18889 0.03607 C -0.21268 0.05179 -0.18906 0.04 -0.2033 0.0467 C -0.20799 0.05595 -0.2099 0.05271 -0.21597 0.05919 C -0.22049 0.06404 -0.22292 0.06728 -0.22865 0.06982 C -0.23299 0.07375 -0.23594 0.0763 -0.2382 0.08254 " pathEditMode="relative" ptsTypes="ffffffff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208 C -0.00053 0.01618 0.00798 0.03214 0.01666 0.04647 C 0.02239 0.05618 0.02586 0.06728 0.03246 0.07607 C 0.03507 0.08694 0.04288 0.09757 0.05 0.10358 C 0.0592 0.12046 0.04947 0.10543 0.06111 0.1163 C 0.08038 0.13433 0.05295 0.11121 0.06892 0.12902 C 0.07083 0.1311 0.07326 0.13156 0.07534 0.13318 C 0.08489 0.14035 0.09305 0.14867 0.10382 0.15214 C 0.11215 0.16324 0.12361 0.16694 0.13402 0.17341 C 0.16076 0.18983 0.18732 0.20694 0.21649 0.21341 C 0.23645 0.22451 0.26388 0.23191 0.28489 0.23884 C 0.28784 0.23977 0.30104 0.24601 0.30382 0.2474 C 0.30798 0.24925 0.31666 0.25156 0.31666 0.25179 C 0.32795 0.25919 0.3184 0.25387 0.33559 0.2578 C 0.35173 0.2615 0.3684 0.26636 0.38489 0.26636 " pathEditMode="relative" rAng="0" ptsTypes="ffffffffffffffA"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0" y="134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208 C 0.00417 0.00786 0.0066 0.01758 0.00851 0.02752 C 0.00799 0.06428 0.00782 0.10081 0.00695 0.13758 C 0.0066 0.14821 0.0033 0.16601 -0.0026 0.17341 C -0.00451 0.18405 -0.00798 0.18914 -0.01371 0.19677 C -0.01649 0.20786 -0.025 0.2118 -0.03107 0.21989 C -0.03246 0.22174 -0.03281 0.22474 -0.03437 0.22636 C -0.03611 0.22844 -0.03871 0.22867 -0.04062 0.23052 C -0.04305 0.23284 -0.04479 0.23654 -0.04705 0.23908 C -0.05364 0.24671 -0.06406 0.25318 -0.07239 0.25596 C -0.08194 0.2659 -0.0875 0.26613 -0.09774 0.27284 C -0.10625 0.27838 -0.11562 0.2837 -0.12482 0.28763 C -0.12639 0.28902 -0.12777 0.29064 -0.12951 0.2918 C -0.13107 0.29272 -0.13298 0.29272 -0.13437 0.29388 C -0.13559 0.29503 -0.13611 0.29758 -0.1375 0.29827 C -0.14149 0.30035 -0.146 0.30058 -0.15017 0.30243 C -0.16024 0.30682 -0.15642 0.30659 -0.16128 0.30659 " pathEditMode="relative" rAng="0" ptsTypes="ffffffffffffffffA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154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0208 C 0.02309 0.0141 0.03507 0.02775 0.0493 0.04023 C 0.05382 0.04416 0.05677 0.04855 0.06198 0.05087 C 0.06788 0.0585 0.08507 0.07214 0.09375 0.07607 C 0.1026 0.08439 0.0967 0.07977 0.11284 0.08671 C 0.12187 0.09064 0.13073 0.09757 0.13975 0.1015 C 0.16146 0.11098 0.18541 0.11422 0.20798 0.1163 C 0.21701 0.11861 0.22604 0.12046 0.23507 0.12277 C 0.23941 0.12393 0.24774 0.12694 0.24774 0.12717 C 0.25781 0.12624 0.26788 0.12601 0.27795 0.12486 C 0.2934 0.12301 0.30642 0.11214 0.32066 0.10566 C 0.32621 0.10312 0.3368 0.10127 0.34132 0.09526 " pathEditMode="relative" rAng="0" ptsTypes="fffffffffff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00" y="65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208 C -0.00122 0.00023 -0.00782 0.13056 0.00659 0.16898 C 0.00885 0.18426 0.01232 0.20463 0.021 0.21551 C 0.02448 0.225 0.02795 0.2338 0.03368 0.24097 C 0.0342 0.24306 0.0342 0.2456 0.03524 0.24745 C 0.03645 0.24954 0.03836 0.25 0.03993 0.25162 C 0.04809 0.26018 0.05573 0.2706 0.06701 0.2706 " pathEditMode="relative" rAng="0" ptsTypes="ffffff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136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3" grpId="0"/>
      <p:bldP spid="41" grpId="0"/>
      <p:bldP spid="42" grpId="0"/>
      <p:bldP spid="20" grpId="0"/>
      <p:bldP spid="21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76672"/>
            <a:ext cx="799288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Dopočítej velikosti stran podobných trojúhelníků: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227687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9cm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2636912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Volný tvar 44"/>
          <p:cNvSpPr/>
          <p:nvPr/>
        </p:nvSpPr>
        <p:spPr>
          <a:xfrm>
            <a:off x="1331640" y="2060848"/>
            <a:ext cx="3037723" cy="158068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2339752" y="371703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7cm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226766" y="2060847"/>
            <a:ext cx="11521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3,5cm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6211043" y="3104963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x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236296" y="2204864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y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Volný tvar 45"/>
          <p:cNvSpPr/>
          <p:nvPr/>
        </p:nvSpPr>
        <p:spPr>
          <a:xfrm rot="9237590">
            <a:off x="5068064" y="2510916"/>
            <a:ext cx="2317642" cy="115562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grpSp>
        <p:nvGrpSpPr>
          <p:cNvPr id="49" name="Skupina 48"/>
          <p:cNvGrpSpPr/>
          <p:nvPr/>
        </p:nvGrpSpPr>
        <p:grpSpPr>
          <a:xfrm>
            <a:off x="2627784" y="4293096"/>
            <a:ext cx="3960440" cy="1828656"/>
            <a:chOff x="2627784" y="4293096"/>
            <a:chExt cx="3960440" cy="1828656"/>
          </a:xfrm>
        </p:grpSpPr>
        <p:sp>
          <p:nvSpPr>
            <p:cNvPr id="35" name="TextovéPole 34"/>
            <p:cNvSpPr txBox="1"/>
            <p:nvPr/>
          </p:nvSpPr>
          <p:spPr>
            <a:xfrm>
              <a:off x="2627784" y="5229200"/>
              <a:ext cx="3877985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x = k . 9 = 0,5 . 9 = </a:t>
              </a:r>
              <a:r>
                <a:rPr lang="cs-CZ" sz="2400" u="sng" dirty="0" smtClean="0">
                  <a:latin typeface="Comic Sans MS" pitchFamily="66" charset="0"/>
                </a:rPr>
                <a:t>4,5 cm</a:t>
              </a:r>
              <a:r>
                <a:rPr lang="cs-CZ" sz="2400" dirty="0" smtClean="0">
                  <a:latin typeface="Comic Sans MS" pitchFamily="66" charset="0"/>
                </a:rPr>
                <a:t>	</a:t>
              </a:r>
              <a:endParaRPr lang="cs-CZ" sz="2400" u="sng" dirty="0" smtClean="0">
                <a:latin typeface="Comic Sans MS" pitchFamily="66" charset="0"/>
              </a:endParaRPr>
            </a:p>
            <a:p>
              <a:r>
                <a:rPr lang="cs-CZ" sz="2400" dirty="0" smtClean="0">
                  <a:latin typeface="Comic Sans MS" pitchFamily="66" charset="0"/>
                </a:rPr>
                <a:t>y = k . 4 = 0,5 . 4 = </a:t>
              </a:r>
              <a:r>
                <a:rPr lang="cs-CZ" sz="2400" u="sng" dirty="0" smtClean="0">
                  <a:latin typeface="Comic Sans MS" pitchFamily="66" charset="0"/>
                </a:rPr>
                <a:t>2cm</a:t>
              </a:r>
              <a:r>
                <a:rPr lang="cs-CZ" sz="2800" dirty="0" smtClean="0">
                  <a:latin typeface="Comic Sans MS" pitchFamily="66" charset="0"/>
                </a:rPr>
                <a:t>	</a:t>
              </a:r>
              <a:endParaRPr lang="cs-CZ" dirty="0"/>
            </a:p>
          </p:txBody>
        </p:sp>
        <p:grpSp>
          <p:nvGrpSpPr>
            <p:cNvPr id="44" name="Skupina 43"/>
            <p:cNvGrpSpPr/>
            <p:nvPr/>
          </p:nvGrpSpPr>
          <p:grpSpPr>
            <a:xfrm>
              <a:off x="2627784" y="4293096"/>
              <a:ext cx="1584176" cy="965721"/>
              <a:chOff x="2267744" y="4509120"/>
              <a:chExt cx="1872208" cy="965721"/>
            </a:xfrm>
          </p:grpSpPr>
          <p:sp>
            <p:nvSpPr>
              <p:cNvPr id="37" name="TextovéPole 36"/>
              <p:cNvSpPr txBox="1"/>
              <p:nvPr/>
            </p:nvSpPr>
            <p:spPr>
              <a:xfrm>
                <a:off x="2267744" y="4509120"/>
                <a:ext cx="79208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3,5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2411760" y="5013176"/>
                <a:ext cx="43204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7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cxnSp>
            <p:nvCxnSpPr>
              <p:cNvPr id="39" name="Přímá spojovací čára 38"/>
              <p:cNvCxnSpPr/>
              <p:nvPr/>
            </p:nvCxnSpPr>
            <p:spPr>
              <a:xfrm>
                <a:off x="2339752" y="5013176"/>
                <a:ext cx="57606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ovéPole 39"/>
              <p:cNvSpPr txBox="1"/>
              <p:nvPr/>
            </p:nvSpPr>
            <p:spPr>
              <a:xfrm>
                <a:off x="2987824" y="4739658"/>
                <a:ext cx="115212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= k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</p:grpSp>
        <p:sp>
          <p:nvSpPr>
            <p:cNvPr id="47" name="TextovéPole 46"/>
            <p:cNvSpPr txBox="1"/>
            <p:nvPr/>
          </p:nvSpPr>
          <p:spPr>
            <a:xfrm>
              <a:off x="3995936" y="4509120"/>
              <a:ext cx="792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= </a:t>
              </a:r>
              <a:r>
                <a:rPr lang="en-US" sz="2800" dirty="0" smtClean="0">
                  <a:latin typeface="Comic Sans MS" pitchFamily="66" charset="0"/>
                </a:rPr>
                <a:t>&gt; 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4716016" y="4509120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k = 0,5 </a:t>
              </a:r>
              <a:endParaRPr lang="cs-CZ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404664"/>
            <a:ext cx="7920880" cy="181588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Jsou dány dva trojúhelníky: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CDE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OPQ s poměrem podobnosti k=1,8. 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Urči velikosti stran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OPQ, jestliže  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c = 12cm, d = 7cm, e = 11 cm 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15616" y="4581128"/>
            <a:ext cx="719299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c = 12cm  	o = k . 12	o = 1,8 . 12 = </a:t>
            </a:r>
            <a:r>
              <a:rPr lang="cs-CZ" sz="2800" u="sng" dirty="0" smtClean="0">
                <a:latin typeface="Comic Sans MS" pitchFamily="66" charset="0"/>
              </a:rPr>
              <a:t>21,6cm</a:t>
            </a:r>
          </a:p>
          <a:p>
            <a:r>
              <a:rPr lang="cs-CZ" sz="2800" dirty="0" smtClean="0">
                <a:latin typeface="Comic Sans MS" pitchFamily="66" charset="0"/>
              </a:rPr>
              <a:t>d= 7cm	p = k . 7	p = 1,8 . 7 = </a:t>
            </a:r>
            <a:r>
              <a:rPr lang="cs-CZ" sz="2800" u="sng" dirty="0" smtClean="0">
                <a:latin typeface="Comic Sans MS" pitchFamily="66" charset="0"/>
              </a:rPr>
              <a:t>12,6cm</a:t>
            </a:r>
          </a:p>
          <a:p>
            <a:r>
              <a:rPr lang="cs-CZ" sz="2800" dirty="0" smtClean="0">
                <a:latin typeface="Comic Sans MS" pitchFamily="66" charset="0"/>
              </a:rPr>
              <a:t>e = 11 cm	q = k . 11	q = 1,8 . 11 = </a:t>
            </a:r>
            <a:r>
              <a:rPr lang="cs-CZ" sz="2800" u="sng" dirty="0" smtClean="0">
                <a:latin typeface="Comic Sans MS" pitchFamily="66" charset="0"/>
              </a:rPr>
              <a:t>19,8cm</a:t>
            </a:r>
            <a:r>
              <a:rPr lang="cs-CZ" sz="2800" dirty="0" smtClean="0">
                <a:latin typeface="Comic Sans MS" pitchFamily="66" charset="0"/>
              </a:rPr>
              <a:t> </a:t>
            </a:r>
          </a:p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836712"/>
            <a:ext cx="8136904" cy="120032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Dva trojúhelníky jsou podobné, pokud mají stejné poměry délek dvou dvojic odpovídajících si stran a shodují se v úhlu těmito stranami sevřeném.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60932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306896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9411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499992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227687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86916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515719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492896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5" y="2845329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3347864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4355976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3923928" y="56612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0050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30689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5301208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33569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941168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573016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933056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3284984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2" name="Přímá spojovací čára 31"/>
          <p:cNvCxnSpPr>
            <a:stCxn id="7" idx="1"/>
            <a:endCxn id="7" idx="2"/>
          </p:cNvCxnSpPr>
          <p:nvPr/>
        </p:nvCxnSpPr>
        <p:spPr>
          <a:xfrm flipV="1">
            <a:off x="899592" y="4206121"/>
            <a:ext cx="2592288" cy="224721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7" idx="1"/>
            <a:endCxn id="7" idx="0"/>
          </p:cNvCxnSpPr>
          <p:nvPr/>
        </p:nvCxnSpPr>
        <p:spPr>
          <a:xfrm flipV="1">
            <a:off x="899592" y="2492896"/>
            <a:ext cx="747776" cy="39604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stCxn id="16" idx="0"/>
            <a:endCxn id="16" idx="1"/>
          </p:cNvCxnSpPr>
          <p:nvPr/>
        </p:nvCxnSpPr>
        <p:spPr>
          <a:xfrm flipH="1" flipV="1">
            <a:off x="5102824" y="2636911"/>
            <a:ext cx="1608084" cy="218198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>
            <a:stCxn id="16" idx="2"/>
            <a:endCxn id="16" idx="1"/>
          </p:cNvCxnSpPr>
          <p:nvPr/>
        </p:nvCxnSpPr>
        <p:spPr>
          <a:xfrm flipV="1">
            <a:off x="5029338" y="2636911"/>
            <a:ext cx="73486" cy="229492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1259632" y="169476"/>
            <a:ext cx="676875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latin typeface="Comic Sans MS" pitchFamily="66" charset="0"/>
              </a:rPr>
              <a:t>sus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 podobnosti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71600" y="57332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076056" y="299695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‘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6" name="Oblouk 45"/>
          <p:cNvSpPr/>
          <p:nvPr/>
        </p:nvSpPr>
        <p:spPr>
          <a:xfrm>
            <a:off x="395536" y="5633864"/>
            <a:ext cx="1296144" cy="1224136"/>
          </a:xfrm>
          <a:prstGeom prst="arc">
            <a:avLst>
              <a:gd name="adj1" fmla="val 16308325"/>
              <a:gd name="adj2" fmla="val 1952259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7733985">
            <a:off x="4519199" y="2337493"/>
            <a:ext cx="1296144" cy="1224136"/>
          </a:xfrm>
          <a:prstGeom prst="arc">
            <a:avLst>
              <a:gd name="adj1" fmla="val 16333453"/>
              <a:gd name="adj2" fmla="val 19800942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5940152" y="566124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 = </a:t>
            </a:r>
            <a:r>
              <a:rPr lang="cs-CZ" sz="2400" dirty="0" err="1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  <a:cs typeface="Times New Roman" pitchFamily="18" charset="0"/>
              </a:rPr>
              <a:t>‘</a:t>
            </a:r>
            <a:r>
              <a:rPr lang="cs-CZ" sz="2400" dirty="0" smtClean="0">
                <a:latin typeface="Symbol" pitchFamily="18" charset="2"/>
              </a:rPr>
              <a:t> </a:t>
            </a:r>
            <a:endParaRPr lang="cs-CZ" sz="24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38728E-6 C 0.00225 0.01826 0.00816 0.03422 0.01423 0.04878 C 0.01822 0.0585 0.02066 0.06983 0.02534 0.07861 C 0.02725 0.08948 0.03246 0.10011 0.0375 0.10636 C 0.04392 0.12324 0.03715 0.10821 0.04531 0.11907 C 0.05885 0.13734 0.03975 0.11399 0.05086 0.13179 C 0.05208 0.13387 0.05382 0.13433 0.05538 0.13618 C 0.06197 0.14335 0.0677 0.15167 0.07517 0.15514 C 0.0809 0.16647 0.08888 0.17017 0.09618 0.17665 C 0.11493 0.19306 0.1335 0.2104 0.15382 0.21688 C 0.1677 0.22821 0.18697 0.23561 0.20173 0.24254 C 0.20364 0.24347 0.21284 0.24994 0.21493 0.2511 C 0.21788 0.25295 0.22378 0.25549 0.22378 0.25572 C 0.23159 0.26312 0.225 0.2578 0.23697 0.2615 C 0.24826 0.26543 0.25989 0.27052 0.2717 0.27052 " pathEditMode="relative" rAng="0" ptsTypes="ffffffffffffffA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0" y="135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3.3526E-6 C 0.00348 0.00948 0.00747 0.01896 0.01094 0.02867 C 0.0099 0.06474 0.00973 0.10058 0.00816 0.13619 C 0.00747 0.14659 0.00209 0.16417 -0.00764 0.17133 C -0.01093 0.18174 -0.01666 0.18682 -0.02621 0.19422 C -0.03073 0.20486 -0.04496 0.20879 -0.0552 0.21665 C -0.05746 0.2185 -0.05798 0.22151 -0.06059 0.22312 C -0.06336 0.22521 -0.0677 0.22544 -0.071 0.22729 C -0.075 0.2296 -0.07777 0.23307 -0.08159 0.23538 C -0.09253 0.24301 -0.11007 0.24925 -0.12378 0.25203 C -0.13958 0.26174 -0.14895 0.26197 -0.16597 0.26844 C -0.18003 0.27376 -0.19566 0.27908 -0.21111 0.28301 C -0.21354 0.2844 -0.21597 0.28601 -0.21892 0.28717 C -0.22135 0.28786 -0.22448 0.28786 -0.22691 0.28902 C -0.22899 0.29018 -0.22986 0.29272 -0.23211 0.29341 C -0.23871 0.29549 -0.24618 0.29573 -0.2533 0.29758 C -0.26996 0.30197 -0.26371 0.30174 -0.27152 0.30174 " pathEditMode="relative" rAng="0" ptsTypes="ffffffffffffffff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151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5607E-7 C 0.00868 0.01642 0.01771 0.03052 0.0283 0.0437 C 0.03177 0.04763 0.03385 0.05225 0.03767 0.0548 C 0.04236 0.06266 0.05521 0.07676 0.06163 0.08092 C 0.06823 0.08948 0.06371 0.08462 0.07586 0.09179 C 0.08264 0.09595 0.08941 0.10335 0.09618 0.10728 C 0.11232 0.11723 0.13038 0.12023 0.14722 0.12254 C 0.15399 0.12509 0.16076 0.12694 0.16771 0.12925 C 0.17083 0.13064 0.17708 0.13364 0.17708 0.1341 C 0.18455 0.13295 0.19218 0.13272 0.19965 0.13156 C 0.21128 0.12971 0.22118 0.11838 0.23159 0.11168 C 0.23576 0.1089 0.24392 0.10682 0.24739 0.10081 " pathEditMode="relative" rAng="0" ptsTypes="fffffffffffA"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67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1.56069E-6 C 0.00034 0.00208 0.00277 0.13156 -0.00243 0.16971 C -0.0033 0.18474 -0.00434 0.20509 -0.00747 0.21572 C -0.00868 0.2252 -0.0099 0.23399 -0.01198 0.24092 C -0.01216 0.243 -0.01216 0.24555 -0.0125 0.2474 C -0.01302 0.24948 -0.01355 0.24994 -0.01407 0.25156 C -0.01702 0.26011 -0.01962 0.27052 -0.02344 0.27052 " pathEditMode="relative" rAng="0" ptsTypes="ffffffA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" y="135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42" grpId="0"/>
      <p:bldP spid="20" grpId="0"/>
      <p:bldP spid="21" grpId="0"/>
      <p:bldP spid="43" grpId="0"/>
      <p:bldP spid="45" grpId="0"/>
      <p:bldP spid="46" grpId="0" animBg="1"/>
      <p:bldP spid="48" grpId="0" animBg="1"/>
      <p:bldP spid="5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10207</TotalTime>
  <Words>683</Words>
  <Application>Microsoft Office PowerPoint</Application>
  <PresentationFormat>Předvádění na obrazovce (4:3)</PresentationFormat>
  <Paragraphs>251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Courier New</vt:lpstr>
      <vt:lpstr>Symbol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Ivana Kubicová</cp:lastModifiedBy>
  <cp:revision>221</cp:revision>
  <dcterms:created xsi:type="dcterms:W3CDTF">2012-09-23T08:27:50Z</dcterms:created>
  <dcterms:modified xsi:type="dcterms:W3CDTF">2017-04-03T17:51:59Z</dcterms:modified>
</cp:coreProperties>
</file>