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Default Extension="bin" ContentType="application/vnd.openxmlformats-officedocument.oleObject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65" r:id="rId2"/>
    <p:sldId id="266" r:id="rId3"/>
    <p:sldId id="282" r:id="rId4"/>
    <p:sldId id="296" r:id="rId5"/>
    <p:sldId id="297" r:id="rId6"/>
    <p:sldId id="298" r:id="rId7"/>
    <p:sldId id="295" r:id="rId8"/>
    <p:sldId id="299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DDDAD"/>
    <a:srgbClr val="77933C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 Středně sytá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181" autoAdjust="0"/>
    <p:restoredTop sz="95669" autoAdjust="0"/>
  </p:normalViewPr>
  <p:slideViewPr>
    <p:cSldViewPr>
      <p:cViewPr varScale="1">
        <p:scale>
          <a:sx n="66" d="100"/>
          <a:sy n="66" d="100"/>
        </p:scale>
        <p:origin x="-39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25F9A5-01E2-4845-9DB9-E7F4E00F55F5}" type="datetimeFigureOut">
              <a:rPr lang="cs-CZ" smtClean="0"/>
              <a:pPr/>
              <a:t>16.2.2013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4F3FD7-F0B7-46AE-BF2C-EF14811C6E41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614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0C33594-237F-4075-9C56-F7F461F9E116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cs-CZ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614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0C33594-237F-4075-9C56-F7F461F9E116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cs-CZ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614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0C33594-237F-4075-9C56-F7F461F9E116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cs-CZ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D1D4E-CD23-4FBF-9BD9-EE09654E72BD}" type="datetimeFigureOut">
              <a:rPr lang="cs-CZ" smtClean="0"/>
              <a:pPr/>
              <a:t>16.2.2013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C6F56-1094-4207-AFDF-9606EC223E8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D1D4E-CD23-4FBF-9BD9-EE09654E72BD}" type="datetimeFigureOut">
              <a:rPr lang="cs-CZ" smtClean="0"/>
              <a:pPr/>
              <a:t>16.2.2013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C6F56-1094-4207-AFDF-9606EC223E8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D1D4E-CD23-4FBF-9BD9-EE09654E72BD}" type="datetimeFigureOut">
              <a:rPr lang="cs-CZ" smtClean="0"/>
              <a:pPr/>
              <a:t>16.2.2013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C6F56-1094-4207-AFDF-9606EC223E8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D1D4E-CD23-4FBF-9BD9-EE09654E72BD}" type="datetimeFigureOut">
              <a:rPr lang="cs-CZ" smtClean="0"/>
              <a:pPr/>
              <a:t>16.2.2013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C6F56-1094-4207-AFDF-9606EC223E8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D1D4E-CD23-4FBF-9BD9-EE09654E72BD}" type="datetimeFigureOut">
              <a:rPr lang="cs-CZ" smtClean="0"/>
              <a:pPr/>
              <a:t>16.2.2013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C6F56-1094-4207-AFDF-9606EC223E8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D1D4E-CD23-4FBF-9BD9-EE09654E72BD}" type="datetimeFigureOut">
              <a:rPr lang="cs-CZ" smtClean="0"/>
              <a:pPr/>
              <a:t>16.2.2013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C6F56-1094-4207-AFDF-9606EC223E8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D1D4E-CD23-4FBF-9BD9-EE09654E72BD}" type="datetimeFigureOut">
              <a:rPr lang="cs-CZ" smtClean="0"/>
              <a:pPr/>
              <a:t>16.2.2013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C6F56-1094-4207-AFDF-9606EC223E8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D1D4E-CD23-4FBF-9BD9-EE09654E72BD}" type="datetimeFigureOut">
              <a:rPr lang="cs-CZ" smtClean="0"/>
              <a:pPr/>
              <a:t>16.2.2013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C6F56-1094-4207-AFDF-9606EC223E8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D1D4E-CD23-4FBF-9BD9-EE09654E72BD}" type="datetimeFigureOut">
              <a:rPr lang="cs-CZ" smtClean="0"/>
              <a:pPr/>
              <a:t>16.2.2013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C6F56-1094-4207-AFDF-9606EC223E8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D1D4E-CD23-4FBF-9BD9-EE09654E72BD}" type="datetimeFigureOut">
              <a:rPr lang="cs-CZ" smtClean="0"/>
              <a:pPr/>
              <a:t>16.2.2013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C6F56-1094-4207-AFDF-9606EC223E8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D1D4E-CD23-4FBF-9BD9-EE09654E72BD}" type="datetimeFigureOut">
              <a:rPr lang="cs-CZ" smtClean="0"/>
              <a:pPr/>
              <a:t>16.2.2013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C6F56-1094-4207-AFDF-9606EC223E8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2D1D4E-CD23-4FBF-9BD9-EE09654E72BD}" type="datetimeFigureOut">
              <a:rPr lang="cs-CZ" smtClean="0"/>
              <a:pPr/>
              <a:t>16.2.2013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DC6F56-1094-4207-AFDF-9606EC223E89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www.zs-mozartova.cz/" TargetMode="External"/><Relationship Id="rId5" Type="http://schemas.openxmlformats.org/officeDocument/2006/relationships/hyperlink" Target="mailto:kundrum@centrum.cz" TargetMode="Externa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www.zs-mozartova.cz/" TargetMode="External"/><Relationship Id="rId4" Type="http://schemas.openxmlformats.org/officeDocument/2006/relationships/hyperlink" Target="mailto:kundrum@centrum.cz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www.zs-mozartova.cz/" TargetMode="External"/><Relationship Id="rId4" Type="http://schemas.openxmlformats.org/officeDocument/2006/relationships/hyperlink" Target="mailto:kundrum@centrum.cz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31640" y="2204864"/>
            <a:ext cx="6481763" cy="1411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Obdélník 5"/>
          <p:cNvSpPr>
            <a:spLocks noChangeArrowheads="1"/>
          </p:cNvSpPr>
          <p:nvPr/>
        </p:nvSpPr>
        <p:spPr bwMode="auto">
          <a:xfrm>
            <a:off x="0" y="4725143"/>
            <a:ext cx="9144000" cy="2154436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endParaRPr lang="cs-CZ" sz="2000" b="1" dirty="0">
              <a:latin typeface="Courier New" pitchFamily="49" charset="0"/>
              <a:cs typeface="Courier New" pitchFamily="49" charset="0"/>
            </a:endParaRPr>
          </a:p>
          <a:p>
            <a:pPr algn="ctr"/>
            <a:r>
              <a:rPr lang="cs-CZ" sz="2800" b="1" i="1" dirty="0">
                <a:latin typeface="Courier New" pitchFamily="49" charset="0"/>
                <a:cs typeface="Courier New" pitchFamily="49" charset="0"/>
              </a:rPr>
              <a:t>EU PENÍZE ŠKOLÁM</a:t>
            </a:r>
          </a:p>
          <a:p>
            <a:pPr algn="ctr"/>
            <a:endParaRPr lang="cs-CZ" sz="1400" b="1" i="1" dirty="0">
              <a:latin typeface="Courier New" pitchFamily="49" charset="0"/>
              <a:cs typeface="Courier New" pitchFamily="49" charset="0"/>
            </a:endParaRPr>
          </a:p>
          <a:p>
            <a:pPr algn="ctr"/>
            <a:r>
              <a:rPr lang="cs-CZ" sz="2000" b="1" i="1" dirty="0">
                <a:latin typeface="Courier New" pitchFamily="49" charset="0"/>
                <a:cs typeface="Courier New" pitchFamily="49" charset="0"/>
              </a:rPr>
              <a:t>Operační program Vzdělávání pro konkurenceschopnost</a:t>
            </a:r>
          </a:p>
          <a:p>
            <a:pPr algn="ctr"/>
            <a:endParaRPr lang="cs-CZ" sz="1200" b="1" i="1" dirty="0">
              <a:latin typeface="Courier New" pitchFamily="49" charset="0"/>
              <a:cs typeface="Courier New" pitchFamily="49" charset="0"/>
            </a:endParaRPr>
          </a:p>
          <a:p>
            <a:pPr algn="ctr"/>
            <a:r>
              <a:rPr lang="cs-CZ" sz="2000" dirty="0">
                <a:latin typeface="Courier New" pitchFamily="49" charset="0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cs typeface="Courier New" pitchFamily="49" charset="0"/>
              </a:rPr>
            </a:br>
            <a:endParaRPr lang="cs-CZ" sz="2000" dirty="0"/>
          </a:p>
        </p:txBody>
      </p:sp>
      <p:pic>
        <p:nvPicPr>
          <p:cNvPr id="3076" name="Picture 3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5576" y="620688"/>
            <a:ext cx="1655763" cy="1360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Nadpis 1"/>
          <p:cNvSpPr txBox="1">
            <a:spLocks/>
          </p:cNvSpPr>
          <p:nvPr/>
        </p:nvSpPr>
        <p:spPr bwMode="auto">
          <a:xfrm>
            <a:off x="2627784" y="692696"/>
            <a:ext cx="5976813" cy="12954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bg1">
                <a:lumMod val="50000"/>
              </a:schemeClr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cs-CZ" sz="2400" b="1" i="1" dirty="0">
                <a:latin typeface="Courier New" pitchFamily="49" charset="0"/>
                <a:ea typeface="+mj-ea"/>
                <a:cs typeface="Courier New" pitchFamily="49" charset="0"/>
              </a:rPr>
              <a:t>ZÁKLADNÍ ŠKOLA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příspěvková organizace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600" b="1" i="1" dirty="0">
                <a:latin typeface="Courier New" pitchFamily="49" charset="0"/>
                <a:ea typeface="+mj-ea"/>
                <a:cs typeface="Courier New" pitchFamily="49" charset="0"/>
              </a:rPr>
              <a:t>MOZARTOVA 48, 779 00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tel.: 585 427 142, 775 116 442; fax: 585 422 713</a:t>
            </a:r>
            <a:r>
              <a:rPr lang="cs-CZ" sz="1400" b="1" dirty="0"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 smtClean="0">
                <a:latin typeface="Courier New" pitchFamily="49" charset="0"/>
                <a:ea typeface="+mj-ea"/>
                <a:cs typeface="Courier New" pitchFamily="49" charset="0"/>
              </a:rPr>
              <a:t>email: </a:t>
            </a:r>
            <a:r>
              <a:rPr lang="cs-CZ" sz="1400" b="1" i="1" noProof="1" smtClean="0">
                <a:solidFill>
                  <a:srgbClr val="002060"/>
                </a:solidFill>
                <a:latin typeface="Courier New" pitchFamily="49" charset="0"/>
                <a:ea typeface="+mj-ea"/>
                <a:cs typeface="Courier New" pitchFamily="49" charset="0"/>
                <a:hlinkClick r:id="rId5"/>
              </a:rPr>
              <a:t>kundrum@centrum.cz</a:t>
            </a:r>
            <a:r>
              <a:rPr lang="cs-CZ" sz="1400" b="1" i="1" noProof="1">
                <a:solidFill>
                  <a:srgbClr val="002060"/>
                </a:solidFill>
                <a:latin typeface="Courier New" pitchFamily="49" charset="0"/>
                <a:ea typeface="+mj-ea"/>
                <a:cs typeface="Courier New" pitchFamily="49" charset="0"/>
              </a:rPr>
              <a:t>; </a:t>
            </a:r>
            <a:r>
              <a:rPr lang="cs-CZ" sz="1400" b="1" i="1" noProof="1">
                <a:solidFill>
                  <a:srgbClr val="002060"/>
                </a:solidFill>
                <a:latin typeface="Courier New" pitchFamily="49" charset="0"/>
                <a:ea typeface="+mj-ea"/>
                <a:cs typeface="Courier New" pitchFamily="49" charset="0"/>
                <a:hlinkClick r:id="rId6"/>
              </a:rPr>
              <a:t>www.zs-mozartova.cz</a:t>
            </a:r>
            <a:r>
              <a:rPr lang="cs-CZ" sz="1400" b="1" i="1" dirty="0">
                <a:solidFill>
                  <a:srgbClr val="002060"/>
                </a:solidFill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endParaRPr lang="cs-CZ" sz="1400" b="1" i="1" noProof="1">
              <a:solidFill>
                <a:srgbClr val="002060"/>
              </a:solidFill>
              <a:latin typeface="Courier New" pitchFamily="49" charset="0"/>
              <a:ea typeface="+mj-ea"/>
              <a:cs typeface="Courier New" pitchFamily="49" charset="0"/>
            </a:endParaRPr>
          </a:p>
        </p:txBody>
      </p:sp>
      <p:sp>
        <p:nvSpPr>
          <p:cNvPr id="5121" name="Rectangle 1"/>
          <p:cNvSpPr>
            <a:spLocks noChangeArrowheads="1"/>
          </p:cNvSpPr>
          <p:nvPr/>
        </p:nvSpPr>
        <p:spPr bwMode="auto">
          <a:xfrm>
            <a:off x="683568" y="3871501"/>
            <a:ext cx="7884368" cy="646331"/>
          </a:xfrm>
          <a:prstGeom prst="rect">
            <a:avLst/>
          </a:prstGeom>
          <a:solidFill>
            <a:srgbClr val="D9D9D9"/>
          </a:solidFill>
          <a:ln w="9525">
            <a:solidFill>
              <a:schemeClr val="tx1">
                <a:lumMod val="65000"/>
                <a:lumOff val="35000"/>
              </a:schemeClr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Projekt: ŠKOLA RADOSTI, ŠKOLA KVALITY </a:t>
            </a:r>
            <a:endParaRPr kumimoji="0" lang="cs-CZ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Registrační číslo projektu: CZ.1.07/1.4.00/21.3688</a:t>
            </a:r>
            <a:endParaRPr kumimoji="0" lang="cs-CZ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3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576" y="620688"/>
            <a:ext cx="1655763" cy="1360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Nadpis 1"/>
          <p:cNvSpPr txBox="1">
            <a:spLocks/>
          </p:cNvSpPr>
          <p:nvPr/>
        </p:nvSpPr>
        <p:spPr bwMode="auto">
          <a:xfrm>
            <a:off x="2627784" y="692696"/>
            <a:ext cx="5976813" cy="12954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bg1">
                <a:lumMod val="50000"/>
              </a:schemeClr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cs-CZ" sz="2400" b="1" i="1" dirty="0">
                <a:latin typeface="Courier New" pitchFamily="49" charset="0"/>
                <a:ea typeface="+mj-ea"/>
                <a:cs typeface="Courier New" pitchFamily="49" charset="0"/>
              </a:rPr>
              <a:t>ZÁKLADNÍ ŠKOLA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příspěvková organizace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600" b="1" i="1" dirty="0">
                <a:latin typeface="Courier New" pitchFamily="49" charset="0"/>
                <a:ea typeface="+mj-ea"/>
                <a:cs typeface="Courier New" pitchFamily="49" charset="0"/>
              </a:rPr>
              <a:t>MOZARTOVA 48, 779 00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tel.: 585 427 142, 775 116 442; fax: 585 422 713</a:t>
            </a:r>
            <a:r>
              <a:rPr lang="cs-CZ" sz="1400" b="1" dirty="0"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 smtClean="0">
                <a:latin typeface="Courier New" pitchFamily="49" charset="0"/>
                <a:ea typeface="+mj-ea"/>
                <a:cs typeface="Courier New" pitchFamily="49" charset="0"/>
              </a:rPr>
              <a:t>email</a:t>
            </a:r>
            <a:r>
              <a:rPr lang="cs-CZ" sz="1400" i="1" dirty="0" smtClean="0">
                <a:latin typeface="Courier New" pitchFamily="49" charset="0"/>
                <a:ea typeface="+mj-ea"/>
                <a:cs typeface="Courier New" pitchFamily="49" charset="0"/>
              </a:rPr>
              <a:t>: </a:t>
            </a:r>
            <a:r>
              <a:rPr lang="cs-CZ" sz="1400" b="1" i="1" noProof="1" smtClean="0">
                <a:latin typeface="Courier New" pitchFamily="49" charset="0"/>
                <a:ea typeface="+mj-ea"/>
                <a:cs typeface="Courier New" pitchFamily="49" charset="0"/>
                <a:hlinkClick r:id="rId4"/>
              </a:rPr>
              <a:t>kundrum@centrum.cz</a:t>
            </a:r>
            <a:r>
              <a:rPr lang="cs-CZ" sz="1400" b="1" i="1" noProof="1">
                <a:latin typeface="Courier New" pitchFamily="49" charset="0"/>
                <a:ea typeface="+mj-ea"/>
                <a:cs typeface="Courier New" pitchFamily="49" charset="0"/>
              </a:rPr>
              <a:t>; </a:t>
            </a:r>
            <a:r>
              <a:rPr lang="cs-CZ" sz="1400" b="1" i="1" noProof="1">
                <a:latin typeface="Courier New" pitchFamily="49" charset="0"/>
                <a:ea typeface="+mj-ea"/>
                <a:cs typeface="Courier New" pitchFamily="49" charset="0"/>
                <a:hlinkClick r:id="rId5"/>
              </a:rPr>
              <a:t>www.zs-mozartova.cz</a:t>
            </a:r>
            <a:r>
              <a:rPr lang="cs-CZ" sz="1400" i="1" dirty="0"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endParaRPr lang="cs-CZ" sz="1400" i="1" noProof="1">
              <a:latin typeface="Courier New" pitchFamily="49" charset="0"/>
              <a:ea typeface="+mj-ea"/>
              <a:cs typeface="Courier New" pitchFamily="49" charset="0"/>
            </a:endParaRPr>
          </a:p>
        </p:txBody>
      </p:sp>
      <p:graphicFrame>
        <p:nvGraphicFramePr>
          <p:cNvPr id="7" name="Tabulka 6"/>
          <p:cNvGraphicFramePr>
            <a:graphicFrameLocks noGrp="1"/>
          </p:cNvGraphicFramePr>
          <p:nvPr/>
        </p:nvGraphicFramePr>
        <p:xfrm>
          <a:off x="467544" y="2492896"/>
          <a:ext cx="8208912" cy="3240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633048"/>
                <a:gridCol w="5575864"/>
              </a:tblGrid>
              <a:tr h="360000">
                <a:tc>
                  <a:txBody>
                    <a:bodyPr/>
                    <a:lstStyle/>
                    <a:p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Autor:</a:t>
                      </a:r>
                      <a:endParaRPr lang="cs-CZ" sz="1600" b="1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Mgr. Ivana Kubicová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Vzdělávací oblast: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Matematika a její aplikace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Vzdělávací obor: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Matematika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Vzdělávací předmět: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Matematika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Ročník: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9.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Tematická</a:t>
                      </a:r>
                      <a:r>
                        <a:rPr lang="cs-CZ" sz="1600" b="1" i="1" baseline="0" dirty="0" smtClean="0">
                          <a:latin typeface="Courier New" pitchFamily="49" charset="0"/>
                          <a:cs typeface="Courier New" pitchFamily="49" charset="0"/>
                        </a:rPr>
                        <a:t> oblast</a:t>
                      </a: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: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Číslo a proměnná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Téma hodiny:</a:t>
                      </a:r>
                      <a:endParaRPr lang="cs-CZ" sz="1600" b="1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Soustavy rovnic – sčítací metoda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Označení DUM:</a:t>
                      </a:r>
                      <a:endParaRPr lang="cs-CZ" sz="1600" b="1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VY_32_INOVACE_07.17.KUB.MA.9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Vytvořeno:</a:t>
                      </a:r>
                      <a:endParaRPr lang="cs-CZ" sz="1600" b="1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06. 01. 2013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Zaoblený obdélník 14"/>
          <p:cNvSpPr/>
          <p:nvPr/>
        </p:nvSpPr>
        <p:spPr>
          <a:xfrm>
            <a:off x="251520" y="260648"/>
            <a:ext cx="8640960" cy="6336704"/>
          </a:xfrm>
          <a:prstGeom prst="roundRect">
            <a:avLst>
              <a:gd name="adj" fmla="val 5199"/>
            </a:avLst>
          </a:prstGeom>
          <a:solidFill>
            <a:schemeClr val="bg1"/>
          </a:solidFill>
          <a:ln w="41275">
            <a:solidFill>
              <a:srgbClr val="77933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18" name="TextovéPole 17"/>
          <p:cNvSpPr txBox="1"/>
          <p:nvPr/>
        </p:nvSpPr>
        <p:spPr>
          <a:xfrm>
            <a:off x="3059832" y="476672"/>
            <a:ext cx="29523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>
                <a:solidFill>
                  <a:srgbClr val="C00000"/>
                </a:solidFill>
                <a:latin typeface="Comic Sans MS" pitchFamily="66" charset="0"/>
              </a:rPr>
              <a:t> -2x + 3y = 7</a:t>
            </a:r>
            <a:endParaRPr lang="cs-CZ" sz="2800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23" name="TextovéPole 22"/>
          <p:cNvSpPr txBox="1"/>
          <p:nvPr/>
        </p:nvSpPr>
        <p:spPr>
          <a:xfrm>
            <a:off x="3491880" y="980728"/>
            <a:ext cx="27363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>
                <a:solidFill>
                  <a:srgbClr val="C00000"/>
                </a:solidFill>
                <a:latin typeface="Comic Sans MS" pitchFamily="66" charset="0"/>
              </a:rPr>
              <a:t> 4x - y = 6</a:t>
            </a:r>
            <a:endParaRPr lang="cs-CZ" sz="2800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cxnSp>
        <p:nvCxnSpPr>
          <p:cNvPr id="25" name="Přímá spojovací čára 24"/>
          <p:cNvCxnSpPr/>
          <p:nvPr/>
        </p:nvCxnSpPr>
        <p:spPr>
          <a:xfrm>
            <a:off x="2699792" y="1484784"/>
            <a:ext cx="3744416" cy="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Oválný popisek 21"/>
          <p:cNvSpPr/>
          <p:nvPr/>
        </p:nvSpPr>
        <p:spPr>
          <a:xfrm>
            <a:off x="395536" y="1628800"/>
            <a:ext cx="7848872" cy="1512168"/>
          </a:xfrm>
          <a:prstGeom prst="wedgeEllipseCallout">
            <a:avLst>
              <a:gd name="adj1" fmla="val 45816"/>
              <a:gd name="adj2" fmla="val -38411"/>
            </a:avLst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marL="514350" indent="-514350" algn="ctr"/>
            <a:r>
              <a:rPr lang="cs-CZ" sz="2400" dirty="0" smtClean="0">
                <a:solidFill>
                  <a:schemeClr val="tx1"/>
                </a:solidFill>
                <a:latin typeface="Comic Sans MS" pitchFamily="66" charset="0"/>
              </a:rPr>
              <a:t>Soustavu dvou rovnic můžeme řešit také sčítací metodou.</a:t>
            </a:r>
            <a:endParaRPr lang="cs-CZ" sz="24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36" name="Oválný popisek 35"/>
          <p:cNvSpPr/>
          <p:nvPr/>
        </p:nvSpPr>
        <p:spPr>
          <a:xfrm>
            <a:off x="395536" y="1628800"/>
            <a:ext cx="7848872" cy="1512168"/>
          </a:xfrm>
          <a:prstGeom prst="wedgeEllipseCallout">
            <a:avLst>
              <a:gd name="adj1" fmla="val 45816"/>
              <a:gd name="adj2" fmla="val -38411"/>
            </a:avLst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marL="514350" indent="-514350" algn="ctr"/>
            <a:r>
              <a:rPr lang="cs-CZ" sz="2200" dirty="0" smtClean="0">
                <a:solidFill>
                  <a:schemeClr val="tx1"/>
                </a:solidFill>
                <a:latin typeface="Comic Sans MS" pitchFamily="66" charset="0"/>
              </a:rPr>
              <a:t>Rovnice </a:t>
            </a:r>
          </a:p>
          <a:p>
            <a:pPr marL="514350" indent="-514350" algn="ctr"/>
            <a:r>
              <a:rPr lang="cs-CZ" sz="2200" dirty="0" smtClean="0">
                <a:solidFill>
                  <a:schemeClr val="tx1"/>
                </a:solidFill>
                <a:latin typeface="Comic Sans MS" pitchFamily="66" charset="0"/>
              </a:rPr>
              <a:t>vynásobíme takovými čísly, abychom po</a:t>
            </a:r>
          </a:p>
          <a:p>
            <a:pPr marL="514350" indent="-514350" algn="ctr"/>
            <a:r>
              <a:rPr lang="cs-CZ" sz="2200" dirty="0" smtClean="0">
                <a:solidFill>
                  <a:schemeClr val="tx1"/>
                </a:solidFill>
                <a:latin typeface="Comic Sans MS" pitchFamily="66" charset="0"/>
              </a:rPr>
              <a:t>sečtení upravených rovnic dostali jednu rovnici s jednou neznámou.</a:t>
            </a:r>
            <a:endParaRPr lang="cs-CZ" sz="22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38" name="Oválný popisek 37"/>
          <p:cNvSpPr/>
          <p:nvPr/>
        </p:nvSpPr>
        <p:spPr>
          <a:xfrm>
            <a:off x="395536" y="1628800"/>
            <a:ext cx="7848872" cy="1512168"/>
          </a:xfrm>
          <a:prstGeom prst="wedgeEllipseCallout">
            <a:avLst>
              <a:gd name="adj1" fmla="val 45816"/>
              <a:gd name="adj2" fmla="val -38411"/>
            </a:avLst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marL="514350" indent="-514350" algn="ctr"/>
            <a:r>
              <a:rPr lang="cs-CZ" sz="2200" dirty="0" smtClean="0">
                <a:solidFill>
                  <a:schemeClr val="tx1"/>
                </a:solidFill>
                <a:latin typeface="Comic Sans MS" pitchFamily="66" charset="0"/>
              </a:rPr>
              <a:t>Vynásobíme-li druhou rovnici číslem </a:t>
            </a:r>
            <a:r>
              <a:rPr lang="cs-CZ" sz="2200" b="1" dirty="0" smtClean="0">
                <a:solidFill>
                  <a:srgbClr val="C00000"/>
                </a:solidFill>
                <a:latin typeface="Comic Sans MS" pitchFamily="66" charset="0"/>
              </a:rPr>
              <a:t>3</a:t>
            </a:r>
            <a:r>
              <a:rPr lang="cs-CZ" sz="2200" dirty="0" smtClean="0">
                <a:solidFill>
                  <a:schemeClr val="tx1"/>
                </a:solidFill>
                <a:latin typeface="Comic Sans MS" pitchFamily="66" charset="0"/>
              </a:rPr>
              <a:t>, koeficienty u neznámé </a:t>
            </a:r>
            <a:r>
              <a:rPr lang="cs-CZ" sz="2200" b="1" dirty="0" smtClean="0">
                <a:solidFill>
                  <a:srgbClr val="C00000"/>
                </a:solidFill>
                <a:latin typeface="Comic Sans MS" pitchFamily="66" charset="0"/>
              </a:rPr>
              <a:t>y</a:t>
            </a:r>
            <a:r>
              <a:rPr lang="cs-CZ" sz="2200" dirty="0" smtClean="0">
                <a:solidFill>
                  <a:schemeClr val="tx1"/>
                </a:solidFill>
                <a:latin typeface="Comic Sans MS" pitchFamily="66" charset="0"/>
              </a:rPr>
              <a:t> budou opačné. </a:t>
            </a:r>
            <a:endParaRPr lang="cs-CZ" sz="22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39" name="TextovéPole 38"/>
          <p:cNvSpPr txBox="1"/>
          <p:nvPr/>
        </p:nvSpPr>
        <p:spPr>
          <a:xfrm>
            <a:off x="1331640" y="3212976"/>
            <a:ext cx="29523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>
                <a:solidFill>
                  <a:srgbClr val="C00000"/>
                </a:solidFill>
                <a:latin typeface="Comic Sans MS" pitchFamily="66" charset="0"/>
              </a:rPr>
              <a:t> -2x + 3y = 7</a:t>
            </a:r>
            <a:endParaRPr lang="cs-CZ" sz="2800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40" name="TextovéPole 39"/>
          <p:cNvSpPr txBox="1"/>
          <p:nvPr/>
        </p:nvSpPr>
        <p:spPr>
          <a:xfrm>
            <a:off x="1331640" y="3717032"/>
            <a:ext cx="32403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>
                <a:solidFill>
                  <a:srgbClr val="C00000"/>
                </a:solidFill>
                <a:latin typeface="Comic Sans MS" pitchFamily="66" charset="0"/>
              </a:rPr>
              <a:t> 12x - 3y = 18</a:t>
            </a:r>
            <a:endParaRPr lang="cs-CZ" sz="2800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41" name="TextovéPole 40"/>
          <p:cNvSpPr txBox="1"/>
          <p:nvPr/>
        </p:nvSpPr>
        <p:spPr>
          <a:xfrm>
            <a:off x="6012160" y="980728"/>
            <a:ext cx="10081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>
                <a:solidFill>
                  <a:schemeClr val="tx2">
                    <a:lumMod val="75000"/>
                  </a:schemeClr>
                </a:solidFill>
                <a:latin typeface="Comic Sans MS" pitchFamily="66" charset="0"/>
              </a:rPr>
              <a:t>/.3</a:t>
            </a:r>
            <a:endParaRPr lang="cs-CZ" sz="2800" b="1" dirty="0">
              <a:solidFill>
                <a:schemeClr val="tx2">
                  <a:lumMod val="75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43" name="Oválný popisek 42"/>
          <p:cNvSpPr/>
          <p:nvPr/>
        </p:nvSpPr>
        <p:spPr>
          <a:xfrm>
            <a:off x="395536" y="1628800"/>
            <a:ext cx="7848872" cy="1512168"/>
          </a:xfrm>
          <a:prstGeom prst="wedgeEllipseCallout">
            <a:avLst>
              <a:gd name="adj1" fmla="val 45816"/>
              <a:gd name="adj2" fmla="val -38411"/>
            </a:avLst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marL="514350" indent="-514350" algn="ctr"/>
            <a:r>
              <a:rPr lang="cs-CZ" sz="2200" dirty="0" smtClean="0">
                <a:solidFill>
                  <a:schemeClr val="tx1"/>
                </a:solidFill>
                <a:latin typeface="Comic Sans MS" pitchFamily="66" charset="0"/>
              </a:rPr>
              <a:t>Po sečtení obou rovnic se neznámé </a:t>
            </a:r>
            <a:r>
              <a:rPr lang="cs-CZ" sz="2200" b="1" dirty="0" smtClean="0">
                <a:solidFill>
                  <a:srgbClr val="C00000"/>
                </a:solidFill>
                <a:latin typeface="Comic Sans MS" pitchFamily="66" charset="0"/>
              </a:rPr>
              <a:t>y</a:t>
            </a:r>
            <a:r>
              <a:rPr lang="cs-CZ" sz="2200" dirty="0" smtClean="0">
                <a:solidFill>
                  <a:schemeClr val="tx1"/>
                </a:solidFill>
                <a:latin typeface="Comic Sans MS" pitchFamily="66" charset="0"/>
              </a:rPr>
              <a:t> „zbavíme“ a získáme jen jednu lineární rovnici s jednou neznámou.</a:t>
            </a:r>
            <a:endParaRPr lang="cs-CZ" sz="22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44" name="Elipsa 43"/>
          <p:cNvSpPr/>
          <p:nvPr/>
        </p:nvSpPr>
        <p:spPr>
          <a:xfrm>
            <a:off x="2267744" y="3140968"/>
            <a:ext cx="1008112" cy="1224136"/>
          </a:xfrm>
          <a:prstGeom prst="ellipse">
            <a:avLst/>
          </a:prstGeom>
          <a:noFill/>
          <a:ln w="38100"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45" name="Přímá spojovací čára 44"/>
          <p:cNvCxnSpPr/>
          <p:nvPr/>
        </p:nvCxnSpPr>
        <p:spPr>
          <a:xfrm>
            <a:off x="899592" y="4293096"/>
            <a:ext cx="3744416" cy="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ovéPole 45"/>
          <p:cNvSpPr txBox="1"/>
          <p:nvPr/>
        </p:nvSpPr>
        <p:spPr>
          <a:xfrm>
            <a:off x="1331640" y="4365104"/>
            <a:ext cx="32403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>
                <a:solidFill>
                  <a:srgbClr val="C00000"/>
                </a:solidFill>
                <a:latin typeface="Comic Sans MS" pitchFamily="66" charset="0"/>
              </a:rPr>
              <a:t> 10x       = 25</a:t>
            </a:r>
            <a:endParaRPr lang="cs-CZ" sz="2800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47" name="TextovéPole 46"/>
          <p:cNvSpPr txBox="1"/>
          <p:nvPr/>
        </p:nvSpPr>
        <p:spPr>
          <a:xfrm>
            <a:off x="2699792" y="4797152"/>
            <a:ext cx="1800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>
                <a:solidFill>
                  <a:srgbClr val="C00000"/>
                </a:solidFill>
                <a:latin typeface="Comic Sans MS" pitchFamily="66" charset="0"/>
              </a:rPr>
              <a:t> </a:t>
            </a:r>
            <a:r>
              <a:rPr lang="cs-CZ" sz="2800" b="1" u="sng" dirty="0" smtClean="0">
                <a:solidFill>
                  <a:schemeClr val="tx2">
                    <a:lumMod val="75000"/>
                  </a:schemeClr>
                </a:solidFill>
                <a:latin typeface="Comic Sans MS" pitchFamily="66" charset="0"/>
              </a:rPr>
              <a:t>x = 2,5</a:t>
            </a:r>
            <a:endParaRPr lang="cs-CZ" sz="2800" b="1" u="sng" dirty="0">
              <a:solidFill>
                <a:schemeClr val="tx2">
                  <a:lumMod val="75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48" name="Oválný popisek 47"/>
          <p:cNvSpPr/>
          <p:nvPr/>
        </p:nvSpPr>
        <p:spPr>
          <a:xfrm>
            <a:off x="395536" y="1628800"/>
            <a:ext cx="7848872" cy="1512168"/>
          </a:xfrm>
          <a:prstGeom prst="wedgeEllipseCallout">
            <a:avLst>
              <a:gd name="adj1" fmla="val 45816"/>
              <a:gd name="adj2" fmla="val -38411"/>
            </a:avLst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marL="514350" indent="-514350" algn="ctr"/>
            <a:r>
              <a:rPr lang="cs-CZ" sz="2200" dirty="0" smtClean="0">
                <a:solidFill>
                  <a:schemeClr val="tx1"/>
                </a:solidFill>
                <a:latin typeface="Comic Sans MS" pitchFamily="66" charset="0"/>
              </a:rPr>
              <a:t>Druhou neznámou </a:t>
            </a:r>
            <a:r>
              <a:rPr lang="cs-CZ" sz="2200" b="1" dirty="0" smtClean="0">
                <a:solidFill>
                  <a:srgbClr val="C00000"/>
                </a:solidFill>
                <a:latin typeface="Comic Sans MS" pitchFamily="66" charset="0"/>
              </a:rPr>
              <a:t>y</a:t>
            </a:r>
            <a:r>
              <a:rPr lang="cs-CZ" sz="2200" dirty="0" smtClean="0">
                <a:solidFill>
                  <a:schemeClr val="tx1"/>
                </a:solidFill>
                <a:latin typeface="Comic Sans MS" pitchFamily="66" charset="0"/>
              </a:rPr>
              <a:t> vypočítáme dosazením hodnoty </a:t>
            </a:r>
            <a:r>
              <a:rPr lang="cs-CZ" sz="2200" b="1" dirty="0" smtClean="0">
                <a:solidFill>
                  <a:srgbClr val="C00000"/>
                </a:solidFill>
                <a:latin typeface="Comic Sans MS" pitchFamily="66" charset="0"/>
              </a:rPr>
              <a:t>x</a:t>
            </a:r>
            <a:r>
              <a:rPr lang="cs-CZ" sz="2200" dirty="0" smtClean="0">
                <a:solidFill>
                  <a:schemeClr val="tx1"/>
                </a:solidFill>
                <a:latin typeface="Comic Sans MS" pitchFamily="66" charset="0"/>
              </a:rPr>
              <a:t> do jedné </a:t>
            </a:r>
          </a:p>
          <a:p>
            <a:pPr marL="514350" indent="-514350" algn="ctr"/>
            <a:r>
              <a:rPr lang="cs-CZ" sz="2200" dirty="0" smtClean="0">
                <a:solidFill>
                  <a:schemeClr val="tx1"/>
                </a:solidFill>
                <a:latin typeface="Comic Sans MS" pitchFamily="66" charset="0"/>
              </a:rPr>
              <a:t>z rovnic.</a:t>
            </a:r>
            <a:endParaRPr lang="cs-CZ" sz="22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52" name="TextovéPole 51"/>
          <p:cNvSpPr txBox="1"/>
          <p:nvPr/>
        </p:nvSpPr>
        <p:spPr>
          <a:xfrm>
            <a:off x="5508104" y="3284984"/>
            <a:ext cx="30598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>
                <a:solidFill>
                  <a:srgbClr val="C00000"/>
                </a:solidFill>
                <a:latin typeface="Comic Sans MS" pitchFamily="66" charset="0"/>
              </a:rPr>
              <a:t> 4.</a:t>
            </a:r>
            <a:r>
              <a:rPr lang="cs-CZ" sz="2800" b="1" dirty="0" smtClean="0">
                <a:solidFill>
                  <a:schemeClr val="tx2">
                    <a:lumMod val="75000"/>
                  </a:schemeClr>
                </a:solidFill>
                <a:latin typeface="Comic Sans MS" pitchFamily="66" charset="0"/>
              </a:rPr>
              <a:t>2,5</a:t>
            </a:r>
            <a:r>
              <a:rPr lang="cs-CZ" sz="2800" b="1" dirty="0" smtClean="0">
                <a:solidFill>
                  <a:srgbClr val="C00000"/>
                </a:solidFill>
                <a:latin typeface="Comic Sans MS" pitchFamily="66" charset="0"/>
              </a:rPr>
              <a:t> - y = 6</a:t>
            </a:r>
            <a:endParaRPr lang="cs-CZ" sz="2800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53" name="TextovéPole 52"/>
          <p:cNvSpPr txBox="1"/>
          <p:nvPr/>
        </p:nvSpPr>
        <p:spPr>
          <a:xfrm>
            <a:off x="6012160" y="3717032"/>
            <a:ext cx="27363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>
                <a:solidFill>
                  <a:srgbClr val="C00000"/>
                </a:solidFill>
                <a:latin typeface="Comic Sans MS" pitchFamily="66" charset="0"/>
              </a:rPr>
              <a:t> 10 - y = 6</a:t>
            </a:r>
            <a:endParaRPr lang="cs-CZ" sz="2800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54" name="TextovéPole 53"/>
          <p:cNvSpPr txBox="1"/>
          <p:nvPr/>
        </p:nvSpPr>
        <p:spPr>
          <a:xfrm>
            <a:off x="6804248" y="4149080"/>
            <a:ext cx="1800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>
                <a:solidFill>
                  <a:srgbClr val="C00000"/>
                </a:solidFill>
                <a:latin typeface="Comic Sans MS" pitchFamily="66" charset="0"/>
              </a:rPr>
              <a:t>  </a:t>
            </a:r>
            <a:r>
              <a:rPr lang="cs-CZ" sz="2800" b="1" u="sng" dirty="0" smtClean="0">
                <a:solidFill>
                  <a:schemeClr val="tx2">
                    <a:lumMod val="75000"/>
                  </a:schemeClr>
                </a:solidFill>
                <a:latin typeface="Comic Sans MS" pitchFamily="66" charset="0"/>
              </a:rPr>
              <a:t>y = 4</a:t>
            </a:r>
            <a:endParaRPr lang="cs-CZ" sz="2800" b="1" u="sng" dirty="0">
              <a:solidFill>
                <a:schemeClr val="tx2">
                  <a:lumMod val="75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56" name="Oválný popisek 55"/>
          <p:cNvSpPr/>
          <p:nvPr/>
        </p:nvSpPr>
        <p:spPr>
          <a:xfrm>
            <a:off x="395536" y="1628800"/>
            <a:ext cx="7848872" cy="1512168"/>
          </a:xfrm>
          <a:prstGeom prst="wedgeEllipseCallout">
            <a:avLst>
              <a:gd name="adj1" fmla="val 45816"/>
              <a:gd name="adj2" fmla="val -38411"/>
            </a:avLst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marL="514350" indent="-514350" algn="ctr"/>
            <a:endParaRPr lang="cs-CZ" sz="2400" dirty="0" smtClean="0">
              <a:solidFill>
                <a:schemeClr val="tx1"/>
              </a:solidFill>
              <a:latin typeface="Comic Sans MS" pitchFamily="66" charset="0"/>
            </a:endParaRPr>
          </a:p>
          <a:p>
            <a:pPr marL="514350" indent="-514350" algn="ctr"/>
            <a:r>
              <a:rPr lang="cs-CZ" sz="2400" dirty="0" smtClean="0">
                <a:solidFill>
                  <a:schemeClr val="tx1"/>
                </a:solidFill>
                <a:latin typeface="Comic Sans MS" pitchFamily="66" charset="0"/>
              </a:rPr>
              <a:t>Řešením  soustavy rovnic je uspořádaná dvojice </a:t>
            </a:r>
          </a:p>
          <a:p>
            <a:pPr marL="514350" indent="-514350" algn="ctr"/>
            <a:r>
              <a:rPr lang="en-US" sz="2400" b="1" dirty="0" smtClean="0">
                <a:solidFill>
                  <a:srgbClr val="C00000"/>
                </a:solidFill>
                <a:latin typeface="Comic Sans MS" pitchFamily="66" charset="0"/>
              </a:rPr>
              <a:t>[x</a:t>
            </a:r>
            <a:r>
              <a:rPr lang="cs-CZ" sz="2400" b="1" dirty="0" smtClean="0">
                <a:solidFill>
                  <a:srgbClr val="C00000"/>
                </a:solidFill>
                <a:latin typeface="Comic Sans MS" pitchFamily="66" charset="0"/>
              </a:rPr>
              <a:t>;</a:t>
            </a:r>
            <a:r>
              <a:rPr lang="en-US" sz="2400" b="1" dirty="0" smtClean="0">
                <a:solidFill>
                  <a:srgbClr val="C00000"/>
                </a:solidFill>
                <a:latin typeface="Comic Sans MS" pitchFamily="66" charset="0"/>
              </a:rPr>
              <a:t> </a:t>
            </a:r>
            <a:r>
              <a:rPr lang="cs-CZ" sz="2400" b="1" dirty="0" smtClean="0">
                <a:solidFill>
                  <a:srgbClr val="C00000"/>
                </a:solidFill>
                <a:latin typeface="Comic Sans MS" pitchFamily="66" charset="0"/>
              </a:rPr>
              <a:t>y</a:t>
            </a:r>
            <a:r>
              <a:rPr lang="en-US" sz="2400" b="1" dirty="0" smtClean="0">
                <a:solidFill>
                  <a:srgbClr val="C00000"/>
                </a:solidFill>
                <a:latin typeface="Comic Sans MS" pitchFamily="66" charset="0"/>
              </a:rPr>
              <a:t>] = [</a:t>
            </a:r>
            <a:r>
              <a:rPr lang="cs-CZ" sz="2400" b="1" dirty="0" smtClean="0">
                <a:solidFill>
                  <a:srgbClr val="C00000"/>
                </a:solidFill>
                <a:latin typeface="Comic Sans MS" pitchFamily="66" charset="0"/>
              </a:rPr>
              <a:t>2,5;</a:t>
            </a:r>
            <a:r>
              <a:rPr lang="en-US" sz="2400" b="1" dirty="0" smtClean="0">
                <a:solidFill>
                  <a:srgbClr val="C00000"/>
                </a:solidFill>
                <a:latin typeface="Comic Sans MS" pitchFamily="66" charset="0"/>
              </a:rPr>
              <a:t> </a:t>
            </a:r>
            <a:r>
              <a:rPr lang="cs-CZ" sz="2400" b="1" dirty="0" smtClean="0">
                <a:solidFill>
                  <a:srgbClr val="C00000"/>
                </a:solidFill>
                <a:latin typeface="Comic Sans MS" pitchFamily="66" charset="0"/>
              </a:rPr>
              <a:t>4</a:t>
            </a:r>
            <a:r>
              <a:rPr lang="en-US" sz="2400" b="1" dirty="0" smtClean="0">
                <a:solidFill>
                  <a:srgbClr val="C00000"/>
                </a:solidFill>
                <a:latin typeface="Comic Sans MS" pitchFamily="66" charset="0"/>
              </a:rPr>
              <a:t>]</a:t>
            </a:r>
            <a:endParaRPr lang="cs-CZ" sz="2400" b="1" dirty="0" smtClean="0">
              <a:solidFill>
                <a:srgbClr val="C00000"/>
              </a:solidFill>
              <a:latin typeface="Comic Sans MS" pitchFamily="66" charset="0"/>
            </a:endParaRPr>
          </a:p>
          <a:p>
            <a:pPr marL="514350" indent="-514350" algn="ctr"/>
            <a:endParaRPr lang="cs-CZ" sz="22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57" name="Oválný popisek 56"/>
          <p:cNvSpPr/>
          <p:nvPr/>
        </p:nvSpPr>
        <p:spPr>
          <a:xfrm>
            <a:off x="395536" y="1628800"/>
            <a:ext cx="7848872" cy="1512168"/>
          </a:xfrm>
          <a:prstGeom prst="wedgeEllipseCallout">
            <a:avLst>
              <a:gd name="adj1" fmla="val 45816"/>
              <a:gd name="adj2" fmla="val -38411"/>
            </a:avLst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marL="514350" indent="-514350" algn="ctr"/>
            <a:endParaRPr lang="cs-CZ" sz="2400" dirty="0" smtClean="0">
              <a:solidFill>
                <a:schemeClr val="tx1"/>
              </a:solidFill>
              <a:latin typeface="Comic Sans MS" pitchFamily="66" charset="0"/>
            </a:endParaRPr>
          </a:p>
          <a:p>
            <a:pPr marL="514350" indent="-514350" algn="ctr"/>
            <a:r>
              <a:rPr lang="cs-CZ" sz="2400" dirty="0" smtClean="0">
                <a:solidFill>
                  <a:schemeClr val="tx1"/>
                </a:solidFill>
                <a:latin typeface="Comic Sans MS" pitchFamily="66" charset="0"/>
              </a:rPr>
              <a:t>Ověříme si, že tato uspořádaná dvojice </a:t>
            </a:r>
            <a:r>
              <a:rPr lang="en-US" sz="2400" b="1" dirty="0" smtClean="0">
                <a:solidFill>
                  <a:srgbClr val="C00000"/>
                </a:solidFill>
                <a:latin typeface="Comic Sans MS" pitchFamily="66" charset="0"/>
              </a:rPr>
              <a:t>[</a:t>
            </a:r>
            <a:r>
              <a:rPr lang="cs-CZ" sz="2400" b="1" dirty="0" smtClean="0">
                <a:solidFill>
                  <a:srgbClr val="C00000"/>
                </a:solidFill>
                <a:latin typeface="Comic Sans MS" pitchFamily="66" charset="0"/>
              </a:rPr>
              <a:t>2,5;</a:t>
            </a:r>
            <a:r>
              <a:rPr lang="en-US" sz="2400" b="1" dirty="0" smtClean="0">
                <a:solidFill>
                  <a:srgbClr val="C00000"/>
                </a:solidFill>
                <a:latin typeface="Comic Sans MS" pitchFamily="66" charset="0"/>
              </a:rPr>
              <a:t> </a:t>
            </a:r>
            <a:r>
              <a:rPr lang="cs-CZ" sz="2400" b="1" dirty="0" smtClean="0">
                <a:solidFill>
                  <a:srgbClr val="C00000"/>
                </a:solidFill>
                <a:latin typeface="Comic Sans MS" pitchFamily="66" charset="0"/>
              </a:rPr>
              <a:t>4</a:t>
            </a:r>
            <a:r>
              <a:rPr lang="en-US" sz="2400" b="1" dirty="0" smtClean="0">
                <a:solidFill>
                  <a:srgbClr val="C00000"/>
                </a:solidFill>
                <a:latin typeface="Comic Sans MS" pitchFamily="66" charset="0"/>
              </a:rPr>
              <a:t>]</a:t>
            </a:r>
            <a:r>
              <a:rPr lang="cs-CZ" sz="2400" b="1" dirty="0" smtClean="0">
                <a:solidFill>
                  <a:srgbClr val="C00000"/>
                </a:solidFill>
                <a:latin typeface="Comic Sans MS" pitchFamily="66" charset="0"/>
              </a:rPr>
              <a:t> </a:t>
            </a:r>
            <a:r>
              <a:rPr lang="cs-CZ" sz="2400" dirty="0" smtClean="0">
                <a:solidFill>
                  <a:schemeClr val="tx1"/>
                </a:solidFill>
                <a:latin typeface="Comic Sans MS" pitchFamily="66" charset="0"/>
              </a:rPr>
              <a:t>je řešením soustavy lineárních rovnic.</a:t>
            </a:r>
          </a:p>
          <a:p>
            <a:pPr marL="514350" indent="-514350" algn="ctr"/>
            <a:endParaRPr lang="cs-CZ" sz="2400" dirty="0" smtClean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58" name="TextovéPole 57"/>
          <p:cNvSpPr txBox="1"/>
          <p:nvPr/>
        </p:nvSpPr>
        <p:spPr>
          <a:xfrm>
            <a:off x="323528" y="5445224"/>
            <a:ext cx="42484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solidFill>
                  <a:srgbClr val="C00000"/>
                </a:solidFill>
                <a:latin typeface="Comic Sans MS" pitchFamily="66" charset="0"/>
              </a:rPr>
              <a:t> L</a:t>
            </a:r>
            <a:r>
              <a:rPr lang="cs-CZ" sz="2400" baseline="-25000" dirty="0" smtClean="0">
                <a:solidFill>
                  <a:srgbClr val="C00000"/>
                </a:solidFill>
                <a:latin typeface="Comic Sans MS" pitchFamily="66" charset="0"/>
              </a:rPr>
              <a:t>1 </a:t>
            </a:r>
            <a:r>
              <a:rPr lang="en-US" sz="2400" dirty="0" smtClean="0">
                <a:solidFill>
                  <a:srgbClr val="C00000"/>
                </a:solidFill>
                <a:latin typeface="Comic Sans MS" pitchFamily="66" charset="0"/>
              </a:rPr>
              <a:t>[</a:t>
            </a:r>
            <a:r>
              <a:rPr lang="cs-CZ" sz="2400" dirty="0" smtClean="0">
                <a:solidFill>
                  <a:srgbClr val="C00000"/>
                </a:solidFill>
                <a:latin typeface="Comic Sans MS" pitchFamily="66" charset="0"/>
              </a:rPr>
              <a:t>2,5;</a:t>
            </a:r>
            <a:r>
              <a:rPr lang="en-US" sz="2400" dirty="0" smtClean="0">
                <a:solidFill>
                  <a:srgbClr val="C00000"/>
                </a:solidFill>
                <a:latin typeface="Comic Sans MS" pitchFamily="66" charset="0"/>
              </a:rPr>
              <a:t> </a:t>
            </a:r>
            <a:r>
              <a:rPr lang="cs-CZ" sz="2400" dirty="0" smtClean="0">
                <a:solidFill>
                  <a:srgbClr val="C00000"/>
                </a:solidFill>
                <a:latin typeface="Comic Sans MS" pitchFamily="66" charset="0"/>
              </a:rPr>
              <a:t>4</a:t>
            </a:r>
            <a:r>
              <a:rPr lang="en-US" sz="2400" dirty="0" smtClean="0">
                <a:solidFill>
                  <a:srgbClr val="C00000"/>
                </a:solidFill>
                <a:latin typeface="Comic Sans MS" pitchFamily="66" charset="0"/>
              </a:rPr>
              <a:t>]</a:t>
            </a:r>
            <a:r>
              <a:rPr lang="cs-CZ" sz="2400" dirty="0" smtClean="0">
                <a:solidFill>
                  <a:srgbClr val="C00000"/>
                </a:solidFill>
                <a:latin typeface="Comic Sans MS" pitchFamily="66" charset="0"/>
              </a:rPr>
              <a:t> = -2.2,5 + 3.4 = 7  </a:t>
            </a:r>
            <a:endParaRPr lang="cs-CZ" sz="2400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59" name="TextovéPole 58"/>
          <p:cNvSpPr txBox="1"/>
          <p:nvPr/>
        </p:nvSpPr>
        <p:spPr>
          <a:xfrm>
            <a:off x="4716016" y="5445224"/>
            <a:ext cx="22687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solidFill>
                  <a:srgbClr val="C00000"/>
                </a:solidFill>
                <a:latin typeface="Comic Sans MS" pitchFamily="66" charset="0"/>
              </a:rPr>
              <a:t> P</a:t>
            </a:r>
            <a:r>
              <a:rPr lang="cs-CZ" sz="2400" baseline="-25000" dirty="0" smtClean="0">
                <a:solidFill>
                  <a:srgbClr val="C00000"/>
                </a:solidFill>
                <a:latin typeface="Comic Sans MS" pitchFamily="66" charset="0"/>
              </a:rPr>
              <a:t>1 </a:t>
            </a:r>
            <a:r>
              <a:rPr lang="en-US" sz="2400" dirty="0" smtClean="0">
                <a:solidFill>
                  <a:srgbClr val="C00000"/>
                </a:solidFill>
                <a:latin typeface="Comic Sans MS" pitchFamily="66" charset="0"/>
              </a:rPr>
              <a:t>[</a:t>
            </a:r>
            <a:r>
              <a:rPr lang="cs-CZ" sz="2400" dirty="0" smtClean="0">
                <a:solidFill>
                  <a:srgbClr val="C00000"/>
                </a:solidFill>
                <a:latin typeface="Comic Sans MS" pitchFamily="66" charset="0"/>
              </a:rPr>
              <a:t>2,5;</a:t>
            </a:r>
            <a:r>
              <a:rPr lang="en-US" sz="2400" dirty="0" smtClean="0">
                <a:solidFill>
                  <a:srgbClr val="C00000"/>
                </a:solidFill>
                <a:latin typeface="Comic Sans MS" pitchFamily="66" charset="0"/>
              </a:rPr>
              <a:t> </a:t>
            </a:r>
            <a:r>
              <a:rPr lang="cs-CZ" sz="2400" dirty="0" smtClean="0">
                <a:solidFill>
                  <a:srgbClr val="C00000"/>
                </a:solidFill>
                <a:latin typeface="Comic Sans MS" pitchFamily="66" charset="0"/>
              </a:rPr>
              <a:t>4</a:t>
            </a:r>
            <a:r>
              <a:rPr lang="en-US" sz="2400" dirty="0" smtClean="0">
                <a:solidFill>
                  <a:srgbClr val="C00000"/>
                </a:solidFill>
                <a:latin typeface="Comic Sans MS" pitchFamily="66" charset="0"/>
              </a:rPr>
              <a:t>]</a:t>
            </a:r>
            <a:r>
              <a:rPr lang="cs-CZ" sz="2400" dirty="0" smtClean="0">
                <a:solidFill>
                  <a:srgbClr val="C00000"/>
                </a:solidFill>
                <a:latin typeface="Comic Sans MS" pitchFamily="66" charset="0"/>
              </a:rPr>
              <a:t> = 7  </a:t>
            </a:r>
            <a:endParaRPr lang="cs-CZ" sz="2400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60" name="TextovéPole 59"/>
          <p:cNvSpPr txBox="1"/>
          <p:nvPr/>
        </p:nvSpPr>
        <p:spPr>
          <a:xfrm>
            <a:off x="323528" y="5877272"/>
            <a:ext cx="42484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solidFill>
                  <a:srgbClr val="C00000"/>
                </a:solidFill>
                <a:latin typeface="Comic Sans MS" pitchFamily="66" charset="0"/>
              </a:rPr>
              <a:t> L</a:t>
            </a:r>
            <a:r>
              <a:rPr lang="cs-CZ" sz="2400" baseline="-25000" dirty="0" smtClean="0">
                <a:solidFill>
                  <a:srgbClr val="C00000"/>
                </a:solidFill>
                <a:latin typeface="Comic Sans MS" pitchFamily="66" charset="0"/>
              </a:rPr>
              <a:t>2 </a:t>
            </a:r>
            <a:r>
              <a:rPr lang="en-US" sz="2400" dirty="0" smtClean="0">
                <a:solidFill>
                  <a:srgbClr val="C00000"/>
                </a:solidFill>
                <a:latin typeface="Comic Sans MS" pitchFamily="66" charset="0"/>
              </a:rPr>
              <a:t>[</a:t>
            </a:r>
            <a:r>
              <a:rPr lang="cs-CZ" sz="2400" dirty="0" smtClean="0">
                <a:solidFill>
                  <a:srgbClr val="C00000"/>
                </a:solidFill>
                <a:latin typeface="Comic Sans MS" pitchFamily="66" charset="0"/>
              </a:rPr>
              <a:t>2,5;</a:t>
            </a:r>
            <a:r>
              <a:rPr lang="en-US" sz="2400" dirty="0" smtClean="0">
                <a:solidFill>
                  <a:srgbClr val="C00000"/>
                </a:solidFill>
                <a:latin typeface="Comic Sans MS" pitchFamily="66" charset="0"/>
              </a:rPr>
              <a:t> </a:t>
            </a:r>
            <a:r>
              <a:rPr lang="cs-CZ" sz="2400" dirty="0" smtClean="0">
                <a:solidFill>
                  <a:srgbClr val="C00000"/>
                </a:solidFill>
                <a:latin typeface="Comic Sans MS" pitchFamily="66" charset="0"/>
              </a:rPr>
              <a:t>4</a:t>
            </a:r>
            <a:r>
              <a:rPr lang="en-US" sz="2400" dirty="0" smtClean="0">
                <a:solidFill>
                  <a:srgbClr val="C00000"/>
                </a:solidFill>
                <a:latin typeface="Comic Sans MS" pitchFamily="66" charset="0"/>
              </a:rPr>
              <a:t>]</a:t>
            </a:r>
            <a:r>
              <a:rPr lang="cs-CZ" sz="2400" dirty="0" smtClean="0">
                <a:solidFill>
                  <a:srgbClr val="C00000"/>
                </a:solidFill>
                <a:latin typeface="Comic Sans MS" pitchFamily="66" charset="0"/>
              </a:rPr>
              <a:t> = 4.2,5 - 4 = 6  </a:t>
            </a:r>
            <a:endParaRPr lang="cs-CZ" sz="2400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61" name="TextovéPole 60"/>
          <p:cNvSpPr txBox="1"/>
          <p:nvPr/>
        </p:nvSpPr>
        <p:spPr>
          <a:xfrm>
            <a:off x="4716016" y="5877272"/>
            <a:ext cx="22687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solidFill>
                  <a:srgbClr val="C00000"/>
                </a:solidFill>
                <a:latin typeface="Comic Sans MS" pitchFamily="66" charset="0"/>
              </a:rPr>
              <a:t> P</a:t>
            </a:r>
            <a:r>
              <a:rPr lang="cs-CZ" sz="2400" baseline="-25000" dirty="0" smtClean="0">
                <a:solidFill>
                  <a:srgbClr val="C00000"/>
                </a:solidFill>
                <a:latin typeface="Comic Sans MS" pitchFamily="66" charset="0"/>
              </a:rPr>
              <a:t>2 </a:t>
            </a:r>
            <a:r>
              <a:rPr lang="en-US" sz="2400" dirty="0" smtClean="0">
                <a:solidFill>
                  <a:srgbClr val="C00000"/>
                </a:solidFill>
                <a:latin typeface="Comic Sans MS" pitchFamily="66" charset="0"/>
              </a:rPr>
              <a:t>[</a:t>
            </a:r>
            <a:r>
              <a:rPr lang="cs-CZ" sz="2400" dirty="0" smtClean="0">
                <a:solidFill>
                  <a:srgbClr val="C00000"/>
                </a:solidFill>
                <a:latin typeface="Comic Sans MS" pitchFamily="66" charset="0"/>
              </a:rPr>
              <a:t>2,5;</a:t>
            </a:r>
            <a:r>
              <a:rPr lang="en-US" sz="2400" dirty="0" smtClean="0">
                <a:solidFill>
                  <a:srgbClr val="C00000"/>
                </a:solidFill>
                <a:latin typeface="Comic Sans MS" pitchFamily="66" charset="0"/>
              </a:rPr>
              <a:t> </a:t>
            </a:r>
            <a:r>
              <a:rPr lang="cs-CZ" sz="2400" dirty="0" smtClean="0">
                <a:solidFill>
                  <a:srgbClr val="C00000"/>
                </a:solidFill>
                <a:latin typeface="Comic Sans MS" pitchFamily="66" charset="0"/>
              </a:rPr>
              <a:t>4</a:t>
            </a:r>
            <a:r>
              <a:rPr lang="en-US" sz="2400" dirty="0" smtClean="0">
                <a:solidFill>
                  <a:srgbClr val="C00000"/>
                </a:solidFill>
                <a:latin typeface="Comic Sans MS" pitchFamily="66" charset="0"/>
              </a:rPr>
              <a:t>]</a:t>
            </a:r>
            <a:r>
              <a:rPr lang="cs-CZ" sz="2400" dirty="0" smtClean="0">
                <a:solidFill>
                  <a:srgbClr val="C00000"/>
                </a:solidFill>
                <a:latin typeface="Comic Sans MS" pitchFamily="66" charset="0"/>
              </a:rPr>
              <a:t> = 6  </a:t>
            </a:r>
            <a:endParaRPr lang="cs-CZ" sz="2400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62" name="Obdélník 61"/>
          <p:cNvSpPr/>
          <p:nvPr/>
        </p:nvSpPr>
        <p:spPr>
          <a:xfrm>
            <a:off x="7380312" y="5445224"/>
            <a:ext cx="123783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400" dirty="0" smtClean="0">
                <a:solidFill>
                  <a:srgbClr val="C00000"/>
                </a:solidFill>
                <a:latin typeface="Comic Sans MS" pitchFamily="66" charset="0"/>
              </a:rPr>
              <a:t> L</a:t>
            </a:r>
            <a:r>
              <a:rPr lang="cs-CZ" sz="2400" baseline="-25000" dirty="0" smtClean="0">
                <a:solidFill>
                  <a:srgbClr val="C00000"/>
                </a:solidFill>
                <a:latin typeface="Comic Sans MS" pitchFamily="66" charset="0"/>
              </a:rPr>
              <a:t>1</a:t>
            </a:r>
            <a:r>
              <a:rPr lang="cs-CZ" sz="2400" dirty="0" smtClean="0">
                <a:solidFill>
                  <a:srgbClr val="C00000"/>
                </a:solidFill>
                <a:latin typeface="Comic Sans MS" pitchFamily="66" charset="0"/>
              </a:rPr>
              <a:t> = P</a:t>
            </a:r>
            <a:r>
              <a:rPr lang="cs-CZ" sz="2400" baseline="-25000" dirty="0" smtClean="0">
                <a:solidFill>
                  <a:srgbClr val="C00000"/>
                </a:solidFill>
                <a:latin typeface="Comic Sans MS" pitchFamily="66" charset="0"/>
              </a:rPr>
              <a:t>1 </a:t>
            </a:r>
            <a:endParaRPr lang="cs-CZ" sz="2400" dirty="0"/>
          </a:p>
        </p:txBody>
      </p:sp>
      <p:sp>
        <p:nvSpPr>
          <p:cNvPr id="63" name="Obdélník 62"/>
          <p:cNvSpPr/>
          <p:nvPr/>
        </p:nvSpPr>
        <p:spPr>
          <a:xfrm>
            <a:off x="7380312" y="5877272"/>
            <a:ext cx="125707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400" dirty="0" smtClean="0">
                <a:solidFill>
                  <a:srgbClr val="C00000"/>
                </a:solidFill>
                <a:latin typeface="Comic Sans MS" pitchFamily="66" charset="0"/>
              </a:rPr>
              <a:t> L</a:t>
            </a:r>
            <a:r>
              <a:rPr lang="cs-CZ" sz="2400" baseline="-25000" dirty="0" smtClean="0">
                <a:solidFill>
                  <a:srgbClr val="C00000"/>
                </a:solidFill>
                <a:latin typeface="Comic Sans MS" pitchFamily="66" charset="0"/>
              </a:rPr>
              <a:t>2</a:t>
            </a:r>
            <a:r>
              <a:rPr lang="cs-CZ" sz="2400" dirty="0" smtClean="0">
                <a:solidFill>
                  <a:srgbClr val="C00000"/>
                </a:solidFill>
                <a:latin typeface="Comic Sans MS" pitchFamily="66" charset="0"/>
              </a:rPr>
              <a:t> = P</a:t>
            </a:r>
            <a:r>
              <a:rPr lang="cs-CZ" sz="2400" baseline="-25000" dirty="0" smtClean="0">
                <a:solidFill>
                  <a:srgbClr val="C00000"/>
                </a:solidFill>
                <a:latin typeface="Comic Sans MS" pitchFamily="66" charset="0"/>
              </a:rPr>
              <a:t>2 </a:t>
            </a:r>
            <a:endParaRPr lang="cs-CZ" sz="2400" dirty="0"/>
          </a:p>
        </p:txBody>
      </p:sp>
      <p:pic>
        <p:nvPicPr>
          <p:cNvPr id="139265" name="Picture 1" descr="C:\Users\PC3\AppData\Local\Microsoft\Windows\Temporary Internet Files\Content.IE5\DFTQN1ZU\MC900334096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08304" y="764704"/>
            <a:ext cx="1520647" cy="1816913"/>
          </a:xfrm>
          <a:prstGeom prst="rect">
            <a:avLst/>
          </a:prstGeom>
          <a:noFill/>
        </p:spPr>
      </p:pic>
      <p:sp>
        <p:nvSpPr>
          <p:cNvPr id="65" name="TextovéPole 64"/>
          <p:cNvSpPr txBox="1"/>
          <p:nvPr/>
        </p:nvSpPr>
        <p:spPr>
          <a:xfrm>
            <a:off x="5220072" y="4797152"/>
            <a:ext cx="3600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>
                <a:solidFill>
                  <a:srgbClr val="C00000"/>
                </a:solidFill>
                <a:latin typeface="Comic Sans MS" pitchFamily="66" charset="0"/>
              </a:rPr>
              <a:t>  </a:t>
            </a:r>
            <a:r>
              <a:rPr lang="en-US" sz="2800" b="1" dirty="0" smtClean="0">
                <a:solidFill>
                  <a:schemeClr val="tx2">
                    <a:lumMod val="75000"/>
                  </a:schemeClr>
                </a:solidFill>
                <a:latin typeface="Comic Sans MS" pitchFamily="66" charset="0"/>
              </a:rPr>
              <a:t>[x</a:t>
            </a:r>
            <a:r>
              <a:rPr lang="cs-CZ" sz="2800" b="1" dirty="0" smtClean="0">
                <a:solidFill>
                  <a:schemeClr val="tx2">
                    <a:lumMod val="75000"/>
                  </a:schemeClr>
                </a:solidFill>
                <a:latin typeface="Comic Sans MS" pitchFamily="66" charset="0"/>
              </a:rPr>
              <a:t>;</a:t>
            </a:r>
            <a:r>
              <a:rPr lang="en-US" sz="2800" b="1" dirty="0" smtClean="0">
                <a:solidFill>
                  <a:schemeClr val="tx2">
                    <a:lumMod val="75000"/>
                  </a:schemeClr>
                </a:solidFill>
                <a:latin typeface="Comic Sans MS" pitchFamily="66" charset="0"/>
              </a:rPr>
              <a:t> </a:t>
            </a:r>
            <a:r>
              <a:rPr lang="cs-CZ" sz="2800" b="1" dirty="0" smtClean="0">
                <a:solidFill>
                  <a:schemeClr val="tx2">
                    <a:lumMod val="75000"/>
                  </a:schemeClr>
                </a:solidFill>
                <a:latin typeface="Comic Sans MS" pitchFamily="66" charset="0"/>
              </a:rPr>
              <a:t>y</a:t>
            </a:r>
            <a:r>
              <a:rPr lang="en-US" sz="2800" b="1" dirty="0" smtClean="0">
                <a:solidFill>
                  <a:schemeClr val="tx2">
                    <a:lumMod val="75000"/>
                  </a:schemeClr>
                </a:solidFill>
                <a:latin typeface="Comic Sans MS" pitchFamily="66" charset="0"/>
              </a:rPr>
              <a:t>] = [</a:t>
            </a:r>
            <a:r>
              <a:rPr lang="cs-CZ" sz="2800" b="1" dirty="0" smtClean="0">
                <a:solidFill>
                  <a:schemeClr val="tx2">
                    <a:lumMod val="75000"/>
                  </a:schemeClr>
                </a:solidFill>
                <a:latin typeface="Comic Sans MS" pitchFamily="66" charset="0"/>
              </a:rPr>
              <a:t>2,5;</a:t>
            </a:r>
            <a:r>
              <a:rPr lang="en-US" sz="2800" b="1" dirty="0" smtClean="0">
                <a:solidFill>
                  <a:schemeClr val="tx2">
                    <a:lumMod val="75000"/>
                  </a:schemeClr>
                </a:solidFill>
                <a:latin typeface="Comic Sans MS" pitchFamily="66" charset="0"/>
              </a:rPr>
              <a:t> </a:t>
            </a:r>
            <a:r>
              <a:rPr lang="cs-CZ" sz="2800" b="1" dirty="0" smtClean="0">
                <a:solidFill>
                  <a:schemeClr val="tx2">
                    <a:lumMod val="75000"/>
                  </a:schemeClr>
                </a:solidFill>
                <a:latin typeface="Comic Sans MS" pitchFamily="66" charset="0"/>
              </a:rPr>
              <a:t>4</a:t>
            </a:r>
            <a:r>
              <a:rPr lang="en-US" sz="2800" b="1" dirty="0" smtClean="0">
                <a:solidFill>
                  <a:schemeClr val="tx2">
                    <a:lumMod val="75000"/>
                  </a:schemeClr>
                </a:solidFill>
                <a:latin typeface="Comic Sans MS" pitchFamily="66" charset="0"/>
              </a:rPr>
              <a:t>]</a:t>
            </a:r>
            <a:endParaRPr lang="cs-CZ" sz="2800" b="1" dirty="0" smtClean="0">
              <a:solidFill>
                <a:schemeClr val="tx2">
                  <a:lumMod val="75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32" name="TextovéPole 31"/>
          <p:cNvSpPr txBox="1"/>
          <p:nvPr/>
        </p:nvSpPr>
        <p:spPr>
          <a:xfrm>
            <a:off x="179512" y="260648"/>
            <a:ext cx="19077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>
                <a:latin typeface="Comic Sans MS" pitchFamily="66" charset="0"/>
              </a:rPr>
              <a:t>  </a:t>
            </a:r>
            <a:r>
              <a:rPr lang="cs-CZ" sz="2000" b="1" dirty="0" smtClean="0">
                <a:latin typeface="Comic Sans MS" pitchFamily="66" charset="0"/>
              </a:rPr>
              <a:t>Příklad č.1</a:t>
            </a:r>
            <a:endParaRPr lang="cs-CZ" sz="2000" b="1" dirty="0">
              <a:latin typeface="Comic Sans MS" pitchFamily="66" charset="0"/>
            </a:endParaRPr>
          </a:p>
        </p:txBody>
      </p:sp>
      <p:sp>
        <p:nvSpPr>
          <p:cNvPr id="35" name="Volný tvar 34"/>
          <p:cNvSpPr/>
          <p:nvPr/>
        </p:nvSpPr>
        <p:spPr>
          <a:xfrm>
            <a:off x="0" y="986971"/>
            <a:ext cx="3468914" cy="4247848"/>
          </a:xfrm>
          <a:custGeom>
            <a:avLst/>
            <a:gdLst>
              <a:gd name="connsiteX0" fmla="*/ 2689980 w 3662437"/>
              <a:gd name="connsiteY0" fmla="*/ 4122058 h 4247848"/>
              <a:gd name="connsiteX1" fmla="*/ 1151466 w 3662437"/>
              <a:gd name="connsiteY1" fmla="*/ 4151086 h 4247848"/>
              <a:gd name="connsiteX2" fmla="*/ 498323 w 3662437"/>
              <a:gd name="connsiteY2" fmla="*/ 3541486 h 4247848"/>
              <a:gd name="connsiteX3" fmla="*/ 527352 w 3662437"/>
              <a:gd name="connsiteY3" fmla="*/ 551543 h 4247848"/>
              <a:gd name="connsiteX4" fmla="*/ 3662437 w 3662437"/>
              <a:gd name="connsiteY4" fmla="*/ 232229 h 4247848"/>
              <a:gd name="connsiteX5" fmla="*/ 3662437 w 3662437"/>
              <a:gd name="connsiteY5" fmla="*/ 232229 h 42478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662437" h="4247848">
                <a:moveTo>
                  <a:pt x="2689980" y="4122058"/>
                </a:moveTo>
                <a:cubicBezTo>
                  <a:pt x="2103361" y="4184953"/>
                  <a:pt x="1516742" y="4247848"/>
                  <a:pt x="1151466" y="4151086"/>
                </a:cubicBezTo>
                <a:cubicBezTo>
                  <a:pt x="786190" y="4054324"/>
                  <a:pt x="602342" y="4141410"/>
                  <a:pt x="498323" y="3541486"/>
                </a:cubicBezTo>
                <a:cubicBezTo>
                  <a:pt x="394304" y="2941562"/>
                  <a:pt x="0" y="1103086"/>
                  <a:pt x="527352" y="551543"/>
                </a:cubicBezTo>
                <a:cubicBezTo>
                  <a:pt x="1054704" y="0"/>
                  <a:pt x="3662437" y="232229"/>
                  <a:pt x="3662437" y="232229"/>
                </a:cubicBezTo>
                <a:lnTo>
                  <a:pt x="3662437" y="232229"/>
                </a:lnTo>
              </a:path>
            </a:pathLst>
          </a:custGeom>
          <a:ln w="47625">
            <a:solidFill>
              <a:schemeClr val="tx2">
                <a:lumMod val="75000"/>
              </a:schemeClr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8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3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8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3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8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3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8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3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8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3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36" grpId="0" animBg="1"/>
      <p:bldP spid="38" grpId="0" animBg="1"/>
      <p:bldP spid="39" grpId="0"/>
      <p:bldP spid="40" grpId="0"/>
      <p:bldP spid="41" grpId="0"/>
      <p:bldP spid="43" grpId="0" animBg="1"/>
      <p:bldP spid="44" grpId="0" animBg="1"/>
      <p:bldP spid="46" grpId="0"/>
      <p:bldP spid="47" grpId="0"/>
      <p:bldP spid="48" grpId="0" animBg="1"/>
      <p:bldP spid="52" grpId="0"/>
      <p:bldP spid="53" grpId="0"/>
      <p:bldP spid="54" grpId="0"/>
      <p:bldP spid="56" grpId="0" animBg="1"/>
      <p:bldP spid="57" grpId="0" animBg="1"/>
      <p:bldP spid="58" grpId="0"/>
      <p:bldP spid="59" grpId="0"/>
      <p:bldP spid="60" grpId="0"/>
      <p:bldP spid="61" grpId="0"/>
      <p:bldP spid="62" grpId="0"/>
      <p:bldP spid="63" grpId="0"/>
      <p:bldP spid="65" grpId="0"/>
      <p:bldP spid="3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Zaoblený obdélník 14"/>
          <p:cNvSpPr/>
          <p:nvPr/>
        </p:nvSpPr>
        <p:spPr>
          <a:xfrm>
            <a:off x="179512" y="260648"/>
            <a:ext cx="8640960" cy="6336704"/>
          </a:xfrm>
          <a:prstGeom prst="roundRect">
            <a:avLst>
              <a:gd name="adj" fmla="val 5199"/>
            </a:avLst>
          </a:prstGeom>
          <a:solidFill>
            <a:schemeClr val="bg1"/>
          </a:solidFill>
          <a:ln w="41275">
            <a:solidFill>
              <a:srgbClr val="77933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18" name="TextovéPole 17"/>
          <p:cNvSpPr txBox="1"/>
          <p:nvPr/>
        </p:nvSpPr>
        <p:spPr>
          <a:xfrm>
            <a:off x="3059832" y="476672"/>
            <a:ext cx="29523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>
                <a:solidFill>
                  <a:srgbClr val="C00000"/>
                </a:solidFill>
                <a:latin typeface="Comic Sans MS" pitchFamily="66" charset="0"/>
              </a:rPr>
              <a:t> 2x - 3y = 4</a:t>
            </a:r>
            <a:endParaRPr lang="cs-CZ" sz="2800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23" name="TextovéPole 22"/>
          <p:cNvSpPr txBox="1"/>
          <p:nvPr/>
        </p:nvSpPr>
        <p:spPr>
          <a:xfrm>
            <a:off x="3059832" y="908720"/>
            <a:ext cx="27363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>
                <a:solidFill>
                  <a:srgbClr val="C00000"/>
                </a:solidFill>
                <a:latin typeface="Comic Sans MS" pitchFamily="66" charset="0"/>
              </a:rPr>
              <a:t> 3x - 4y = 7</a:t>
            </a:r>
            <a:endParaRPr lang="cs-CZ" sz="2800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cxnSp>
        <p:nvCxnSpPr>
          <p:cNvPr id="25" name="Přímá spojovací čára 24"/>
          <p:cNvCxnSpPr/>
          <p:nvPr/>
        </p:nvCxnSpPr>
        <p:spPr>
          <a:xfrm>
            <a:off x="2699792" y="1484784"/>
            <a:ext cx="3744416" cy="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Oválný popisek 21"/>
          <p:cNvSpPr/>
          <p:nvPr/>
        </p:nvSpPr>
        <p:spPr>
          <a:xfrm>
            <a:off x="539552" y="1628800"/>
            <a:ext cx="7848872" cy="1512168"/>
          </a:xfrm>
          <a:prstGeom prst="wedgeEllipseCallout">
            <a:avLst>
              <a:gd name="adj1" fmla="val 45816"/>
              <a:gd name="adj2" fmla="val -38411"/>
            </a:avLst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marL="514350" indent="-514350" algn="ctr"/>
            <a:r>
              <a:rPr lang="cs-CZ" sz="2400" dirty="0" smtClean="0">
                <a:solidFill>
                  <a:schemeClr val="tx1"/>
                </a:solidFill>
                <a:latin typeface="Comic Sans MS" pitchFamily="66" charset="0"/>
              </a:rPr>
              <a:t>Zvolíme jednu neznámou, kterou ze soustavy rovnic sečtením vyrušíme.</a:t>
            </a:r>
            <a:endParaRPr lang="cs-CZ" sz="24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36" name="Oválný popisek 35"/>
          <p:cNvSpPr/>
          <p:nvPr/>
        </p:nvSpPr>
        <p:spPr>
          <a:xfrm>
            <a:off x="539552" y="1628800"/>
            <a:ext cx="7848872" cy="1512168"/>
          </a:xfrm>
          <a:prstGeom prst="wedgeEllipseCallout">
            <a:avLst>
              <a:gd name="adj1" fmla="val 45816"/>
              <a:gd name="adj2" fmla="val -38411"/>
            </a:avLst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marL="514350" indent="-514350" algn="ctr"/>
            <a:r>
              <a:rPr lang="cs-CZ" sz="2200" dirty="0" smtClean="0">
                <a:solidFill>
                  <a:schemeClr val="tx1"/>
                </a:solidFill>
                <a:latin typeface="Comic Sans MS" pitchFamily="66" charset="0"/>
              </a:rPr>
              <a:t>Např. vynásobíme-li první rovnici </a:t>
            </a:r>
          </a:p>
          <a:p>
            <a:pPr marL="514350" indent="-514350" algn="ctr"/>
            <a:r>
              <a:rPr lang="cs-CZ" sz="2200" dirty="0" smtClean="0">
                <a:solidFill>
                  <a:schemeClr val="tx1"/>
                </a:solidFill>
                <a:latin typeface="Comic Sans MS" pitchFamily="66" charset="0"/>
              </a:rPr>
              <a:t>číslem </a:t>
            </a:r>
            <a:r>
              <a:rPr lang="cs-CZ" sz="2200" dirty="0" smtClean="0">
                <a:solidFill>
                  <a:srgbClr val="C00000"/>
                </a:solidFill>
                <a:latin typeface="Comic Sans MS" pitchFamily="66" charset="0"/>
              </a:rPr>
              <a:t>-3</a:t>
            </a:r>
            <a:r>
              <a:rPr lang="cs-CZ" sz="2200" dirty="0" smtClean="0">
                <a:solidFill>
                  <a:schemeClr val="tx1"/>
                </a:solidFill>
                <a:latin typeface="Comic Sans MS" pitchFamily="66" charset="0"/>
              </a:rPr>
              <a:t> a druhou číslem </a:t>
            </a:r>
            <a:r>
              <a:rPr lang="cs-CZ" sz="2200" dirty="0" smtClean="0">
                <a:solidFill>
                  <a:srgbClr val="C00000"/>
                </a:solidFill>
                <a:latin typeface="Comic Sans MS" pitchFamily="66" charset="0"/>
              </a:rPr>
              <a:t>2</a:t>
            </a:r>
            <a:r>
              <a:rPr lang="cs-CZ" sz="2200" dirty="0" smtClean="0">
                <a:solidFill>
                  <a:schemeClr val="tx1"/>
                </a:solidFill>
                <a:latin typeface="Comic Sans MS" pitchFamily="66" charset="0"/>
              </a:rPr>
              <a:t>, součet koeficientů u neznámé </a:t>
            </a:r>
            <a:r>
              <a:rPr lang="cs-CZ" sz="2200" b="1" dirty="0" smtClean="0">
                <a:solidFill>
                  <a:srgbClr val="C00000"/>
                </a:solidFill>
                <a:latin typeface="Comic Sans MS" pitchFamily="66" charset="0"/>
              </a:rPr>
              <a:t>x</a:t>
            </a:r>
            <a:r>
              <a:rPr lang="cs-CZ" sz="2200" dirty="0" smtClean="0">
                <a:solidFill>
                  <a:schemeClr val="tx1"/>
                </a:solidFill>
                <a:latin typeface="Comic Sans MS" pitchFamily="66" charset="0"/>
              </a:rPr>
              <a:t> bude nulový.</a:t>
            </a:r>
            <a:endParaRPr lang="cs-CZ" sz="22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39" name="TextovéPole 38"/>
          <p:cNvSpPr txBox="1"/>
          <p:nvPr/>
        </p:nvSpPr>
        <p:spPr>
          <a:xfrm>
            <a:off x="1331640" y="3212976"/>
            <a:ext cx="33843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>
                <a:solidFill>
                  <a:srgbClr val="C00000"/>
                </a:solidFill>
                <a:latin typeface="Comic Sans MS" pitchFamily="66" charset="0"/>
              </a:rPr>
              <a:t> -6x + 9y = -12</a:t>
            </a:r>
            <a:endParaRPr lang="cs-CZ" sz="2800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40" name="TextovéPole 39"/>
          <p:cNvSpPr txBox="1"/>
          <p:nvPr/>
        </p:nvSpPr>
        <p:spPr>
          <a:xfrm>
            <a:off x="1403648" y="3717032"/>
            <a:ext cx="32403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>
                <a:solidFill>
                  <a:srgbClr val="C00000"/>
                </a:solidFill>
                <a:latin typeface="Comic Sans MS" pitchFamily="66" charset="0"/>
              </a:rPr>
              <a:t>  6x - 8y = 14</a:t>
            </a:r>
            <a:endParaRPr lang="cs-CZ" sz="2800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41" name="TextovéPole 40"/>
          <p:cNvSpPr txBox="1"/>
          <p:nvPr/>
        </p:nvSpPr>
        <p:spPr>
          <a:xfrm>
            <a:off x="5652120" y="908720"/>
            <a:ext cx="15121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>
                <a:solidFill>
                  <a:schemeClr val="tx2">
                    <a:lumMod val="75000"/>
                  </a:schemeClr>
                </a:solidFill>
                <a:latin typeface="Comic Sans MS" pitchFamily="66" charset="0"/>
              </a:rPr>
              <a:t>/.2</a:t>
            </a:r>
            <a:endParaRPr lang="cs-CZ" sz="2800" b="1" dirty="0">
              <a:solidFill>
                <a:schemeClr val="tx2">
                  <a:lumMod val="75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43" name="Oválný popisek 42"/>
          <p:cNvSpPr/>
          <p:nvPr/>
        </p:nvSpPr>
        <p:spPr>
          <a:xfrm>
            <a:off x="539552" y="1628800"/>
            <a:ext cx="7848872" cy="1512168"/>
          </a:xfrm>
          <a:prstGeom prst="wedgeEllipseCallout">
            <a:avLst>
              <a:gd name="adj1" fmla="val 45816"/>
              <a:gd name="adj2" fmla="val -38411"/>
            </a:avLst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marL="514350" indent="-514350" algn="ctr"/>
            <a:r>
              <a:rPr lang="cs-CZ" sz="2200" dirty="0" smtClean="0">
                <a:solidFill>
                  <a:schemeClr val="tx1"/>
                </a:solidFill>
                <a:latin typeface="Comic Sans MS" pitchFamily="66" charset="0"/>
              </a:rPr>
              <a:t>Po sečtení obou rovnic se neznámé </a:t>
            </a:r>
            <a:r>
              <a:rPr lang="cs-CZ" sz="2200" b="1" dirty="0" smtClean="0">
                <a:solidFill>
                  <a:srgbClr val="C00000"/>
                </a:solidFill>
                <a:latin typeface="Comic Sans MS" pitchFamily="66" charset="0"/>
              </a:rPr>
              <a:t>x</a:t>
            </a:r>
            <a:r>
              <a:rPr lang="cs-CZ" sz="2200" dirty="0" smtClean="0">
                <a:solidFill>
                  <a:schemeClr val="tx1"/>
                </a:solidFill>
                <a:latin typeface="Comic Sans MS" pitchFamily="66" charset="0"/>
              </a:rPr>
              <a:t> „zbavíme“ a získáme jen jednu lineární rovnici s jednou neznámou.</a:t>
            </a:r>
            <a:endParaRPr lang="cs-CZ" sz="22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44" name="Elipsa 43"/>
          <p:cNvSpPr/>
          <p:nvPr/>
        </p:nvSpPr>
        <p:spPr>
          <a:xfrm>
            <a:off x="1475656" y="3140968"/>
            <a:ext cx="864096" cy="1224136"/>
          </a:xfrm>
          <a:prstGeom prst="ellipse">
            <a:avLst/>
          </a:prstGeom>
          <a:noFill/>
          <a:ln w="38100"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45" name="Přímá spojovací čára 44"/>
          <p:cNvCxnSpPr/>
          <p:nvPr/>
        </p:nvCxnSpPr>
        <p:spPr>
          <a:xfrm>
            <a:off x="899592" y="4293096"/>
            <a:ext cx="3744416" cy="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ovéPole 45"/>
          <p:cNvSpPr txBox="1"/>
          <p:nvPr/>
        </p:nvSpPr>
        <p:spPr>
          <a:xfrm>
            <a:off x="2843808" y="4293096"/>
            <a:ext cx="18722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u="sng" dirty="0" smtClean="0">
                <a:solidFill>
                  <a:schemeClr val="tx2">
                    <a:lumMod val="75000"/>
                  </a:schemeClr>
                </a:solidFill>
                <a:latin typeface="Comic Sans MS" pitchFamily="66" charset="0"/>
              </a:rPr>
              <a:t>y = 2</a:t>
            </a:r>
            <a:endParaRPr lang="cs-CZ" sz="2800" b="1" u="sng" dirty="0">
              <a:solidFill>
                <a:schemeClr val="tx2">
                  <a:lumMod val="75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48" name="Oválný popisek 47"/>
          <p:cNvSpPr/>
          <p:nvPr/>
        </p:nvSpPr>
        <p:spPr>
          <a:xfrm>
            <a:off x="539552" y="1628800"/>
            <a:ext cx="7848872" cy="1512168"/>
          </a:xfrm>
          <a:prstGeom prst="wedgeEllipseCallout">
            <a:avLst>
              <a:gd name="adj1" fmla="val 45816"/>
              <a:gd name="adj2" fmla="val -38411"/>
            </a:avLst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marL="514350" indent="-514350" algn="ctr"/>
            <a:r>
              <a:rPr lang="cs-CZ" sz="2200" dirty="0" smtClean="0">
                <a:solidFill>
                  <a:schemeClr val="tx1"/>
                </a:solidFill>
                <a:latin typeface="Comic Sans MS" pitchFamily="66" charset="0"/>
              </a:rPr>
              <a:t>Druhou neznámou vypočítáme dosazením hodnoty </a:t>
            </a:r>
            <a:r>
              <a:rPr lang="cs-CZ" sz="2200" b="1" dirty="0" smtClean="0">
                <a:solidFill>
                  <a:srgbClr val="C00000"/>
                </a:solidFill>
                <a:latin typeface="Comic Sans MS" pitchFamily="66" charset="0"/>
              </a:rPr>
              <a:t>y</a:t>
            </a:r>
            <a:r>
              <a:rPr lang="cs-CZ" sz="2200" dirty="0" smtClean="0">
                <a:solidFill>
                  <a:schemeClr val="tx1"/>
                </a:solidFill>
                <a:latin typeface="Comic Sans MS" pitchFamily="66" charset="0"/>
              </a:rPr>
              <a:t> do jedné z rovnic.</a:t>
            </a:r>
            <a:endParaRPr lang="cs-CZ" sz="22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52" name="TextovéPole 51"/>
          <p:cNvSpPr txBox="1"/>
          <p:nvPr/>
        </p:nvSpPr>
        <p:spPr>
          <a:xfrm>
            <a:off x="5004048" y="3212976"/>
            <a:ext cx="30598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>
                <a:solidFill>
                  <a:srgbClr val="C00000"/>
                </a:solidFill>
                <a:latin typeface="Comic Sans MS" pitchFamily="66" charset="0"/>
              </a:rPr>
              <a:t> 3x – 4.</a:t>
            </a:r>
            <a:r>
              <a:rPr lang="cs-CZ" sz="2800" b="1" dirty="0" smtClean="0">
                <a:solidFill>
                  <a:schemeClr val="tx2">
                    <a:lumMod val="75000"/>
                  </a:schemeClr>
                </a:solidFill>
                <a:latin typeface="Comic Sans MS" pitchFamily="66" charset="0"/>
              </a:rPr>
              <a:t>2</a:t>
            </a:r>
            <a:r>
              <a:rPr lang="cs-CZ" sz="2800" b="1" dirty="0" smtClean="0">
                <a:solidFill>
                  <a:srgbClr val="C00000"/>
                </a:solidFill>
                <a:latin typeface="Comic Sans MS" pitchFamily="66" charset="0"/>
              </a:rPr>
              <a:t> = 7</a:t>
            </a:r>
            <a:endParaRPr lang="cs-CZ" sz="2800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53" name="TextovéPole 52"/>
          <p:cNvSpPr txBox="1"/>
          <p:nvPr/>
        </p:nvSpPr>
        <p:spPr>
          <a:xfrm>
            <a:off x="5292080" y="3717032"/>
            <a:ext cx="33123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>
                <a:solidFill>
                  <a:srgbClr val="C00000"/>
                </a:solidFill>
                <a:latin typeface="Comic Sans MS" pitchFamily="66" charset="0"/>
              </a:rPr>
              <a:t> 3x - 8 = 7  /+8</a:t>
            </a:r>
            <a:endParaRPr lang="cs-CZ" sz="2800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54" name="TextovéPole 53"/>
          <p:cNvSpPr txBox="1"/>
          <p:nvPr/>
        </p:nvSpPr>
        <p:spPr>
          <a:xfrm>
            <a:off x="5868144" y="4149080"/>
            <a:ext cx="28083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>
                <a:solidFill>
                  <a:srgbClr val="C00000"/>
                </a:solidFill>
                <a:latin typeface="Comic Sans MS" pitchFamily="66" charset="0"/>
              </a:rPr>
              <a:t>  3x = 15  /:3</a:t>
            </a:r>
            <a:endParaRPr lang="cs-CZ" sz="2800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56" name="Oválný popisek 55"/>
          <p:cNvSpPr/>
          <p:nvPr/>
        </p:nvSpPr>
        <p:spPr>
          <a:xfrm>
            <a:off x="539552" y="1628800"/>
            <a:ext cx="7848872" cy="1512168"/>
          </a:xfrm>
          <a:prstGeom prst="wedgeEllipseCallout">
            <a:avLst>
              <a:gd name="adj1" fmla="val 45816"/>
              <a:gd name="adj2" fmla="val -38411"/>
            </a:avLst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marL="514350" indent="-514350" algn="ctr"/>
            <a:r>
              <a:rPr lang="cs-CZ" sz="2400" dirty="0" smtClean="0">
                <a:solidFill>
                  <a:schemeClr val="tx1"/>
                </a:solidFill>
                <a:latin typeface="Comic Sans MS" pitchFamily="66" charset="0"/>
              </a:rPr>
              <a:t>Řešením  soustavy rovnic je uspořádaná dvojice </a:t>
            </a:r>
          </a:p>
          <a:p>
            <a:pPr marL="514350" indent="-514350" algn="ctr"/>
            <a:r>
              <a:rPr lang="en-US" sz="2400" b="1" dirty="0" smtClean="0">
                <a:solidFill>
                  <a:srgbClr val="C00000"/>
                </a:solidFill>
                <a:latin typeface="Comic Sans MS" pitchFamily="66" charset="0"/>
              </a:rPr>
              <a:t>[x</a:t>
            </a:r>
            <a:r>
              <a:rPr lang="cs-CZ" sz="2400" b="1" dirty="0" smtClean="0">
                <a:solidFill>
                  <a:srgbClr val="C00000"/>
                </a:solidFill>
                <a:latin typeface="Comic Sans MS" pitchFamily="66" charset="0"/>
              </a:rPr>
              <a:t>;</a:t>
            </a:r>
            <a:r>
              <a:rPr lang="en-US" sz="2400" b="1" dirty="0" smtClean="0">
                <a:solidFill>
                  <a:srgbClr val="C00000"/>
                </a:solidFill>
                <a:latin typeface="Comic Sans MS" pitchFamily="66" charset="0"/>
              </a:rPr>
              <a:t> </a:t>
            </a:r>
            <a:r>
              <a:rPr lang="cs-CZ" sz="2400" b="1" dirty="0" smtClean="0">
                <a:solidFill>
                  <a:srgbClr val="C00000"/>
                </a:solidFill>
                <a:latin typeface="Comic Sans MS" pitchFamily="66" charset="0"/>
              </a:rPr>
              <a:t>y</a:t>
            </a:r>
            <a:r>
              <a:rPr lang="en-US" sz="2400" b="1" dirty="0" smtClean="0">
                <a:solidFill>
                  <a:srgbClr val="C00000"/>
                </a:solidFill>
                <a:latin typeface="Comic Sans MS" pitchFamily="66" charset="0"/>
              </a:rPr>
              <a:t>] = [</a:t>
            </a:r>
            <a:r>
              <a:rPr lang="cs-CZ" sz="2400" b="1" dirty="0" smtClean="0">
                <a:solidFill>
                  <a:srgbClr val="C00000"/>
                </a:solidFill>
                <a:latin typeface="Comic Sans MS" pitchFamily="66" charset="0"/>
              </a:rPr>
              <a:t>5;</a:t>
            </a:r>
            <a:r>
              <a:rPr lang="en-US" sz="2400" b="1" dirty="0" smtClean="0">
                <a:solidFill>
                  <a:srgbClr val="C00000"/>
                </a:solidFill>
                <a:latin typeface="Comic Sans MS" pitchFamily="66" charset="0"/>
              </a:rPr>
              <a:t> </a:t>
            </a:r>
            <a:r>
              <a:rPr lang="cs-CZ" sz="2400" b="1" dirty="0" smtClean="0">
                <a:solidFill>
                  <a:srgbClr val="C00000"/>
                </a:solidFill>
                <a:latin typeface="Comic Sans MS" pitchFamily="66" charset="0"/>
              </a:rPr>
              <a:t>2</a:t>
            </a:r>
            <a:r>
              <a:rPr lang="en-US" sz="2400" b="1" dirty="0" smtClean="0">
                <a:solidFill>
                  <a:srgbClr val="C00000"/>
                </a:solidFill>
                <a:latin typeface="Comic Sans MS" pitchFamily="66" charset="0"/>
              </a:rPr>
              <a:t>]</a:t>
            </a:r>
            <a:endParaRPr lang="cs-CZ" sz="2400" b="1" dirty="0" smtClean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57" name="Oválný popisek 56"/>
          <p:cNvSpPr/>
          <p:nvPr/>
        </p:nvSpPr>
        <p:spPr>
          <a:xfrm>
            <a:off x="539552" y="1628800"/>
            <a:ext cx="7848872" cy="1512168"/>
          </a:xfrm>
          <a:prstGeom prst="wedgeEllipseCallout">
            <a:avLst>
              <a:gd name="adj1" fmla="val 45816"/>
              <a:gd name="adj2" fmla="val -38411"/>
            </a:avLst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marL="514350" indent="-514350" algn="ctr"/>
            <a:endParaRPr lang="cs-CZ" sz="2400" dirty="0" smtClean="0">
              <a:solidFill>
                <a:schemeClr val="tx1"/>
              </a:solidFill>
              <a:latin typeface="Comic Sans MS" pitchFamily="66" charset="0"/>
            </a:endParaRPr>
          </a:p>
          <a:p>
            <a:pPr marL="514350" indent="-514350" algn="ctr"/>
            <a:r>
              <a:rPr lang="cs-CZ" sz="2400" dirty="0" smtClean="0">
                <a:solidFill>
                  <a:schemeClr val="tx1"/>
                </a:solidFill>
                <a:latin typeface="Comic Sans MS" pitchFamily="66" charset="0"/>
              </a:rPr>
              <a:t>Ověříme si, že tato uspořádaná dvojice </a:t>
            </a:r>
            <a:r>
              <a:rPr lang="en-US" sz="2400" b="1" dirty="0" smtClean="0">
                <a:solidFill>
                  <a:srgbClr val="C00000"/>
                </a:solidFill>
                <a:latin typeface="Comic Sans MS" pitchFamily="66" charset="0"/>
              </a:rPr>
              <a:t>[</a:t>
            </a:r>
            <a:r>
              <a:rPr lang="cs-CZ" sz="2400" b="1" dirty="0" smtClean="0">
                <a:solidFill>
                  <a:srgbClr val="C00000"/>
                </a:solidFill>
                <a:latin typeface="Comic Sans MS" pitchFamily="66" charset="0"/>
              </a:rPr>
              <a:t>5;</a:t>
            </a:r>
            <a:r>
              <a:rPr lang="en-US" sz="2400" b="1" dirty="0" smtClean="0">
                <a:solidFill>
                  <a:srgbClr val="C00000"/>
                </a:solidFill>
                <a:latin typeface="Comic Sans MS" pitchFamily="66" charset="0"/>
              </a:rPr>
              <a:t> </a:t>
            </a:r>
            <a:r>
              <a:rPr lang="cs-CZ" sz="2400" b="1" dirty="0" smtClean="0">
                <a:solidFill>
                  <a:srgbClr val="C00000"/>
                </a:solidFill>
                <a:latin typeface="Comic Sans MS" pitchFamily="66" charset="0"/>
              </a:rPr>
              <a:t>2</a:t>
            </a:r>
            <a:r>
              <a:rPr lang="en-US" sz="2400" b="1" dirty="0" smtClean="0">
                <a:solidFill>
                  <a:srgbClr val="C00000"/>
                </a:solidFill>
                <a:latin typeface="Comic Sans MS" pitchFamily="66" charset="0"/>
              </a:rPr>
              <a:t>]</a:t>
            </a:r>
            <a:r>
              <a:rPr lang="cs-CZ" sz="2400" b="1" dirty="0" smtClean="0">
                <a:solidFill>
                  <a:srgbClr val="C00000"/>
                </a:solidFill>
                <a:latin typeface="Comic Sans MS" pitchFamily="66" charset="0"/>
              </a:rPr>
              <a:t> </a:t>
            </a:r>
            <a:r>
              <a:rPr lang="cs-CZ" sz="2400" dirty="0" smtClean="0">
                <a:solidFill>
                  <a:schemeClr val="tx1"/>
                </a:solidFill>
                <a:latin typeface="Comic Sans MS" pitchFamily="66" charset="0"/>
              </a:rPr>
              <a:t>je řešením soustavy lineárních rovnic.</a:t>
            </a:r>
          </a:p>
          <a:p>
            <a:pPr marL="514350" indent="-514350" algn="ctr"/>
            <a:endParaRPr lang="cs-CZ" sz="22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58" name="TextovéPole 57"/>
          <p:cNvSpPr txBox="1"/>
          <p:nvPr/>
        </p:nvSpPr>
        <p:spPr>
          <a:xfrm>
            <a:off x="323528" y="5445224"/>
            <a:ext cx="42484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solidFill>
                  <a:srgbClr val="C00000"/>
                </a:solidFill>
                <a:latin typeface="Comic Sans MS" pitchFamily="66" charset="0"/>
              </a:rPr>
              <a:t> L</a:t>
            </a:r>
            <a:r>
              <a:rPr lang="cs-CZ" sz="2400" baseline="-25000" dirty="0" smtClean="0">
                <a:solidFill>
                  <a:srgbClr val="C00000"/>
                </a:solidFill>
                <a:latin typeface="Comic Sans MS" pitchFamily="66" charset="0"/>
              </a:rPr>
              <a:t>1 </a:t>
            </a:r>
            <a:r>
              <a:rPr lang="en-US" sz="2400" dirty="0" smtClean="0">
                <a:solidFill>
                  <a:srgbClr val="C00000"/>
                </a:solidFill>
                <a:latin typeface="Comic Sans MS" pitchFamily="66" charset="0"/>
              </a:rPr>
              <a:t>[</a:t>
            </a:r>
            <a:r>
              <a:rPr lang="cs-CZ" sz="2400" dirty="0" smtClean="0">
                <a:solidFill>
                  <a:srgbClr val="C00000"/>
                </a:solidFill>
                <a:latin typeface="Comic Sans MS" pitchFamily="66" charset="0"/>
              </a:rPr>
              <a:t>5;</a:t>
            </a:r>
            <a:r>
              <a:rPr lang="en-US" sz="2400" dirty="0" smtClean="0">
                <a:solidFill>
                  <a:srgbClr val="C00000"/>
                </a:solidFill>
                <a:latin typeface="Comic Sans MS" pitchFamily="66" charset="0"/>
              </a:rPr>
              <a:t> </a:t>
            </a:r>
            <a:r>
              <a:rPr lang="cs-CZ" sz="2400" dirty="0" smtClean="0">
                <a:solidFill>
                  <a:srgbClr val="C00000"/>
                </a:solidFill>
                <a:latin typeface="Comic Sans MS" pitchFamily="66" charset="0"/>
              </a:rPr>
              <a:t>2</a:t>
            </a:r>
            <a:r>
              <a:rPr lang="en-US" sz="2400" dirty="0" smtClean="0">
                <a:solidFill>
                  <a:srgbClr val="C00000"/>
                </a:solidFill>
                <a:latin typeface="Comic Sans MS" pitchFamily="66" charset="0"/>
              </a:rPr>
              <a:t>]</a:t>
            </a:r>
            <a:r>
              <a:rPr lang="cs-CZ" sz="2400" dirty="0" smtClean="0">
                <a:solidFill>
                  <a:srgbClr val="C00000"/>
                </a:solidFill>
                <a:latin typeface="Comic Sans MS" pitchFamily="66" charset="0"/>
              </a:rPr>
              <a:t> = 2.5 - 3.2 = 4  </a:t>
            </a:r>
            <a:endParaRPr lang="cs-CZ" sz="2400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59" name="TextovéPole 58"/>
          <p:cNvSpPr txBox="1"/>
          <p:nvPr/>
        </p:nvSpPr>
        <p:spPr>
          <a:xfrm>
            <a:off x="4716016" y="5445224"/>
            <a:ext cx="22687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solidFill>
                  <a:srgbClr val="C00000"/>
                </a:solidFill>
                <a:latin typeface="Comic Sans MS" pitchFamily="66" charset="0"/>
              </a:rPr>
              <a:t> P</a:t>
            </a:r>
            <a:r>
              <a:rPr lang="cs-CZ" sz="2400" baseline="-25000" dirty="0" smtClean="0">
                <a:solidFill>
                  <a:srgbClr val="C00000"/>
                </a:solidFill>
                <a:latin typeface="Comic Sans MS" pitchFamily="66" charset="0"/>
              </a:rPr>
              <a:t>1 </a:t>
            </a:r>
            <a:r>
              <a:rPr lang="en-US" sz="2400" dirty="0" smtClean="0">
                <a:solidFill>
                  <a:srgbClr val="C00000"/>
                </a:solidFill>
                <a:latin typeface="Comic Sans MS" pitchFamily="66" charset="0"/>
              </a:rPr>
              <a:t>[</a:t>
            </a:r>
            <a:r>
              <a:rPr lang="cs-CZ" sz="2400" dirty="0" smtClean="0">
                <a:solidFill>
                  <a:srgbClr val="C00000"/>
                </a:solidFill>
                <a:latin typeface="Comic Sans MS" pitchFamily="66" charset="0"/>
              </a:rPr>
              <a:t>5;</a:t>
            </a:r>
            <a:r>
              <a:rPr lang="en-US" sz="2400" dirty="0" smtClean="0">
                <a:solidFill>
                  <a:srgbClr val="C00000"/>
                </a:solidFill>
                <a:latin typeface="Comic Sans MS" pitchFamily="66" charset="0"/>
              </a:rPr>
              <a:t> </a:t>
            </a:r>
            <a:r>
              <a:rPr lang="cs-CZ" sz="2400" dirty="0" smtClean="0">
                <a:solidFill>
                  <a:srgbClr val="C00000"/>
                </a:solidFill>
                <a:latin typeface="Comic Sans MS" pitchFamily="66" charset="0"/>
              </a:rPr>
              <a:t>2</a:t>
            </a:r>
            <a:r>
              <a:rPr lang="en-US" sz="2400" dirty="0" smtClean="0">
                <a:solidFill>
                  <a:srgbClr val="C00000"/>
                </a:solidFill>
                <a:latin typeface="Comic Sans MS" pitchFamily="66" charset="0"/>
              </a:rPr>
              <a:t>]</a:t>
            </a:r>
            <a:r>
              <a:rPr lang="cs-CZ" sz="2400" dirty="0" smtClean="0">
                <a:solidFill>
                  <a:srgbClr val="C00000"/>
                </a:solidFill>
                <a:latin typeface="Comic Sans MS" pitchFamily="66" charset="0"/>
              </a:rPr>
              <a:t> = 4  </a:t>
            </a:r>
            <a:endParaRPr lang="cs-CZ" sz="2400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60" name="TextovéPole 59"/>
          <p:cNvSpPr txBox="1"/>
          <p:nvPr/>
        </p:nvSpPr>
        <p:spPr>
          <a:xfrm>
            <a:off x="323528" y="5877272"/>
            <a:ext cx="42484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solidFill>
                  <a:srgbClr val="C00000"/>
                </a:solidFill>
                <a:latin typeface="Comic Sans MS" pitchFamily="66" charset="0"/>
              </a:rPr>
              <a:t> L</a:t>
            </a:r>
            <a:r>
              <a:rPr lang="cs-CZ" sz="2400" baseline="-25000" dirty="0" smtClean="0">
                <a:solidFill>
                  <a:srgbClr val="C00000"/>
                </a:solidFill>
                <a:latin typeface="Comic Sans MS" pitchFamily="66" charset="0"/>
              </a:rPr>
              <a:t>2 </a:t>
            </a:r>
            <a:r>
              <a:rPr lang="en-US" sz="2400" dirty="0" smtClean="0">
                <a:solidFill>
                  <a:srgbClr val="C00000"/>
                </a:solidFill>
                <a:latin typeface="Comic Sans MS" pitchFamily="66" charset="0"/>
              </a:rPr>
              <a:t>[</a:t>
            </a:r>
            <a:r>
              <a:rPr lang="cs-CZ" sz="2400" dirty="0" smtClean="0">
                <a:solidFill>
                  <a:srgbClr val="C00000"/>
                </a:solidFill>
                <a:latin typeface="Comic Sans MS" pitchFamily="66" charset="0"/>
              </a:rPr>
              <a:t>5;</a:t>
            </a:r>
            <a:r>
              <a:rPr lang="en-US" sz="2400" dirty="0" smtClean="0">
                <a:solidFill>
                  <a:srgbClr val="C00000"/>
                </a:solidFill>
                <a:latin typeface="Comic Sans MS" pitchFamily="66" charset="0"/>
              </a:rPr>
              <a:t> </a:t>
            </a:r>
            <a:r>
              <a:rPr lang="cs-CZ" sz="2400" dirty="0" smtClean="0">
                <a:solidFill>
                  <a:srgbClr val="C00000"/>
                </a:solidFill>
                <a:latin typeface="Comic Sans MS" pitchFamily="66" charset="0"/>
              </a:rPr>
              <a:t>2</a:t>
            </a:r>
            <a:r>
              <a:rPr lang="en-US" sz="2400" dirty="0" smtClean="0">
                <a:solidFill>
                  <a:srgbClr val="C00000"/>
                </a:solidFill>
                <a:latin typeface="Comic Sans MS" pitchFamily="66" charset="0"/>
              </a:rPr>
              <a:t>]</a:t>
            </a:r>
            <a:r>
              <a:rPr lang="cs-CZ" sz="2400" dirty="0" smtClean="0">
                <a:solidFill>
                  <a:srgbClr val="C00000"/>
                </a:solidFill>
                <a:latin typeface="Comic Sans MS" pitchFamily="66" charset="0"/>
              </a:rPr>
              <a:t> = 3.5 – 4.2 = 7  </a:t>
            </a:r>
            <a:endParaRPr lang="cs-CZ" sz="2400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61" name="TextovéPole 60"/>
          <p:cNvSpPr txBox="1"/>
          <p:nvPr/>
        </p:nvSpPr>
        <p:spPr>
          <a:xfrm>
            <a:off x="4716016" y="5877272"/>
            <a:ext cx="22687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solidFill>
                  <a:srgbClr val="C00000"/>
                </a:solidFill>
                <a:latin typeface="Comic Sans MS" pitchFamily="66" charset="0"/>
              </a:rPr>
              <a:t> P</a:t>
            </a:r>
            <a:r>
              <a:rPr lang="cs-CZ" sz="2400" baseline="-25000" dirty="0" smtClean="0">
                <a:solidFill>
                  <a:srgbClr val="C00000"/>
                </a:solidFill>
                <a:latin typeface="Comic Sans MS" pitchFamily="66" charset="0"/>
              </a:rPr>
              <a:t>2 </a:t>
            </a:r>
            <a:r>
              <a:rPr lang="en-US" sz="2400" dirty="0" smtClean="0">
                <a:solidFill>
                  <a:srgbClr val="C00000"/>
                </a:solidFill>
                <a:latin typeface="Comic Sans MS" pitchFamily="66" charset="0"/>
              </a:rPr>
              <a:t>[</a:t>
            </a:r>
            <a:r>
              <a:rPr lang="cs-CZ" sz="2400" dirty="0" smtClean="0">
                <a:solidFill>
                  <a:srgbClr val="C00000"/>
                </a:solidFill>
                <a:latin typeface="Comic Sans MS" pitchFamily="66" charset="0"/>
              </a:rPr>
              <a:t>5;</a:t>
            </a:r>
            <a:r>
              <a:rPr lang="en-US" sz="2400" dirty="0" smtClean="0">
                <a:solidFill>
                  <a:srgbClr val="C00000"/>
                </a:solidFill>
                <a:latin typeface="Comic Sans MS" pitchFamily="66" charset="0"/>
              </a:rPr>
              <a:t> </a:t>
            </a:r>
            <a:r>
              <a:rPr lang="cs-CZ" sz="2400" dirty="0" smtClean="0">
                <a:solidFill>
                  <a:srgbClr val="C00000"/>
                </a:solidFill>
                <a:latin typeface="Comic Sans MS" pitchFamily="66" charset="0"/>
              </a:rPr>
              <a:t>2</a:t>
            </a:r>
            <a:r>
              <a:rPr lang="en-US" sz="2400" dirty="0" smtClean="0">
                <a:solidFill>
                  <a:srgbClr val="C00000"/>
                </a:solidFill>
                <a:latin typeface="Comic Sans MS" pitchFamily="66" charset="0"/>
              </a:rPr>
              <a:t>]</a:t>
            </a:r>
            <a:r>
              <a:rPr lang="cs-CZ" sz="2400" dirty="0" smtClean="0">
                <a:solidFill>
                  <a:srgbClr val="C00000"/>
                </a:solidFill>
                <a:latin typeface="Comic Sans MS" pitchFamily="66" charset="0"/>
              </a:rPr>
              <a:t> = 7  </a:t>
            </a:r>
            <a:endParaRPr lang="cs-CZ" sz="2400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62" name="Obdélník 61"/>
          <p:cNvSpPr/>
          <p:nvPr/>
        </p:nvSpPr>
        <p:spPr>
          <a:xfrm>
            <a:off x="7380312" y="5445224"/>
            <a:ext cx="123783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400" dirty="0" smtClean="0">
                <a:solidFill>
                  <a:srgbClr val="C00000"/>
                </a:solidFill>
                <a:latin typeface="Comic Sans MS" pitchFamily="66" charset="0"/>
              </a:rPr>
              <a:t> L</a:t>
            </a:r>
            <a:r>
              <a:rPr lang="cs-CZ" sz="2400" baseline="-25000" dirty="0" smtClean="0">
                <a:solidFill>
                  <a:srgbClr val="C00000"/>
                </a:solidFill>
                <a:latin typeface="Comic Sans MS" pitchFamily="66" charset="0"/>
              </a:rPr>
              <a:t>1</a:t>
            </a:r>
            <a:r>
              <a:rPr lang="cs-CZ" sz="2400" dirty="0" smtClean="0">
                <a:solidFill>
                  <a:srgbClr val="C00000"/>
                </a:solidFill>
                <a:latin typeface="Comic Sans MS" pitchFamily="66" charset="0"/>
              </a:rPr>
              <a:t> = P</a:t>
            </a:r>
            <a:r>
              <a:rPr lang="cs-CZ" sz="2400" baseline="-25000" dirty="0" smtClean="0">
                <a:solidFill>
                  <a:srgbClr val="C00000"/>
                </a:solidFill>
                <a:latin typeface="Comic Sans MS" pitchFamily="66" charset="0"/>
              </a:rPr>
              <a:t>1 </a:t>
            </a:r>
            <a:endParaRPr lang="cs-CZ" sz="2400" dirty="0"/>
          </a:p>
        </p:txBody>
      </p:sp>
      <p:sp>
        <p:nvSpPr>
          <p:cNvPr id="63" name="Obdélník 62"/>
          <p:cNvSpPr/>
          <p:nvPr/>
        </p:nvSpPr>
        <p:spPr>
          <a:xfrm>
            <a:off x="7380312" y="5877272"/>
            <a:ext cx="125707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400" dirty="0" smtClean="0">
                <a:solidFill>
                  <a:srgbClr val="C00000"/>
                </a:solidFill>
                <a:latin typeface="Comic Sans MS" pitchFamily="66" charset="0"/>
              </a:rPr>
              <a:t> L</a:t>
            </a:r>
            <a:r>
              <a:rPr lang="cs-CZ" sz="2400" baseline="-25000" dirty="0" smtClean="0">
                <a:solidFill>
                  <a:srgbClr val="C00000"/>
                </a:solidFill>
                <a:latin typeface="Comic Sans MS" pitchFamily="66" charset="0"/>
              </a:rPr>
              <a:t>2</a:t>
            </a:r>
            <a:r>
              <a:rPr lang="cs-CZ" sz="2400" dirty="0" smtClean="0">
                <a:solidFill>
                  <a:srgbClr val="C00000"/>
                </a:solidFill>
                <a:latin typeface="Comic Sans MS" pitchFamily="66" charset="0"/>
              </a:rPr>
              <a:t> = P</a:t>
            </a:r>
            <a:r>
              <a:rPr lang="cs-CZ" sz="2400" baseline="-25000" dirty="0" smtClean="0">
                <a:solidFill>
                  <a:srgbClr val="C00000"/>
                </a:solidFill>
                <a:latin typeface="Comic Sans MS" pitchFamily="66" charset="0"/>
              </a:rPr>
              <a:t>2 </a:t>
            </a:r>
            <a:endParaRPr lang="cs-CZ" sz="2400" dirty="0"/>
          </a:p>
        </p:txBody>
      </p:sp>
      <p:pic>
        <p:nvPicPr>
          <p:cNvPr id="139265" name="Picture 1" descr="C:\Users\PC3\AppData\Local\Microsoft\Windows\Temporary Internet Files\Content.IE5\DFTQN1ZU\MC900334096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08304" y="332656"/>
            <a:ext cx="1520647" cy="1816913"/>
          </a:xfrm>
          <a:prstGeom prst="rect">
            <a:avLst/>
          </a:prstGeom>
          <a:noFill/>
        </p:spPr>
      </p:pic>
      <p:sp>
        <p:nvSpPr>
          <p:cNvPr id="31" name="TextovéPole 30"/>
          <p:cNvSpPr txBox="1"/>
          <p:nvPr/>
        </p:nvSpPr>
        <p:spPr>
          <a:xfrm>
            <a:off x="5724128" y="476672"/>
            <a:ext cx="15121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>
                <a:solidFill>
                  <a:schemeClr val="tx2">
                    <a:lumMod val="75000"/>
                  </a:schemeClr>
                </a:solidFill>
                <a:latin typeface="Comic Sans MS" pitchFamily="66" charset="0"/>
              </a:rPr>
              <a:t>/.(-3)</a:t>
            </a:r>
            <a:endParaRPr lang="cs-CZ" sz="2800" b="1" dirty="0">
              <a:solidFill>
                <a:schemeClr val="tx2">
                  <a:lumMod val="75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32" name="TextovéPole 31"/>
          <p:cNvSpPr txBox="1"/>
          <p:nvPr/>
        </p:nvSpPr>
        <p:spPr>
          <a:xfrm>
            <a:off x="6084168" y="4581128"/>
            <a:ext cx="17281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>
                <a:solidFill>
                  <a:srgbClr val="C00000"/>
                </a:solidFill>
                <a:latin typeface="Comic Sans MS" pitchFamily="66" charset="0"/>
              </a:rPr>
              <a:t>  </a:t>
            </a:r>
            <a:r>
              <a:rPr lang="cs-CZ" sz="2800" b="1" u="sng" dirty="0" smtClean="0">
                <a:solidFill>
                  <a:schemeClr val="tx2">
                    <a:lumMod val="75000"/>
                  </a:schemeClr>
                </a:solidFill>
                <a:latin typeface="Comic Sans MS" pitchFamily="66" charset="0"/>
              </a:rPr>
              <a:t>x = 5</a:t>
            </a:r>
            <a:endParaRPr lang="cs-CZ" sz="2800" b="1" u="sng" dirty="0">
              <a:solidFill>
                <a:schemeClr val="tx2">
                  <a:lumMod val="75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33" name="Elipsa 32"/>
          <p:cNvSpPr/>
          <p:nvPr/>
        </p:nvSpPr>
        <p:spPr>
          <a:xfrm>
            <a:off x="2339752" y="3140968"/>
            <a:ext cx="864096" cy="1224136"/>
          </a:xfrm>
          <a:prstGeom prst="ellipse">
            <a:avLst/>
          </a:prstGeom>
          <a:noFill/>
          <a:ln w="38100"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4" name="Elipsa 33"/>
          <p:cNvSpPr/>
          <p:nvPr/>
        </p:nvSpPr>
        <p:spPr>
          <a:xfrm>
            <a:off x="3563888" y="3140968"/>
            <a:ext cx="864096" cy="1224136"/>
          </a:xfrm>
          <a:prstGeom prst="ellipse">
            <a:avLst/>
          </a:prstGeom>
          <a:noFill/>
          <a:ln w="38100"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5" name="TextovéPole 34"/>
          <p:cNvSpPr txBox="1"/>
          <p:nvPr/>
        </p:nvSpPr>
        <p:spPr>
          <a:xfrm>
            <a:off x="0" y="260648"/>
            <a:ext cx="21957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>
                <a:latin typeface="Comic Sans MS" pitchFamily="66" charset="0"/>
              </a:rPr>
              <a:t>  </a:t>
            </a:r>
            <a:r>
              <a:rPr lang="cs-CZ" sz="2000" b="1" dirty="0" smtClean="0">
                <a:latin typeface="Comic Sans MS" pitchFamily="66" charset="0"/>
              </a:rPr>
              <a:t>Příklad č.2</a:t>
            </a:r>
            <a:endParaRPr lang="cs-CZ" sz="2000" b="1" dirty="0">
              <a:latin typeface="Comic Sans MS" pitchFamily="66" charset="0"/>
            </a:endParaRPr>
          </a:p>
        </p:txBody>
      </p:sp>
      <p:sp>
        <p:nvSpPr>
          <p:cNvPr id="37" name="TextovéPole 36"/>
          <p:cNvSpPr txBox="1"/>
          <p:nvPr/>
        </p:nvSpPr>
        <p:spPr>
          <a:xfrm>
            <a:off x="2555776" y="4869160"/>
            <a:ext cx="30243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>
                <a:solidFill>
                  <a:schemeClr val="tx2">
                    <a:lumMod val="75000"/>
                  </a:schemeClr>
                </a:solidFill>
                <a:latin typeface="Comic Sans MS" pitchFamily="66" charset="0"/>
              </a:rPr>
              <a:t>  </a:t>
            </a:r>
            <a:r>
              <a:rPr lang="en-US" sz="2800" b="1" dirty="0" smtClean="0">
                <a:solidFill>
                  <a:schemeClr val="tx2">
                    <a:lumMod val="75000"/>
                  </a:schemeClr>
                </a:solidFill>
                <a:latin typeface="Comic Sans MS" pitchFamily="66" charset="0"/>
              </a:rPr>
              <a:t>[x</a:t>
            </a:r>
            <a:r>
              <a:rPr lang="cs-CZ" sz="2800" b="1" dirty="0" smtClean="0">
                <a:solidFill>
                  <a:schemeClr val="tx2">
                    <a:lumMod val="75000"/>
                  </a:schemeClr>
                </a:solidFill>
                <a:latin typeface="Comic Sans MS" pitchFamily="66" charset="0"/>
              </a:rPr>
              <a:t>;</a:t>
            </a:r>
            <a:r>
              <a:rPr lang="en-US" sz="2800" b="1" dirty="0" smtClean="0">
                <a:solidFill>
                  <a:schemeClr val="tx2">
                    <a:lumMod val="75000"/>
                  </a:schemeClr>
                </a:solidFill>
                <a:latin typeface="Comic Sans MS" pitchFamily="66" charset="0"/>
              </a:rPr>
              <a:t> </a:t>
            </a:r>
            <a:r>
              <a:rPr lang="cs-CZ" sz="2800" b="1" dirty="0" smtClean="0">
                <a:solidFill>
                  <a:schemeClr val="tx2">
                    <a:lumMod val="75000"/>
                  </a:schemeClr>
                </a:solidFill>
                <a:latin typeface="Comic Sans MS" pitchFamily="66" charset="0"/>
              </a:rPr>
              <a:t>y</a:t>
            </a:r>
            <a:r>
              <a:rPr lang="en-US" sz="2800" b="1" dirty="0" smtClean="0">
                <a:solidFill>
                  <a:schemeClr val="tx2">
                    <a:lumMod val="75000"/>
                  </a:schemeClr>
                </a:solidFill>
                <a:latin typeface="Comic Sans MS" pitchFamily="66" charset="0"/>
              </a:rPr>
              <a:t>] = [</a:t>
            </a:r>
            <a:r>
              <a:rPr lang="cs-CZ" sz="2800" b="1" dirty="0" smtClean="0">
                <a:solidFill>
                  <a:schemeClr val="tx2">
                    <a:lumMod val="75000"/>
                  </a:schemeClr>
                </a:solidFill>
                <a:latin typeface="Comic Sans MS" pitchFamily="66" charset="0"/>
              </a:rPr>
              <a:t>5;</a:t>
            </a:r>
            <a:r>
              <a:rPr lang="en-US" sz="2800" b="1" dirty="0" smtClean="0">
                <a:solidFill>
                  <a:schemeClr val="tx2">
                    <a:lumMod val="75000"/>
                  </a:schemeClr>
                </a:solidFill>
                <a:latin typeface="Comic Sans MS" pitchFamily="66" charset="0"/>
              </a:rPr>
              <a:t> </a:t>
            </a:r>
            <a:r>
              <a:rPr lang="cs-CZ" sz="2800" b="1" dirty="0" smtClean="0">
                <a:solidFill>
                  <a:schemeClr val="tx2">
                    <a:lumMod val="75000"/>
                  </a:schemeClr>
                </a:solidFill>
                <a:latin typeface="Comic Sans MS" pitchFamily="66" charset="0"/>
              </a:rPr>
              <a:t>2</a:t>
            </a:r>
            <a:r>
              <a:rPr lang="en-US" sz="2800" b="1" dirty="0" smtClean="0">
                <a:solidFill>
                  <a:schemeClr val="tx2">
                    <a:lumMod val="75000"/>
                  </a:schemeClr>
                </a:solidFill>
                <a:latin typeface="Comic Sans MS" pitchFamily="66" charset="0"/>
              </a:rPr>
              <a:t>]</a:t>
            </a:r>
            <a:endParaRPr lang="cs-CZ" sz="2800" b="1" dirty="0" smtClean="0">
              <a:solidFill>
                <a:schemeClr val="tx2">
                  <a:lumMod val="75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47" name="Volný tvar 46"/>
          <p:cNvSpPr/>
          <p:nvPr/>
        </p:nvSpPr>
        <p:spPr>
          <a:xfrm>
            <a:off x="0" y="762000"/>
            <a:ext cx="3149600" cy="4112381"/>
          </a:xfrm>
          <a:custGeom>
            <a:avLst/>
            <a:gdLst>
              <a:gd name="connsiteX0" fmla="*/ 2760134 w 3326191"/>
              <a:gd name="connsiteY0" fmla="*/ 3824514 h 4112381"/>
              <a:gd name="connsiteX1" fmla="*/ 699105 w 3326191"/>
              <a:gd name="connsiteY1" fmla="*/ 3563257 h 4112381"/>
              <a:gd name="connsiteX2" fmla="*/ 437848 w 3326191"/>
              <a:gd name="connsiteY2" fmla="*/ 529771 h 4112381"/>
              <a:gd name="connsiteX3" fmla="*/ 3326191 w 3326191"/>
              <a:gd name="connsiteY3" fmla="*/ 384629 h 41123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326191" h="4112381">
                <a:moveTo>
                  <a:pt x="2760134" y="3824514"/>
                </a:moveTo>
                <a:cubicBezTo>
                  <a:pt x="1923143" y="3968447"/>
                  <a:pt x="1086153" y="4112381"/>
                  <a:pt x="699105" y="3563257"/>
                </a:cubicBezTo>
                <a:cubicBezTo>
                  <a:pt x="312057" y="3014133"/>
                  <a:pt x="0" y="1059542"/>
                  <a:pt x="437848" y="529771"/>
                </a:cubicBezTo>
                <a:cubicBezTo>
                  <a:pt x="875696" y="0"/>
                  <a:pt x="2100943" y="192314"/>
                  <a:pt x="3326191" y="384629"/>
                </a:cubicBezTo>
              </a:path>
            </a:pathLst>
          </a:custGeom>
          <a:ln w="41275">
            <a:solidFill>
              <a:srgbClr val="002060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8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3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8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3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8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3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8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3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8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3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36" grpId="0" animBg="1"/>
      <p:bldP spid="39" grpId="0"/>
      <p:bldP spid="40" grpId="0"/>
      <p:bldP spid="41" grpId="0"/>
      <p:bldP spid="43" grpId="0" animBg="1"/>
      <p:bldP spid="44" grpId="0" animBg="1"/>
      <p:bldP spid="46" grpId="0"/>
      <p:bldP spid="48" grpId="0" animBg="1"/>
      <p:bldP spid="52" grpId="0"/>
      <p:bldP spid="53" grpId="0"/>
      <p:bldP spid="54" grpId="0"/>
      <p:bldP spid="56" grpId="0" animBg="1"/>
      <p:bldP spid="57" grpId="0" animBg="1"/>
      <p:bldP spid="58" grpId="0"/>
      <p:bldP spid="59" grpId="0"/>
      <p:bldP spid="60" grpId="0"/>
      <p:bldP spid="61" grpId="0"/>
      <p:bldP spid="62" grpId="0"/>
      <p:bldP spid="63" grpId="0"/>
      <p:bldP spid="31" grpId="1"/>
      <p:bldP spid="32" grpId="0"/>
      <p:bldP spid="33" grpId="0" animBg="1"/>
      <p:bldP spid="34" grpId="1" animBg="1"/>
      <p:bldP spid="37" grpId="0"/>
      <p:bldP spid="4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Zaoblený obdélník 14"/>
          <p:cNvSpPr/>
          <p:nvPr/>
        </p:nvSpPr>
        <p:spPr>
          <a:xfrm>
            <a:off x="179512" y="188640"/>
            <a:ext cx="8640960" cy="6336704"/>
          </a:xfrm>
          <a:prstGeom prst="roundRect">
            <a:avLst>
              <a:gd name="adj" fmla="val 5199"/>
            </a:avLst>
          </a:prstGeom>
          <a:solidFill>
            <a:schemeClr val="bg1"/>
          </a:solidFill>
          <a:ln w="41275">
            <a:solidFill>
              <a:srgbClr val="77933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75" name="Zaoblený obdélník 74"/>
          <p:cNvSpPr/>
          <p:nvPr/>
        </p:nvSpPr>
        <p:spPr>
          <a:xfrm>
            <a:off x="6084168" y="1988840"/>
            <a:ext cx="1584176" cy="1224136"/>
          </a:xfrm>
          <a:prstGeom prst="roundRect">
            <a:avLst/>
          </a:prstGeom>
          <a:solidFill>
            <a:srgbClr val="CDDDAD"/>
          </a:solidFill>
          <a:ln>
            <a:solidFill>
              <a:srgbClr val="77933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4" name="Zaoblený obdélník 73"/>
          <p:cNvSpPr/>
          <p:nvPr/>
        </p:nvSpPr>
        <p:spPr>
          <a:xfrm>
            <a:off x="395536" y="1988840"/>
            <a:ext cx="2016224" cy="1296144"/>
          </a:xfrm>
          <a:prstGeom prst="roundRect">
            <a:avLst/>
          </a:prstGeom>
          <a:solidFill>
            <a:srgbClr val="CDDDAD"/>
          </a:solidFill>
          <a:ln>
            <a:solidFill>
              <a:srgbClr val="77933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139265" name="Picture 1" descr="C:\Users\PC3\AppData\Local\Microsoft\Windows\Temporary Internet Files\Content.IE5\DFTQN1ZU\MC900334096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3353" y="908720"/>
            <a:ext cx="1520647" cy="1816913"/>
          </a:xfrm>
          <a:prstGeom prst="rect">
            <a:avLst/>
          </a:prstGeom>
          <a:noFill/>
        </p:spPr>
      </p:pic>
      <p:sp>
        <p:nvSpPr>
          <p:cNvPr id="23" name="TextovéPole 22"/>
          <p:cNvSpPr txBox="1"/>
          <p:nvPr/>
        </p:nvSpPr>
        <p:spPr>
          <a:xfrm>
            <a:off x="395536" y="2780928"/>
            <a:ext cx="2736304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600" dirty="0" smtClean="0">
                <a:latin typeface="Times New Roman" pitchFamily="18" charset="0"/>
                <a:cs typeface="Times New Roman" pitchFamily="18" charset="0"/>
              </a:rPr>
              <a:t>x + 3y - 2 = 0</a:t>
            </a:r>
            <a:endParaRPr lang="cs-CZ" sz="26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5" name="Přímá spojovací čára 24"/>
          <p:cNvCxnSpPr/>
          <p:nvPr/>
        </p:nvCxnSpPr>
        <p:spPr>
          <a:xfrm flipV="1">
            <a:off x="467544" y="3284984"/>
            <a:ext cx="8064896" cy="7200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Oválný popisek 21"/>
          <p:cNvSpPr/>
          <p:nvPr/>
        </p:nvSpPr>
        <p:spPr>
          <a:xfrm>
            <a:off x="251520" y="404664"/>
            <a:ext cx="8064896" cy="1512168"/>
          </a:xfrm>
          <a:prstGeom prst="wedgeEllipseCallout">
            <a:avLst>
              <a:gd name="adj1" fmla="val 50972"/>
              <a:gd name="adj2" fmla="val 31972"/>
            </a:avLst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marL="514350" indent="-514350" algn="ctr"/>
            <a:r>
              <a:rPr lang="cs-CZ" sz="2200" dirty="0" smtClean="0">
                <a:solidFill>
                  <a:schemeClr val="tx1"/>
                </a:solidFill>
                <a:latin typeface="Comic Sans MS" pitchFamily="66" charset="0"/>
              </a:rPr>
              <a:t>Někdy je nutné upravit rovnice do tvaru </a:t>
            </a:r>
          </a:p>
          <a:p>
            <a:pPr marL="514350" indent="-514350" algn="ctr"/>
            <a:r>
              <a:rPr lang="cs-CZ" sz="2200" dirty="0" err="1" smtClean="0">
                <a:solidFill>
                  <a:schemeClr val="tx1"/>
                </a:solidFill>
                <a:latin typeface="Comic Sans MS" pitchFamily="66" charset="0"/>
              </a:rPr>
              <a:t>ax</a:t>
            </a:r>
            <a:r>
              <a:rPr lang="cs-CZ" sz="2200" dirty="0" smtClean="0">
                <a:solidFill>
                  <a:schemeClr val="tx1"/>
                </a:solidFill>
                <a:latin typeface="Comic Sans MS" pitchFamily="66" charset="0"/>
              </a:rPr>
              <a:t> + by = c, abychom mohli najít vhodné číslo, kterým budeme rovnice násobit. </a:t>
            </a:r>
            <a:endParaRPr lang="cs-CZ" sz="22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39" name="TextovéPole 38"/>
          <p:cNvSpPr txBox="1"/>
          <p:nvPr/>
        </p:nvSpPr>
        <p:spPr>
          <a:xfrm>
            <a:off x="3419872" y="2132856"/>
            <a:ext cx="1872208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600" dirty="0" smtClean="0">
                <a:latin typeface="Times New Roman" pitchFamily="18" charset="0"/>
                <a:cs typeface="Times New Roman" pitchFamily="18" charset="0"/>
              </a:rPr>
              <a:t> x + 8 = 2y</a:t>
            </a:r>
            <a:endParaRPr lang="cs-CZ" sz="2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Oválný popisek 35"/>
          <p:cNvSpPr/>
          <p:nvPr/>
        </p:nvSpPr>
        <p:spPr>
          <a:xfrm>
            <a:off x="251520" y="404664"/>
            <a:ext cx="8064896" cy="1512168"/>
          </a:xfrm>
          <a:prstGeom prst="wedgeEllipseCallout">
            <a:avLst>
              <a:gd name="adj1" fmla="val 51819"/>
              <a:gd name="adj2" fmla="val 29989"/>
            </a:avLst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marL="514350" indent="-514350" algn="ctr"/>
            <a:r>
              <a:rPr lang="cs-CZ" sz="2200" dirty="0" smtClean="0">
                <a:solidFill>
                  <a:schemeClr val="tx1"/>
                </a:solidFill>
                <a:latin typeface="Comic Sans MS" pitchFamily="66" charset="0"/>
              </a:rPr>
              <a:t>Dále postupujeme stejně jako </a:t>
            </a:r>
          </a:p>
          <a:p>
            <a:pPr marL="514350" indent="-514350" algn="ctr"/>
            <a:r>
              <a:rPr lang="cs-CZ" sz="2200" dirty="0" smtClean="0">
                <a:solidFill>
                  <a:schemeClr val="tx1"/>
                </a:solidFill>
                <a:latin typeface="Comic Sans MS" pitchFamily="66" charset="0"/>
              </a:rPr>
              <a:t>v předchozích případech.</a:t>
            </a:r>
            <a:endParaRPr lang="cs-CZ" sz="22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43" name="Oválný popisek 42"/>
          <p:cNvSpPr/>
          <p:nvPr/>
        </p:nvSpPr>
        <p:spPr>
          <a:xfrm>
            <a:off x="251520" y="404664"/>
            <a:ext cx="8064896" cy="1512168"/>
          </a:xfrm>
          <a:prstGeom prst="wedgeEllipseCallout">
            <a:avLst>
              <a:gd name="adj1" fmla="val 52321"/>
              <a:gd name="adj2" fmla="val 29989"/>
            </a:avLst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marL="514350" indent="-514350" algn="ctr"/>
            <a:r>
              <a:rPr lang="cs-CZ" sz="2400" dirty="0" smtClean="0">
                <a:solidFill>
                  <a:schemeClr val="tx1"/>
                </a:solidFill>
                <a:latin typeface="Comic Sans MS" pitchFamily="66" charset="0"/>
              </a:rPr>
              <a:t>Zvolíme si neznámou, </a:t>
            </a:r>
          </a:p>
          <a:p>
            <a:pPr marL="514350" indent="-514350" algn="ctr"/>
            <a:r>
              <a:rPr lang="cs-CZ" sz="2400" dirty="0" smtClean="0">
                <a:solidFill>
                  <a:schemeClr val="tx1"/>
                </a:solidFill>
                <a:latin typeface="Comic Sans MS" pitchFamily="66" charset="0"/>
              </a:rPr>
              <a:t>kterou odstraníme. Vhodné je násobit první rovnici číslem </a:t>
            </a:r>
            <a:r>
              <a:rPr lang="cs-CZ" sz="2400" dirty="0" smtClean="0">
                <a:solidFill>
                  <a:srgbClr val="FF0000"/>
                </a:solidFill>
                <a:latin typeface="Comic Sans MS" pitchFamily="66" charset="0"/>
              </a:rPr>
              <a:t>-1</a:t>
            </a:r>
            <a:r>
              <a:rPr lang="cs-CZ" sz="2400" dirty="0" smtClean="0">
                <a:solidFill>
                  <a:schemeClr val="tx1"/>
                </a:solidFill>
                <a:latin typeface="Comic Sans MS" pitchFamily="66" charset="0"/>
              </a:rPr>
              <a:t>. Pak budou koeficienty u </a:t>
            </a:r>
            <a:r>
              <a:rPr lang="cs-CZ" sz="2400" dirty="0" smtClean="0">
                <a:solidFill>
                  <a:srgbClr val="FF0000"/>
                </a:solidFill>
                <a:latin typeface="Comic Sans MS" pitchFamily="66" charset="0"/>
              </a:rPr>
              <a:t>x</a:t>
            </a:r>
            <a:r>
              <a:rPr lang="cs-CZ" sz="2400" dirty="0" smtClean="0">
                <a:solidFill>
                  <a:schemeClr val="tx1"/>
                </a:solidFill>
                <a:latin typeface="Comic Sans MS" pitchFamily="66" charset="0"/>
              </a:rPr>
              <a:t> opačné.</a:t>
            </a:r>
            <a:endParaRPr lang="cs-CZ" sz="24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44" name="Elipsa 43"/>
          <p:cNvSpPr/>
          <p:nvPr/>
        </p:nvSpPr>
        <p:spPr>
          <a:xfrm>
            <a:off x="3347864" y="3356992"/>
            <a:ext cx="432048" cy="1008112"/>
          </a:xfrm>
          <a:prstGeom prst="ellipse">
            <a:avLst/>
          </a:prstGeom>
          <a:noFill/>
          <a:ln w="38100"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6" name="Oválný popisek 55"/>
          <p:cNvSpPr/>
          <p:nvPr/>
        </p:nvSpPr>
        <p:spPr>
          <a:xfrm>
            <a:off x="251520" y="404664"/>
            <a:ext cx="8064896" cy="1512168"/>
          </a:xfrm>
          <a:prstGeom prst="wedgeEllipseCallout">
            <a:avLst>
              <a:gd name="adj1" fmla="val 52136"/>
              <a:gd name="adj2" fmla="val 28998"/>
            </a:avLst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marL="514350" indent="-514350" algn="ctr"/>
            <a:r>
              <a:rPr lang="cs-CZ" sz="2400" dirty="0" smtClean="0">
                <a:solidFill>
                  <a:schemeClr val="tx1"/>
                </a:solidFill>
                <a:latin typeface="Comic Sans MS" pitchFamily="66" charset="0"/>
              </a:rPr>
              <a:t>Řešením  soustavy rovnic je uspořádaná dvojice </a:t>
            </a:r>
          </a:p>
          <a:p>
            <a:pPr marL="514350" indent="-514350" algn="ctr"/>
            <a:r>
              <a:rPr lang="en-US" sz="2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[x</a:t>
            </a:r>
            <a:r>
              <a:rPr lang="cs-CZ" sz="2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r>
              <a:rPr lang="en-US" sz="2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sz="2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] = [</a:t>
            </a:r>
            <a:r>
              <a:rPr lang="cs-CZ" sz="2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-4;</a:t>
            </a:r>
            <a:r>
              <a:rPr lang="en-US" sz="2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]</a:t>
            </a:r>
            <a:endParaRPr lang="cs-CZ" sz="26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7" name="Oválný popisek 56"/>
          <p:cNvSpPr/>
          <p:nvPr/>
        </p:nvSpPr>
        <p:spPr>
          <a:xfrm>
            <a:off x="251520" y="404664"/>
            <a:ext cx="8064896" cy="1512168"/>
          </a:xfrm>
          <a:prstGeom prst="wedgeEllipseCallout">
            <a:avLst>
              <a:gd name="adj1" fmla="val 51935"/>
              <a:gd name="adj2" fmla="val 28777"/>
            </a:avLst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marL="514350" indent="-514350" algn="ctr"/>
            <a:endParaRPr lang="cs-CZ" sz="2400" dirty="0" smtClean="0">
              <a:solidFill>
                <a:schemeClr val="tx1"/>
              </a:solidFill>
              <a:latin typeface="Comic Sans MS" pitchFamily="66" charset="0"/>
            </a:endParaRPr>
          </a:p>
          <a:p>
            <a:pPr marL="514350" indent="-514350" algn="ctr"/>
            <a:r>
              <a:rPr lang="cs-CZ" sz="2400" dirty="0" smtClean="0">
                <a:solidFill>
                  <a:schemeClr val="tx1"/>
                </a:solidFill>
                <a:latin typeface="Comic Sans MS" pitchFamily="66" charset="0"/>
              </a:rPr>
              <a:t>Ověříme si, že tato uspořádaná dvojice </a:t>
            </a:r>
            <a:r>
              <a:rPr lang="en-US" sz="2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[</a:t>
            </a:r>
            <a:r>
              <a:rPr lang="cs-CZ" sz="2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-4;</a:t>
            </a:r>
            <a:r>
              <a:rPr lang="en-US" sz="2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]</a:t>
            </a:r>
            <a:r>
              <a:rPr lang="cs-CZ" sz="2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dirty="0" smtClean="0">
                <a:solidFill>
                  <a:schemeClr val="tx1"/>
                </a:solidFill>
                <a:latin typeface="Comic Sans MS" pitchFamily="66" charset="0"/>
              </a:rPr>
              <a:t>je řešením soustavy lineárních rovnic.</a:t>
            </a:r>
          </a:p>
          <a:p>
            <a:pPr marL="514350" indent="-514350" algn="ctr"/>
            <a:endParaRPr lang="cs-CZ" sz="22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58" name="TextovéPole 57"/>
          <p:cNvSpPr txBox="1"/>
          <p:nvPr/>
        </p:nvSpPr>
        <p:spPr>
          <a:xfrm>
            <a:off x="323528" y="5445224"/>
            <a:ext cx="42484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solidFill>
                  <a:srgbClr val="C00000"/>
                </a:solidFill>
                <a:latin typeface="Comic Sans MS" pitchFamily="66" charset="0"/>
              </a:rPr>
              <a:t> 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cs-CZ" sz="2400" baseline="-25000" dirty="0" smtClean="0"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[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-4;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]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 = -1 + 2 = 1</a:t>
            </a:r>
            <a:endParaRPr lang="cs-CZ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9" name="TextovéPole 58"/>
          <p:cNvSpPr txBox="1"/>
          <p:nvPr/>
        </p:nvSpPr>
        <p:spPr>
          <a:xfrm>
            <a:off x="3995936" y="5445224"/>
            <a:ext cx="29523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solidFill>
                  <a:srgbClr val="C00000"/>
                </a:solidFill>
                <a:latin typeface="Comic Sans MS" pitchFamily="66" charset="0"/>
              </a:rPr>
              <a:t> 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cs-CZ" sz="2400" baseline="-25000" dirty="0" smtClean="0"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[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-4;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]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 = 2/2 = 1  </a:t>
            </a:r>
            <a:endParaRPr lang="cs-CZ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0" name="TextovéPole 59"/>
          <p:cNvSpPr txBox="1"/>
          <p:nvPr/>
        </p:nvSpPr>
        <p:spPr>
          <a:xfrm>
            <a:off x="323528" y="5877272"/>
            <a:ext cx="3600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 L</a:t>
            </a:r>
            <a:r>
              <a:rPr lang="cs-CZ" sz="2400" baseline="-25000" dirty="0" smtClean="0"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[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-4;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]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 = -4 + 6 – 2 = 0</a:t>
            </a:r>
            <a:endParaRPr lang="cs-CZ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" name="TextovéPole 60"/>
          <p:cNvSpPr txBox="1"/>
          <p:nvPr/>
        </p:nvSpPr>
        <p:spPr>
          <a:xfrm>
            <a:off x="3995936" y="5877272"/>
            <a:ext cx="22687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solidFill>
                  <a:srgbClr val="C00000"/>
                </a:solidFill>
                <a:latin typeface="Comic Sans MS" pitchFamily="66" charset="0"/>
              </a:rPr>
              <a:t> 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cs-CZ" sz="2400" baseline="-25000" dirty="0" smtClean="0"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[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-4;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]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 = 0  </a:t>
            </a:r>
            <a:endParaRPr lang="cs-CZ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2" name="Obdélník 61"/>
          <p:cNvSpPr/>
          <p:nvPr/>
        </p:nvSpPr>
        <p:spPr>
          <a:xfrm>
            <a:off x="7308304" y="5445224"/>
            <a:ext cx="123783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400" dirty="0" smtClean="0">
                <a:solidFill>
                  <a:srgbClr val="C00000"/>
                </a:solidFill>
                <a:latin typeface="Comic Sans MS" pitchFamily="66" charset="0"/>
              </a:rPr>
              <a:t> 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cs-CZ" sz="2400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 = P</a:t>
            </a:r>
            <a:r>
              <a:rPr lang="cs-CZ" sz="2400" baseline="-25000" dirty="0" smtClean="0">
                <a:latin typeface="Times New Roman" pitchFamily="18" charset="0"/>
                <a:cs typeface="Times New Roman" pitchFamily="18" charset="0"/>
              </a:rPr>
              <a:t>1 </a:t>
            </a:r>
            <a:endParaRPr lang="cs-CZ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3" name="Obdélník 62"/>
          <p:cNvSpPr/>
          <p:nvPr/>
        </p:nvSpPr>
        <p:spPr>
          <a:xfrm>
            <a:off x="7308304" y="5877272"/>
            <a:ext cx="120417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 L</a:t>
            </a:r>
            <a:r>
              <a:rPr lang="cs-CZ" sz="24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 = P</a:t>
            </a:r>
            <a:r>
              <a:rPr lang="cs-CZ" sz="2400" baseline="-25000" dirty="0" smtClean="0">
                <a:latin typeface="Times New Roman" pitchFamily="18" charset="0"/>
                <a:cs typeface="Times New Roman" pitchFamily="18" charset="0"/>
              </a:rPr>
              <a:t>2 </a:t>
            </a:r>
            <a:endParaRPr lang="cs-CZ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TextovéPole 30"/>
          <p:cNvSpPr txBox="1"/>
          <p:nvPr/>
        </p:nvSpPr>
        <p:spPr>
          <a:xfrm>
            <a:off x="7631832" y="2132856"/>
            <a:ext cx="15121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/.(-1)</a:t>
            </a:r>
            <a:endParaRPr lang="cs-CZ" sz="28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5" name="Objekt 34"/>
          <p:cNvGraphicFramePr>
            <a:graphicFrameLocks noChangeAspect="1"/>
          </p:cNvGraphicFramePr>
          <p:nvPr/>
        </p:nvGraphicFramePr>
        <p:xfrm>
          <a:off x="755576" y="1988840"/>
          <a:ext cx="1584176" cy="841877"/>
        </p:xfrm>
        <a:graphic>
          <a:graphicData uri="http://schemas.openxmlformats.org/presentationml/2006/ole">
            <p:oleObj spid="_x0000_s157698" name="Rovnice" r:id="rId4" imgW="634680" imgH="393480" progId="Equation.3">
              <p:embed/>
            </p:oleObj>
          </a:graphicData>
        </a:graphic>
      </p:graphicFrame>
      <p:sp>
        <p:nvSpPr>
          <p:cNvPr id="37" name="TextovéPole 36"/>
          <p:cNvSpPr txBox="1"/>
          <p:nvPr/>
        </p:nvSpPr>
        <p:spPr>
          <a:xfrm>
            <a:off x="6012160" y="2132856"/>
            <a:ext cx="1872208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600" dirty="0" smtClean="0">
                <a:latin typeface="Times New Roman" pitchFamily="18" charset="0"/>
                <a:cs typeface="Times New Roman" pitchFamily="18" charset="0"/>
              </a:rPr>
              <a:t> x - 2y = -8</a:t>
            </a:r>
            <a:endParaRPr lang="cs-CZ" sz="26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42" name="Přímá spojovací šipka 41"/>
          <p:cNvCxnSpPr/>
          <p:nvPr/>
        </p:nvCxnSpPr>
        <p:spPr>
          <a:xfrm>
            <a:off x="2483768" y="2420888"/>
            <a:ext cx="864096" cy="0"/>
          </a:xfrm>
          <a:prstGeom prst="straightConnector1">
            <a:avLst/>
          </a:prstGeom>
          <a:ln w="41275">
            <a:solidFill>
              <a:schemeClr val="tx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Přímá spojovací šipka 46"/>
          <p:cNvCxnSpPr/>
          <p:nvPr/>
        </p:nvCxnSpPr>
        <p:spPr>
          <a:xfrm>
            <a:off x="5076056" y="2420888"/>
            <a:ext cx="864096" cy="0"/>
          </a:xfrm>
          <a:prstGeom prst="straightConnector1">
            <a:avLst/>
          </a:prstGeom>
          <a:ln w="41275">
            <a:solidFill>
              <a:schemeClr val="tx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Přímá spojovací šipka 48"/>
          <p:cNvCxnSpPr/>
          <p:nvPr/>
        </p:nvCxnSpPr>
        <p:spPr>
          <a:xfrm>
            <a:off x="5076056" y="2924944"/>
            <a:ext cx="864096" cy="0"/>
          </a:xfrm>
          <a:prstGeom prst="straightConnector1">
            <a:avLst/>
          </a:prstGeom>
          <a:ln w="41275">
            <a:solidFill>
              <a:schemeClr val="tx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ovéPole 49"/>
          <p:cNvSpPr txBox="1"/>
          <p:nvPr/>
        </p:nvSpPr>
        <p:spPr>
          <a:xfrm>
            <a:off x="6084168" y="2636912"/>
            <a:ext cx="2736304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600" dirty="0" smtClean="0">
                <a:latin typeface="Times New Roman" pitchFamily="18" charset="0"/>
                <a:cs typeface="Times New Roman" pitchFamily="18" charset="0"/>
              </a:rPr>
              <a:t>x + 3y = 2</a:t>
            </a:r>
            <a:endParaRPr lang="cs-CZ" sz="2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4" name="TextovéPole 63"/>
          <p:cNvSpPr txBox="1"/>
          <p:nvPr/>
        </p:nvSpPr>
        <p:spPr>
          <a:xfrm>
            <a:off x="3203848" y="3429000"/>
            <a:ext cx="1872208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600" dirty="0" smtClean="0">
                <a:latin typeface="Times New Roman" pitchFamily="18" charset="0"/>
                <a:cs typeface="Times New Roman" pitchFamily="18" charset="0"/>
              </a:rPr>
              <a:t> -x + 2y = 8</a:t>
            </a:r>
            <a:endParaRPr lang="cs-CZ" sz="2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5" name="TextovéPole 64"/>
          <p:cNvSpPr txBox="1"/>
          <p:nvPr/>
        </p:nvSpPr>
        <p:spPr>
          <a:xfrm>
            <a:off x="3419872" y="3861048"/>
            <a:ext cx="2736304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600" dirty="0" smtClean="0">
                <a:latin typeface="Times New Roman" pitchFamily="18" charset="0"/>
                <a:cs typeface="Times New Roman" pitchFamily="18" charset="0"/>
              </a:rPr>
              <a:t>x + 3y = 2</a:t>
            </a:r>
            <a:endParaRPr lang="cs-CZ" sz="26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66" name="Přímá spojovací čára 65"/>
          <p:cNvCxnSpPr/>
          <p:nvPr/>
        </p:nvCxnSpPr>
        <p:spPr>
          <a:xfrm>
            <a:off x="2915816" y="4365104"/>
            <a:ext cx="2304256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TextovéPole 69"/>
          <p:cNvSpPr txBox="1"/>
          <p:nvPr/>
        </p:nvSpPr>
        <p:spPr>
          <a:xfrm>
            <a:off x="3491880" y="4365104"/>
            <a:ext cx="252028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600" dirty="0" smtClean="0">
                <a:latin typeface="Times New Roman" pitchFamily="18" charset="0"/>
                <a:cs typeface="Times New Roman" pitchFamily="18" charset="0"/>
              </a:rPr>
              <a:t>  5y = 10  /:5</a:t>
            </a:r>
            <a:endParaRPr lang="cs-CZ" sz="2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" name="TextovéPole 70"/>
          <p:cNvSpPr txBox="1"/>
          <p:nvPr/>
        </p:nvSpPr>
        <p:spPr>
          <a:xfrm>
            <a:off x="3707904" y="4725144"/>
            <a:ext cx="1872208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600" u="sng" dirty="0" smtClean="0">
                <a:latin typeface="Times New Roman" pitchFamily="18" charset="0"/>
                <a:cs typeface="Times New Roman" pitchFamily="18" charset="0"/>
              </a:rPr>
              <a:t>  y = 2</a:t>
            </a:r>
            <a:endParaRPr lang="cs-CZ" sz="2600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2" name="TextovéPole 71"/>
          <p:cNvSpPr txBox="1"/>
          <p:nvPr/>
        </p:nvSpPr>
        <p:spPr>
          <a:xfrm>
            <a:off x="5652120" y="3429000"/>
            <a:ext cx="2304256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600" dirty="0" smtClean="0">
                <a:latin typeface="Times New Roman" pitchFamily="18" charset="0"/>
                <a:cs typeface="Times New Roman" pitchFamily="18" charset="0"/>
              </a:rPr>
              <a:t>x + 3.2 - 2 = 0</a:t>
            </a:r>
            <a:endParaRPr lang="cs-CZ" sz="2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3" name="TextovéPole 72"/>
          <p:cNvSpPr txBox="1"/>
          <p:nvPr/>
        </p:nvSpPr>
        <p:spPr>
          <a:xfrm>
            <a:off x="6444208" y="3861048"/>
            <a:ext cx="1224136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600" u="sng" dirty="0" smtClean="0">
                <a:latin typeface="Times New Roman" pitchFamily="18" charset="0"/>
                <a:cs typeface="Times New Roman" pitchFamily="18" charset="0"/>
              </a:rPr>
              <a:t>x = -4</a:t>
            </a:r>
            <a:endParaRPr lang="cs-CZ" sz="2600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6" name="TextovéPole 75"/>
          <p:cNvSpPr txBox="1"/>
          <p:nvPr/>
        </p:nvSpPr>
        <p:spPr>
          <a:xfrm>
            <a:off x="5940152" y="4653136"/>
            <a:ext cx="216024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 algn="ctr"/>
            <a:r>
              <a:rPr lang="en-US" sz="2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[x</a:t>
            </a:r>
            <a:r>
              <a:rPr lang="cs-CZ" sz="2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r>
              <a:rPr lang="en-US" sz="2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sz="2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] = [</a:t>
            </a:r>
            <a:r>
              <a:rPr lang="cs-CZ" sz="2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-4;</a:t>
            </a:r>
            <a:r>
              <a:rPr lang="en-US" sz="2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]</a:t>
            </a:r>
            <a:endParaRPr lang="cs-CZ" sz="26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" name="TextovéPole 37"/>
          <p:cNvSpPr txBox="1"/>
          <p:nvPr/>
        </p:nvSpPr>
        <p:spPr>
          <a:xfrm>
            <a:off x="0" y="188640"/>
            <a:ext cx="21957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>
                <a:latin typeface="Comic Sans MS" pitchFamily="66" charset="0"/>
              </a:rPr>
              <a:t>  </a:t>
            </a:r>
            <a:r>
              <a:rPr lang="cs-CZ" sz="2000" b="1" dirty="0" smtClean="0">
                <a:latin typeface="Comic Sans MS" pitchFamily="66" charset="0"/>
              </a:rPr>
              <a:t>Příklad č.3</a:t>
            </a:r>
            <a:endParaRPr lang="cs-CZ" sz="2000" b="1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2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7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2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7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" grpId="0" animBg="1"/>
      <p:bldP spid="22" grpId="0" animBg="1"/>
      <p:bldP spid="39" grpId="0"/>
      <p:bldP spid="36" grpId="0" animBg="1"/>
      <p:bldP spid="43" grpId="0" animBg="1"/>
      <p:bldP spid="44" grpId="0" animBg="1"/>
      <p:bldP spid="56" grpId="0" animBg="1"/>
      <p:bldP spid="57" grpId="0" animBg="1"/>
      <p:bldP spid="58" grpId="0"/>
      <p:bldP spid="59" grpId="0"/>
      <p:bldP spid="60" grpId="0"/>
      <p:bldP spid="61" grpId="0"/>
      <p:bldP spid="62" grpId="0"/>
      <p:bldP spid="63" grpId="0"/>
      <p:bldP spid="31" grpId="0"/>
      <p:bldP spid="37" grpId="0"/>
      <p:bldP spid="50" grpId="0"/>
      <p:bldP spid="64" grpId="0"/>
      <p:bldP spid="65" grpId="0"/>
      <p:bldP spid="70" grpId="0"/>
      <p:bldP spid="71" grpId="0"/>
      <p:bldP spid="72" grpId="0"/>
      <p:bldP spid="73" grpId="0"/>
      <p:bldP spid="7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Zaoblený obdélník 14"/>
          <p:cNvSpPr/>
          <p:nvPr/>
        </p:nvSpPr>
        <p:spPr>
          <a:xfrm>
            <a:off x="179512" y="188640"/>
            <a:ext cx="8640960" cy="6336704"/>
          </a:xfrm>
          <a:prstGeom prst="roundRect">
            <a:avLst>
              <a:gd name="adj" fmla="val 5199"/>
            </a:avLst>
          </a:prstGeom>
          <a:solidFill>
            <a:schemeClr val="bg1"/>
          </a:solidFill>
          <a:ln w="41275">
            <a:solidFill>
              <a:srgbClr val="77933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74" name="Zaoblený obdélník 73"/>
          <p:cNvSpPr/>
          <p:nvPr/>
        </p:nvSpPr>
        <p:spPr>
          <a:xfrm>
            <a:off x="395536" y="1988840"/>
            <a:ext cx="2520280" cy="936104"/>
          </a:xfrm>
          <a:prstGeom prst="roundRect">
            <a:avLst/>
          </a:prstGeom>
          <a:solidFill>
            <a:srgbClr val="CDDDAD"/>
          </a:solidFill>
          <a:ln>
            <a:solidFill>
              <a:srgbClr val="77933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139265" name="Picture 1" descr="C:\Users\PC3\AppData\Local\Microsoft\Windows\Temporary Internet Files\Content.IE5\DFTQN1ZU\MC900334096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3353" y="908720"/>
            <a:ext cx="1520647" cy="1816913"/>
          </a:xfrm>
          <a:prstGeom prst="rect">
            <a:avLst/>
          </a:prstGeom>
          <a:noFill/>
        </p:spPr>
      </p:pic>
      <p:sp>
        <p:nvSpPr>
          <p:cNvPr id="22" name="Oválný popisek 21"/>
          <p:cNvSpPr/>
          <p:nvPr/>
        </p:nvSpPr>
        <p:spPr>
          <a:xfrm>
            <a:off x="251520" y="404664"/>
            <a:ext cx="8064896" cy="1512168"/>
          </a:xfrm>
          <a:prstGeom prst="wedgeEllipseCallout">
            <a:avLst>
              <a:gd name="adj1" fmla="val 50972"/>
              <a:gd name="adj2" fmla="val 31972"/>
            </a:avLst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marL="514350" indent="-514350" algn="ctr"/>
            <a:r>
              <a:rPr lang="cs-CZ" sz="2200" dirty="0" smtClean="0">
                <a:solidFill>
                  <a:schemeClr val="tx1"/>
                </a:solidFill>
                <a:latin typeface="Comic Sans MS" pitchFamily="66" charset="0"/>
              </a:rPr>
              <a:t>Uprav obě rovnice do tvaru </a:t>
            </a:r>
            <a:r>
              <a:rPr lang="cs-CZ" sz="2200" dirty="0" err="1" smtClean="0">
                <a:solidFill>
                  <a:srgbClr val="C00000"/>
                </a:solidFill>
                <a:latin typeface="Comic Sans MS" pitchFamily="66" charset="0"/>
              </a:rPr>
              <a:t>ax</a:t>
            </a:r>
            <a:r>
              <a:rPr lang="cs-CZ" sz="2200" dirty="0" smtClean="0">
                <a:solidFill>
                  <a:srgbClr val="C00000"/>
                </a:solidFill>
                <a:latin typeface="Comic Sans MS" pitchFamily="66" charset="0"/>
              </a:rPr>
              <a:t> + by = c </a:t>
            </a:r>
            <a:r>
              <a:rPr lang="cs-CZ" sz="2200" dirty="0" smtClean="0">
                <a:solidFill>
                  <a:schemeClr val="tx1"/>
                </a:solidFill>
                <a:latin typeface="Comic Sans MS" pitchFamily="66" charset="0"/>
              </a:rPr>
              <a:t>:</a:t>
            </a:r>
            <a:r>
              <a:rPr lang="cs-CZ" sz="2200" dirty="0" smtClean="0">
                <a:solidFill>
                  <a:srgbClr val="C00000"/>
                </a:solidFill>
                <a:latin typeface="Comic Sans MS" pitchFamily="66" charset="0"/>
              </a:rPr>
              <a:t> </a:t>
            </a:r>
            <a:r>
              <a:rPr lang="cs-CZ" sz="2200" dirty="0" smtClean="0">
                <a:solidFill>
                  <a:schemeClr val="tx1"/>
                </a:solidFill>
                <a:latin typeface="Comic Sans MS" pitchFamily="66" charset="0"/>
              </a:rPr>
              <a:t>roznásob levou stranu a převeď na jednu stranu členy s neznámou.  </a:t>
            </a:r>
            <a:endParaRPr lang="cs-CZ" sz="22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36" name="Oválný popisek 35"/>
          <p:cNvSpPr/>
          <p:nvPr/>
        </p:nvSpPr>
        <p:spPr>
          <a:xfrm>
            <a:off x="251520" y="404664"/>
            <a:ext cx="8064896" cy="1512168"/>
          </a:xfrm>
          <a:prstGeom prst="wedgeEllipseCallout">
            <a:avLst>
              <a:gd name="adj1" fmla="val 51819"/>
              <a:gd name="adj2" fmla="val 29989"/>
            </a:avLst>
          </a:prstGeom>
          <a:solidFill>
            <a:schemeClr val="accent6">
              <a:lumMod val="40000"/>
              <a:lumOff val="60000"/>
            </a:schemeClr>
          </a:solidFill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marL="514350" indent="-514350" algn="ctr"/>
            <a:r>
              <a:rPr lang="cs-CZ" sz="2200" u="sng" dirty="0" smtClean="0">
                <a:solidFill>
                  <a:schemeClr val="tx1"/>
                </a:solidFill>
                <a:latin typeface="Comic Sans MS" pitchFamily="66" charset="0"/>
              </a:rPr>
              <a:t>Kontrola:</a:t>
            </a:r>
          </a:p>
          <a:p>
            <a:pPr marL="514350" indent="-514350" algn="ctr"/>
            <a:r>
              <a:rPr lang="cs-CZ" sz="2200" dirty="0" smtClean="0">
                <a:solidFill>
                  <a:schemeClr val="tx1"/>
                </a:solidFill>
                <a:latin typeface="Comic Sans MS" pitchFamily="66" charset="0"/>
              </a:rPr>
              <a:t>4x + 5y = -7</a:t>
            </a:r>
          </a:p>
          <a:p>
            <a:pPr marL="514350" indent="-514350" algn="ctr"/>
            <a:r>
              <a:rPr lang="cs-CZ" sz="2200" dirty="0" smtClean="0">
                <a:solidFill>
                  <a:schemeClr val="tx1"/>
                </a:solidFill>
                <a:latin typeface="Comic Sans MS" pitchFamily="66" charset="0"/>
              </a:rPr>
              <a:t>2x + 3y = -3 </a:t>
            </a:r>
            <a:endParaRPr lang="cs-CZ" sz="22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43" name="Oválný popisek 42"/>
          <p:cNvSpPr/>
          <p:nvPr/>
        </p:nvSpPr>
        <p:spPr>
          <a:xfrm>
            <a:off x="251520" y="404664"/>
            <a:ext cx="8064896" cy="1512168"/>
          </a:xfrm>
          <a:prstGeom prst="wedgeEllipseCallout">
            <a:avLst>
              <a:gd name="adj1" fmla="val 52321"/>
              <a:gd name="adj2" fmla="val 29989"/>
            </a:avLst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marL="514350" indent="-514350" algn="ctr"/>
            <a:r>
              <a:rPr lang="cs-CZ" sz="2200" dirty="0" smtClean="0">
                <a:solidFill>
                  <a:schemeClr val="tx1"/>
                </a:solidFill>
                <a:latin typeface="Comic Sans MS" pitchFamily="66" charset="0"/>
              </a:rPr>
              <a:t>Zvol si neznámou, </a:t>
            </a:r>
          </a:p>
          <a:p>
            <a:pPr marL="514350" indent="-514350" algn="ctr"/>
            <a:r>
              <a:rPr lang="cs-CZ" sz="2200" dirty="0" smtClean="0">
                <a:solidFill>
                  <a:schemeClr val="tx1"/>
                </a:solidFill>
                <a:latin typeface="Comic Sans MS" pitchFamily="66" charset="0"/>
              </a:rPr>
              <a:t>kterou odstraníš. Vhodné bude odstranit neznámou </a:t>
            </a:r>
            <a:r>
              <a:rPr lang="cs-CZ" sz="2200" dirty="0" smtClean="0">
                <a:solidFill>
                  <a:srgbClr val="C00000"/>
                </a:solidFill>
                <a:latin typeface="Comic Sans MS" pitchFamily="66" charset="0"/>
              </a:rPr>
              <a:t>x</a:t>
            </a:r>
            <a:r>
              <a:rPr lang="cs-CZ" sz="2200" dirty="0" smtClean="0">
                <a:solidFill>
                  <a:schemeClr val="tx1"/>
                </a:solidFill>
                <a:latin typeface="Comic Sans MS" pitchFamily="66" charset="0"/>
              </a:rPr>
              <a:t> tak, že druhou rovnici násobíš číslem </a:t>
            </a:r>
            <a:r>
              <a:rPr lang="cs-CZ" sz="2200" dirty="0" smtClean="0">
                <a:solidFill>
                  <a:srgbClr val="C00000"/>
                </a:solidFill>
                <a:latin typeface="Comic Sans MS" pitchFamily="66" charset="0"/>
              </a:rPr>
              <a:t>-2</a:t>
            </a:r>
            <a:r>
              <a:rPr lang="cs-CZ" sz="2200" dirty="0" smtClean="0">
                <a:solidFill>
                  <a:schemeClr val="tx1"/>
                </a:solidFill>
                <a:latin typeface="Comic Sans MS" pitchFamily="66" charset="0"/>
              </a:rPr>
              <a:t>.</a:t>
            </a:r>
            <a:endParaRPr lang="cs-CZ" sz="22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56" name="Oválný popisek 55"/>
          <p:cNvSpPr/>
          <p:nvPr/>
        </p:nvSpPr>
        <p:spPr>
          <a:xfrm>
            <a:off x="251520" y="404664"/>
            <a:ext cx="8064896" cy="1512168"/>
          </a:xfrm>
          <a:prstGeom prst="wedgeEllipseCallout">
            <a:avLst>
              <a:gd name="adj1" fmla="val 52136"/>
              <a:gd name="adj2" fmla="val 28998"/>
            </a:avLst>
          </a:prstGeom>
          <a:solidFill>
            <a:schemeClr val="accent6">
              <a:lumMod val="40000"/>
              <a:lumOff val="60000"/>
            </a:schemeClr>
          </a:solidFill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marL="514350" indent="-514350" algn="ctr"/>
            <a:r>
              <a:rPr lang="cs-CZ" sz="2200" u="sng" dirty="0" smtClean="0">
                <a:solidFill>
                  <a:schemeClr val="tx1"/>
                </a:solidFill>
                <a:latin typeface="Comic Sans MS" pitchFamily="66" charset="0"/>
              </a:rPr>
              <a:t>Kontrola:</a:t>
            </a:r>
          </a:p>
          <a:p>
            <a:pPr marL="514350" indent="-514350" algn="ctr"/>
            <a:r>
              <a:rPr lang="cs-CZ" sz="2200" dirty="0" smtClean="0">
                <a:solidFill>
                  <a:schemeClr val="tx1"/>
                </a:solidFill>
                <a:latin typeface="Comic Sans MS" pitchFamily="66" charset="0"/>
                <a:cs typeface="Times New Roman" pitchFamily="18" charset="0"/>
              </a:rPr>
              <a:t>4x + 5y = -7</a:t>
            </a:r>
          </a:p>
          <a:p>
            <a:pPr marL="514350" indent="-514350" algn="ctr"/>
            <a:r>
              <a:rPr lang="cs-CZ" sz="2200" u="sng" dirty="0" smtClean="0">
                <a:solidFill>
                  <a:schemeClr val="tx1"/>
                </a:solidFill>
                <a:latin typeface="Comic Sans MS" pitchFamily="66" charset="0"/>
                <a:cs typeface="Times New Roman" pitchFamily="18" charset="0"/>
              </a:rPr>
              <a:t>-4x – 6y = 6</a:t>
            </a:r>
          </a:p>
          <a:p>
            <a:pPr marL="514350" indent="-514350" algn="ctr"/>
            <a:r>
              <a:rPr lang="cs-CZ" sz="2200" dirty="0" smtClean="0">
                <a:solidFill>
                  <a:schemeClr val="tx1"/>
                </a:solidFill>
                <a:latin typeface="Comic Sans MS" pitchFamily="66" charset="0"/>
                <a:cs typeface="Times New Roman" pitchFamily="18" charset="0"/>
              </a:rPr>
              <a:t>          -y = -1        </a:t>
            </a:r>
            <a:r>
              <a:rPr lang="cs-CZ" sz="2200" u="sng" dirty="0" smtClean="0">
                <a:solidFill>
                  <a:schemeClr val="tx1"/>
                </a:solidFill>
                <a:latin typeface="Comic Sans MS" pitchFamily="66" charset="0"/>
                <a:cs typeface="Times New Roman" pitchFamily="18" charset="0"/>
              </a:rPr>
              <a:t>y = 1</a:t>
            </a:r>
          </a:p>
        </p:txBody>
      </p:sp>
      <p:sp>
        <p:nvSpPr>
          <p:cNvPr id="57" name="Oválný popisek 56"/>
          <p:cNvSpPr/>
          <p:nvPr/>
        </p:nvSpPr>
        <p:spPr>
          <a:xfrm>
            <a:off x="251520" y="404664"/>
            <a:ext cx="8064896" cy="1512168"/>
          </a:xfrm>
          <a:prstGeom prst="wedgeEllipseCallout">
            <a:avLst>
              <a:gd name="adj1" fmla="val 51935"/>
              <a:gd name="adj2" fmla="val 28777"/>
            </a:avLst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marL="514350" indent="-514350" algn="ctr"/>
            <a:endParaRPr lang="cs-CZ" sz="2400" dirty="0" smtClean="0">
              <a:solidFill>
                <a:schemeClr val="tx1"/>
              </a:solidFill>
              <a:latin typeface="Comic Sans MS" pitchFamily="66" charset="0"/>
            </a:endParaRPr>
          </a:p>
          <a:p>
            <a:pPr marL="514350" indent="-514350" algn="ctr"/>
            <a:r>
              <a:rPr lang="cs-CZ" sz="2400" dirty="0" smtClean="0">
                <a:solidFill>
                  <a:schemeClr val="tx1"/>
                </a:solidFill>
                <a:latin typeface="Comic Sans MS" pitchFamily="66" charset="0"/>
              </a:rPr>
              <a:t>Vypočítej neznámou </a:t>
            </a:r>
            <a:r>
              <a:rPr lang="cs-CZ" sz="2400" dirty="0" smtClean="0">
                <a:solidFill>
                  <a:srgbClr val="C00000"/>
                </a:solidFill>
                <a:latin typeface="Comic Sans MS" pitchFamily="66" charset="0"/>
              </a:rPr>
              <a:t>x</a:t>
            </a:r>
            <a:r>
              <a:rPr lang="cs-CZ" sz="2400" dirty="0" smtClean="0">
                <a:solidFill>
                  <a:schemeClr val="tx1"/>
                </a:solidFill>
                <a:latin typeface="Comic Sans MS" pitchFamily="66" charset="0"/>
              </a:rPr>
              <a:t> dosazením vypočítané hodnoty </a:t>
            </a:r>
            <a:r>
              <a:rPr lang="cs-CZ" sz="2400" dirty="0" smtClean="0">
                <a:solidFill>
                  <a:srgbClr val="C00000"/>
                </a:solidFill>
                <a:latin typeface="Comic Sans MS" pitchFamily="66" charset="0"/>
              </a:rPr>
              <a:t>y = 1</a:t>
            </a:r>
            <a:r>
              <a:rPr lang="cs-CZ" sz="2400" dirty="0" smtClean="0">
                <a:solidFill>
                  <a:schemeClr val="tx1"/>
                </a:solidFill>
                <a:latin typeface="Comic Sans MS" pitchFamily="66" charset="0"/>
              </a:rPr>
              <a:t> do jedné z rovnic.</a:t>
            </a:r>
          </a:p>
          <a:p>
            <a:pPr marL="514350" indent="-514350" algn="ctr"/>
            <a:endParaRPr lang="cs-CZ" sz="22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38" name="TextovéPole 37"/>
          <p:cNvSpPr txBox="1"/>
          <p:nvPr/>
        </p:nvSpPr>
        <p:spPr>
          <a:xfrm>
            <a:off x="0" y="188640"/>
            <a:ext cx="21957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>
                <a:latin typeface="Comic Sans MS" pitchFamily="66" charset="0"/>
              </a:rPr>
              <a:t>  </a:t>
            </a:r>
            <a:r>
              <a:rPr lang="cs-CZ" sz="2000" b="1" dirty="0" smtClean="0">
                <a:latin typeface="Comic Sans MS" pitchFamily="66" charset="0"/>
              </a:rPr>
              <a:t>Příklad č.4</a:t>
            </a:r>
            <a:endParaRPr lang="cs-CZ" sz="2000" b="1" dirty="0">
              <a:latin typeface="Comic Sans MS" pitchFamily="66" charset="0"/>
            </a:endParaRPr>
          </a:p>
        </p:txBody>
      </p:sp>
      <p:sp>
        <p:nvSpPr>
          <p:cNvPr id="40" name="TextovéPole 39"/>
          <p:cNvSpPr txBox="1"/>
          <p:nvPr/>
        </p:nvSpPr>
        <p:spPr>
          <a:xfrm>
            <a:off x="395536" y="2060848"/>
            <a:ext cx="252028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4 ( x + 2 ) = 1 – 5y</a:t>
            </a:r>
          </a:p>
          <a:p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3 ( y + 2 ) = 3 – 2x</a:t>
            </a:r>
          </a:p>
          <a:p>
            <a:endParaRPr lang="cs-CZ" dirty="0"/>
          </a:p>
        </p:txBody>
      </p:sp>
      <p:sp>
        <p:nvSpPr>
          <p:cNvPr id="45" name="Oválný popisek 44"/>
          <p:cNvSpPr/>
          <p:nvPr/>
        </p:nvSpPr>
        <p:spPr>
          <a:xfrm>
            <a:off x="251520" y="404664"/>
            <a:ext cx="8064896" cy="1512168"/>
          </a:xfrm>
          <a:prstGeom prst="wedgeEllipseCallout">
            <a:avLst>
              <a:gd name="adj1" fmla="val 51935"/>
              <a:gd name="adj2" fmla="val 28777"/>
            </a:avLst>
          </a:prstGeom>
          <a:solidFill>
            <a:schemeClr val="accent6">
              <a:lumMod val="40000"/>
              <a:lumOff val="60000"/>
            </a:schemeClr>
          </a:solidFill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marL="514350" indent="-514350" algn="ctr"/>
            <a:endParaRPr lang="cs-CZ" sz="2400" dirty="0" smtClean="0">
              <a:solidFill>
                <a:schemeClr val="tx1"/>
              </a:solidFill>
              <a:latin typeface="Comic Sans MS" pitchFamily="66" charset="0"/>
            </a:endParaRPr>
          </a:p>
          <a:p>
            <a:pPr marL="514350" indent="-514350" algn="ctr"/>
            <a:r>
              <a:rPr lang="cs-CZ" sz="2200" u="sng" dirty="0" smtClean="0">
                <a:solidFill>
                  <a:schemeClr val="tx1"/>
                </a:solidFill>
                <a:latin typeface="Comic Sans MS" pitchFamily="66" charset="0"/>
              </a:rPr>
              <a:t>Kontrola:</a:t>
            </a:r>
          </a:p>
          <a:p>
            <a:pPr marL="514350" indent="-514350" algn="ctr"/>
            <a:r>
              <a:rPr lang="cs-CZ" sz="2200" dirty="0" smtClean="0">
                <a:solidFill>
                  <a:schemeClr val="tx1"/>
                </a:solidFill>
                <a:latin typeface="Comic Sans MS" pitchFamily="66" charset="0"/>
              </a:rPr>
              <a:t>3 (1 + 2) = 3 – 2x</a:t>
            </a:r>
          </a:p>
          <a:p>
            <a:pPr marL="514350" indent="-514350" algn="ctr"/>
            <a:r>
              <a:rPr lang="cs-CZ" sz="2200" dirty="0" smtClean="0">
                <a:solidFill>
                  <a:schemeClr val="tx1"/>
                </a:solidFill>
                <a:latin typeface="Comic Sans MS" pitchFamily="66" charset="0"/>
              </a:rPr>
              <a:t>9 = 3 – 2x</a:t>
            </a:r>
          </a:p>
          <a:p>
            <a:pPr marL="514350" indent="-514350" algn="ctr"/>
            <a:r>
              <a:rPr lang="cs-CZ" sz="2200" dirty="0" smtClean="0">
                <a:solidFill>
                  <a:schemeClr val="tx1"/>
                </a:solidFill>
                <a:latin typeface="Comic Sans MS" pitchFamily="66" charset="0"/>
              </a:rPr>
              <a:t>2x = -6    </a:t>
            </a:r>
            <a:r>
              <a:rPr lang="cs-CZ" sz="2200" u="sng" dirty="0" smtClean="0">
                <a:solidFill>
                  <a:schemeClr val="tx1"/>
                </a:solidFill>
                <a:latin typeface="Comic Sans MS" pitchFamily="66" charset="0"/>
              </a:rPr>
              <a:t>x = -3</a:t>
            </a:r>
            <a:endParaRPr lang="cs-CZ" sz="2400" dirty="0" smtClean="0">
              <a:solidFill>
                <a:schemeClr val="tx1"/>
              </a:solidFill>
              <a:latin typeface="Comic Sans MS" pitchFamily="66" charset="0"/>
            </a:endParaRPr>
          </a:p>
          <a:p>
            <a:pPr marL="514350" indent="-514350" algn="ctr"/>
            <a:endParaRPr lang="cs-CZ" sz="22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46" name="Oválný popisek 45"/>
          <p:cNvSpPr/>
          <p:nvPr/>
        </p:nvSpPr>
        <p:spPr>
          <a:xfrm>
            <a:off x="251520" y="404664"/>
            <a:ext cx="8064896" cy="1512168"/>
          </a:xfrm>
          <a:prstGeom prst="wedgeEllipseCallout">
            <a:avLst>
              <a:gd name="adj1" fmla="val 51935"/>
              <a:gd name="adj2" fmla="val 28777"/>
            </a:avLst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marL="514350" indent="-514350" algn="ctr"/>
            <a:endParaRPr lang="cs-CZ" sz="2400" dirty="0" smtClean="0">
              <a:solidFill>
                <a:schemeClr val="tx1"/>
              </a:solidFill>
              <a:latin typeface="Comic Sans MS" pitchFamily="66" charset="0"/>
            </a:endParaRPr>
          </a:p>
          <a:p>
            <a:pPr marL="514350" indent="-514350" algn="ctr"/>
            <a:r>
              <a:rPr lang="cs-CZ" sz="2400" dirty="0" smtClean="0">
                <a:solidFill>
                  <a:schemeClr val="tx1"/>
                </a:solidFill>
                <a:latin typeface="Comic Sans MS" pitchFamily="66" charset="0"/>
              </a:rPr>
              <a:t>Zapiš uspořádanou dvojici </a:t>
            </a:r>
            <a:r>
              <a:rPr lang="en-US" sz="2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[</a:t>
            </a:r>
            <a:r>
              <a:rPr lang="cs-CZ" sz="2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x;</a:t>
            </a:r>
            <a:r>
              <a:rPr lang="en-US" sz="2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sz="2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]</a:t>
            </a:r>
            <a:r>
              <a:rPr lang="cs-CZ" sz="2400" dirty="0" smtClean="0">
                <a:solidFill>
                  <a:schemeClr val="tx1"/>
                </a:solidFill>
                <a:latin typeface="Comic Sans MS" pitchFamily="66" charset="0"/>
                <a:cs typeface="Times New Roman" pitchFamily="18" charset="0"/>
              </a:rPr>
              <a:t>, která </a:t>
            </a:r>
            <a:r>
              <a:rPr lang="cs-CZ" sz="2400" dirty="0" smtClean="0">
                <a:solidFill>
                  <a:schemeClr val="tx1"/>
                </a:solidFill>
                <a:latin typeface="Comic Sans MS" pitchFamily="66" charset="0"/>
              </a:rPr>
              <a:t>je řešením soustavy lineárních rovnic.</a:t>
            </a:r>
          </a:p>
          <a:p>
            <a:pPr marL="514350" indent="-514350" algn="ctr"/>
            <a:endParaRPr lang="cs-CZ" sz="22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48" name="Oválný popisek 47"/>
          <p:cNvSpPr/>
          <p:nvPr/>
        </p:nvSpPr>
        <p:spPr>
          <a:xfrm>
            <a:off x="251520" y="404664"/>
            <a:ext cx="8064896" cy="1512168"/>
          </a:xfrm>
          <a:prstGeom prst="wedgeEllipseCallout">
            <a:avLst>
              <a:gd name="adj1" fmla="val 51935"/>
              <a:gd name="adj2" fmla="val 28777"/>
            </a:avLst>
          </a:prstGeom>
          <a:solidFill>
            <a:schemeClr val="accent6">
              <a:lumMod val="40000"/>
              <a:lumOff val="60000"/>
            </a:schemeClr>
          </a:solidFill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marL="514350" indent="-514350" algn="ctr"/>
            <a:endParaRPr lang="cs-CZ" sz="2400" dirty="0" smtClean="0">
              <a:solidFill>
                <a:schemeClr val="tx1"/>
              </a:solidFill>
              <a:latin typeface="Comic Sans MS" pitchFamily="66" charset="0"/>
            </a:endParaRPr>
          </a:p>
          <a:p>
            <a:pPr marL="514350" indent="-514350" algn="ctr"/>
            <a:r>
              <a:rPr lang="cs-CZ" sz="2400" u="sng" dirty="0" smtClean="0">
                <a:solidFill>
                  <a:schemeClr val="tx1"/>
                </a:solidFill>
                <a:latin typeface="Comic Sans MS" pitchFamily="66" charset="0"/>
              </a:rPr>
              <a:t>Kontrola:</a:t>
            </a:r>
          </a:p>
          <a:p>
            <a:pPr marL="514350" indent="-514350" algn="ctr"/>
            <a:r>
              <a:rPr lang="en-US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[</a:t>
            </a:r>
            <a:r>
              <a:rPr lang="cs-CZ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x;</a:t>
            </a:r>
            <a:r>
              <a:rPr lang="en-US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]</a:t>
            </a:r>
            <a:r>
              <a:rPr lang="cs-CZ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US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[</a:t>
            </a:r>
            <a:r>
              <a:rPr lang="cs-CZ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-3; 1</a:t>
            </a:r>
            <a:r>
              <a:rPr lang="en-US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]</a:t>
            </a:r>
            <a:r>
              <a:rPr lang="cs-CZ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cs-CZ" sz="2400" dirty="0" smtClean="0">
              <a:solidFill>
                <a:srgbClr val="C00000"/>
              </a:solidFill>
              <a:latin typeface="Comic Sans MS" pitchFamily="66" charset="0"/>
            </a:endParaRPr>
          </a:p>
          <a:p>
            <a:pPr marL="514350" indent="-514350" algn="ctr"/>
            <a:endParaRPr lang="cs-CZ" sz="22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51" name="Oválný popisek 50"/>
          <p:cNvSpPr/>
          <p:nvPr/>
        </p:nvSpPr>
        <p:spPr>
          <a:xfrm>
            <a:off x="251520" y="404664"/>
            <a:ext cx="8064896" cy="1512168"/>
          </a:xfrm>
          <a:prstGeom prst="wedgeEllipseCallout">
            <a:avLst>
              <a:gd name="adj1" fmla="val 51935"/>
              <a:gd name="adj2" fmla="val 28777"/>
            </a:avLst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marL="514350" indent="-514350" algn="ctr"/>
            <a:endParaRPr lang="cs-CZ" sz="2400" dirty="0" smtClean="0">
              <a:solidFill>
                <a:schemeClr val="tx1"/>
              </a:solidFill>
              <a:latin typeface="Comic Sans MS" pitchFamily="66" charset="0"/>
            </a:endParaRPr>
          </a:p>
          <a:p>
            <a:pPr marL="514350" indent="-514350" algn="ctr"/>
            <a:r>
              <a:rPr lang="cs-CZ" sz="2400" dirty="0" smtClean="0">
                <a:solidFill>
                  <a:schemeClr val="tx1"/>
                </a:solidFill>
                <a:latin typeface="Comic Sans MS" pitchFamily="66" charset="0"/>
              </a:rPr>
              <a:t>Ověř si, že tato uspořádaná dvojice je řešením soustavy rovnic dosazením do obou lineárních rovnic.</a:t>
            </a:r>
          </a:p>
          <a:p>
            <a:pPr marL="514350" indent="-514350" algn="ctr"/>
            <a:endParaRPr lang="cs-CZ" sz="22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52" name="Oválný popisek 51"/>
          <p:cNvSpPr/>
          <p:nvPr/>
        </p:nvSpPr>
        <p:spPr>
          <a:xfrm>
            <a:off x="251520" y="404664"/>
            <a:ext cx="8064896" cy="1512168"/>
          </a:xfrm>
          <a:prstGeom prst="wedgeEllipseCallout">
            <a:avLst>
              <a:gd name="adj1" fmla="val 51935"/>
              <a:gd name="adj2" fmla="val 28777"/>
            </a:avLst>
          </a:prstGeom>
          <a:solidFill>
            <a:schemeClr val="accent6">
              <a:lumMod val="40000"/>
              <a:lumOff val="60000"/>
            </a:schemeClr>
          </a:solidFill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marL="514350" indent="-514350" algn="ctr"/>
            <a:endParaRPr lang="cs-CZ" sz="2400" dirty="0" smtClean="0">
              <a:solidFill>
                <a:schemeClr val="tx1"/>
              </a:solidFill>
              <a:latin typeface="Comic Sans MS" pitchFamily="66" charset="0"/>
            </a:endParaRPr>
          </a:p>
          <a:p>
            <a:pPr marL="514350" indent="-514350" algn="ctr"/>
            <a:r>
              <a:rPr lang="cs-CZ" sz="2200" u="sng" dirty="0" smtClean="0">
                <a:solidFill>
                  <a:schemeClr val="tx1"/>
                </a:solidFill>
                <a:latin typeface="Comic Sans MS" pitchFamily="66" charset="0"/>
              </a:rPr>
              <a:t>Kontrola:</a:t>
            </a:r>
          </a:p>
          <a:p>
            <a:pPr marL="514350" indent="-514350" algn="ctr"/>
            <a:r>
              <a:rPr lang="cs-CZ" sz="2200" dirty="0" smtClean="0">
                <a:solidFill>
                  <a:schemeClr val="tx1"/>
                </a:solidFill>
                <a:latin typeface="Comic Sans MS" pitchFamily="66" charset="0"/>
                <a:cs typeface="Times New Roman" pitchFamily="18" charset="0"/>
              </a:rPr>
              <a:t> L</a:t>
            </a:r>
            <a:r>
              <a:rPr lang="cs-CZ" sz="2200" baseline="-25000" dirty="0" smtClean="0">
                <a:solidFill>
                  <a:schemeClr val="tx1"/>
                </a:solidFill>
                <a:latin typeface="Comic Sans MS" pitchFamily="66" charset="0"/>
                <a:cs typeface="Times New Roman" pitchFamily="18" charset="0"/>
              </a:rPr>
              <a:t>1 </a:t>
            </a:r>
            <a:r>
              <a:rPr lang="en-US" sz="2200" dirty="0" smtClean="0">
                <a:solidFill>
                  <a:schemeClr val="tx1"/>
                </a:solidFill>
                <a:latin typeface="Comic Sans MS" pitchFamily="66" charset="0"/>
                <a:cs typeface="Times New Roman" pitchFamily="18" charset="0"/>
              </a:rPr>
              <a:t>[</a:t>
            </a:r>
            <a:r>
              <a:rPr lang="cs-CZ" sz="2200" dirty="0" smtClean="0">
                <a:solidFill>
                  <a:schemeClr val="tx1"/>
                </a:solidFill>
                <a:latin typeface="Comic Sans MS" pitchFamily="66" charset="0"/>
                <a:cs typeface="Times New Roman" pitchFamily="18" charset="0"/>
              </a:rPr>
              <a:t>-3;</a:t>
            </a:r>
            <a:r>
              <a:rPr lang="en-US" sz="2200" dirty="0" smtClean="0">
                <a:solidFill>
                  <a:schemeClr val="tx1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cs-CZ" sz="2200" dirty="0" smtClean="0">
                <a:solidFill>
                  <a:schemeClr val="tx1"/>
                </a:solidFill>
                <a:latin typeface="Comic Sans MS" pitchFamily="66" charset="0"/>
                <a:cs typeface="Times New Roman" pitchFamily="18" charset="0"/>
              </a:rPr>
              <a:t>1</a:t>
            </a:r>
            <a:r>
              <a:rPr lang="en-US" sz="2200" dirty="0" smtClean="0">
                <a:solidFill>
                  <a:schemeClr val="tx1"/>
                </a:solidFill>
                <a:latin typeface="Comic Sans MS" pitchFamily="66" charset="0"/>
                <a:cs typeface="Times New Roman" pitchFamily="18" charset="0"/>
              </a:rPr>
              <a:t>]</a:t>
            </a:r>
            <a:r>
              <a:rPr lang="cs-CZ" sz="2200" dirty="0" smtClean="0">
                <a:solidFill>
                  <a:schemeClr val="tx1"/>
                </a:solidFill>
                <a:latin typeface="Comic Sans MS" pitchFamily="66" charset="0"/>
                <a:cs typeface="Times New Roman" pitchFamily="18" charset="0"/>
              </a:rPr>
              <a:t> = -4   P</a:t>
            </a:r>
            <a:r>
              <a:rPr lang="cs-CZ" sz="2200" baseline="-25000" dirty="0" smtClean="0">
                <a:solidFill>
                  <a:schemeClr val="tx1"/>
                </a:solidFill>
                <a:latin typeface="Comic Sans MS" pitchFamily="66" charset="0"/>
                <a:cs typeface="Times New Roman" pitchFamily="18" charset="0"/>
              </a:rPr>
              <a:t>1 </a:t>
            </a:r>
            <a:r>
              <a:rPr lang="en-US" sz="2200" dirty="0" smtClean="0">
                <a:solidFill>
                  <a:schemeClr val="tx1"/>
                </a:solidFill>
                <a:latin typeface="Comic Sans MS" pitchFamily="66" charset="0"/>
                <a:cs typeface="Times New Roman" pitchFamily="18" charset="0"/>
              </a:rPr>
              <a:t>[</a:t>
            </a:r>
            <a:r>
              <a:rPr lang="cs-CZ" sz="2200" dirty="0" smtClean="0">
                <a:solidFill>
                  <a:schemeClr val="tx1"/>
                </a:solidFill>
                <a:latin typeface="Comic Sans MS" pitchFamily="66" charset="0"/>
                <a:cs typeface="Times New Roman" pitchFamily="18" charset="0"/>
              </a:rPr>
              <a:t>-3;</a:t>
            </a:r>
            <a:r>
              <a:rPr lang="en-US" sz="2200" dirty="0" smtClean="0">
                <a:solidFill>
                  <a:schemeClr val="tx1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cs-CZ" sz="2200" dirty="0" smtClean="0">
                <a:solidFill>
                  <a:schemeClr val="tx1"/>
                </a:solidFill>
                <a:latin typeface="Comic Sans MS" pitchFamily="66" charset="0"/>
                <a:cs typeface="Times New Roman" pitchFamily="18" charset="0"/>
              </a:rPr>
              <a:t>1</a:t>
            </a:r>
            <a:r>
              <a:rPr lang="en-US" sz="2200" dirty="0" smtClean="0">
                <a:solidFill>
                  <a:schemeClr val="tx1"/>
                </a:solidFill>
                <a:latin typeface="Comic Sans MS" pitchFamily="66" charset="0"/>
                <a:cs typeface="Times New Roman" pitchFamily="18" charset="0"/>
              </a:rPr>
              <a:t>]</a:t>
            </a:r>
            <a:r>
              <a:rPr lang="cs-CZ" sz="2200" dirty="0" smtClean="0">
                <a:solidFill>
                  <a:schemeClr val="tx1"/>
                </a:solidFill>
                <a:latin typeface="Comic Sans MS" pitchFamily="66" charset="0"/>
                <a:cs typeface="Times New Roman" pitchFamily="18" charset="0"/>
              </a:rPr>
              <a:t> = -4   L</a:t>
            </a:r>
            <a:r>
              <a:rPr lang="cs-CZ" sz="2200" baseline="-25000" dirty="0" smtClean="0">
                <a:solidFill>
                  <a:schemeClr val="tx1"/>
                </a:solidFill>
                <a:latin typeface="Comic Sans MS" pitchFamily="66" charset="0"/>
                <a:cs typeface="Times New Roman" pitchFamily="18" charset="0"/>
              </a:rPr>
              <a:t>1</a:t>
            </a:r>
            <a:r>
              <a:rPr lang="cs-CZ" sz="2200" dirty="0" smtClean="0">
                <a:solidFill>
                  <a:schemeClr val="tx1"/>
                </a:solidFill>
                <a:latin typeface="Comic Sans MS" pitchFamily="66" charset="0"/>
                <a:cs typeface="Times New Roman" pitchFamily="18" charset="0"/>
              </a:rPr>
              <a:t> = P</a:t>
            </a:r>
            <a:r>
              <a:rPr lang="cs-CZ" sz="2200" baseline="-25000" dirty="0" smtClean="0">
                <a:solidFill>
                  <a:schemeClr val="tx1"/>
                </a:solidFill>
                <a:latin typeface="Comic Sans MS" pitchFamily="66" charset="0"/>
                <a:cs typeface="Times New Roman" pitchFamily="18" charset="0"/>
              </a:rPr>
              <a:t>1 </a:t>
            </a:r>
            <a:r>
              <a:rPr lang="cs-CZ" sz="2200" dirty="0" smtClean="0">
                <a:solidFill>
                  <a:schemeClr val="tx1"/>
                </a:solidFill>
                <a:latin typeface="Comic Sans MS" pitchFamily="66" charset="0"/>
                <a:cs typeface="Times New Roman" pitchFamily="18" charset="0"/>
              </a:rPr>
              <a:t>   </a:t>
            </a:r>
          </a:p>
          <a:p>
            <a:pPr marL="514350" indent="-514350" algn="ctr"/>
            <a:r>
              <a:rPr lang="cs-CZ" sz="2200" dirty="0" smtClean="0">
                <a:solidFill>
                  <a:schemeClr val="tx1"/>
                </a:solidFill>
                <a:latin typeface="Comic Sans MS" pitchFamily="66" charset="0"/>
                <a:cs typeface="Times New Roman" pitchFamily="18" charset="0"/>
              </a:rPr>
              <a:t>  L</a:t>
            </a:r>
            <a:r>
              <a:rPr lang="cs-CZ" sz="2200" baseline="-25000" dirty="0" smtClean="0">
                <a:solidFill>
                  <a:schemeClr val="tx1"/>
                </a:solidFill>
                <a:latin typeface="Comic Sans MS" pitchFamily="66" charset="0"/>
                <a:cs typeface="Times New Roman" pitchFamily="18" charset="0"/>
              </a:rPr>
              <a:t>2 </a:t>
            </a:r>
            <a:r>
              <a:rPr lang="en-US" sz="2200" dirty="0" smtClean="0">
                <a:solidFill>
                  <a:schemeClr val="tx1"/>
                </a:solidFill>
                <a:latin typeface="Comic Sans MS" pitchFamily="66" charset="0"/>
                <a:cs typeface="Times New Roman" pitchFamily="18" charset="0"/>
              </a:rPr>
              <a:t>[</a:t>
            </a:r>
            <a:r>
              <a:rPr lang="cs-CZ" sz="2200" dirty="0" smtClean="0">
                <a:solidFill>
                  <a:schemeClr val="tx1"/>
                </a:solidFill>
                <a:latin typeface="Comic Sans MS" pitchFamily="66" charset="0"/>
                <a:cs typeface="Times New Roman" pitchFamily="18" charset="0"/>
              </a:rPr>
              <a:t>-3;</a:t>
            </a:r>
            <a:r>
              <a:rPr lang="en-US" sz="2200" dirty="0" smtClean="0">
                <a:solidFill>
                  <a:schemeClr val="tx1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cs-CZ" sz="2200" dirty="0" smtClean="0">
                <a:solidFill>
                  <a:schemeClr val="tx1"/>
                </a:solidFill>
                <a:latin typeface="Comic Sans MS" pitchFamily="66" charset="0"/>
                <a:cs typeface="Times New Roman" pitchFamily="18" charset="0"/>
              </a:rPr>
              <a:t>1</a:t>
            </a:r>
            <a:r>
              <a:rPr lang="en-US" sz="2200" dirty="0" smtClean="0">
                <a:solidFill>
                  <a:schemeClr val="tx1"/>
                </a:solidFill>
                <a:latin typeface="Comic Sans MS" pitchFamily="66" charset="0"/>
                <a:cs typeface="Times New Roman" pitchFamily="18" charset="0"/>
              </a:rPr>
              <a:t>]</a:t>
            </a:r>
            <a:r>
              <a:rPr lang="cs-CZ" sz="2200" dirty="0" smtClean="0">
                <a:solidFill>
                  <a:schemeClr val="tx1"/>
                </a:solidFill>
                <a:latin typeface="Comic Sans MS" pitchFamily="66" charset="0"/>
                <a:cs typeface="Times New Roman" pitchFamily="18" charset="0"/>
              </a:rPr>
              <a:t> = 9   P</a:t>
            </a:r>
            <a:r>
              <a:rPr lang="cs-CZ" sz="2200" baseline="-25000" dirty="0" smtClean="0">
                <a:solidFill>
                  <a:schemeClr val="tx1"/>
                </a:solidFill>
                <a:latin typeface="Comic Sans MS" pitchFamily="66" charset="0"/>
                <a:cs typeface="Times New Roman" pitchFamily="18" charset="0"/>
              </a:rPr>
              <a:t>2 </a:t>
            </a:r>
            <a:r>
              <a:rPr lang="en-US" sz="2200" dirty="0" smtClean="0">
                <a:solidFill>
                  <a:schemeClr val="tx1"/>
                </a:solidFill>
                <a:latin typeface="Comic Sans MS" pitchFamily="66" charset="0"/>
                <a:cs typeface="Times New Roman" pitchFamily="18" charset="0"/>
              </a:rPr>
              <a:t>[</a:t>
            </a:r>
            <a:r>
              <a:rPr lang="cs-CZ" sz="2200" dirty="0" smtClean="0">
                <a:solidFill>
                  <a:schemeClr val="tx1"/>
                </a:solidFill>
                <a:latin typeface="Comic Sans MS" pitchFamily="66" charset="0"/>
                <a:cs typeface="Times New Roman" pitchFamily="18" charset="0"/>
              </a:rPr>
              <a:t>-3;</a:t>
            </a:r>
            <a:r>
              <a:rPr lang="en-US" sz="2200" dirty="0" smtClean="0">
                <a:solidFill>
                  <a:schemeClr val="tx1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cs-CZ" sz="2200" dirty="0" smtClean="0">
                <a:solidFill>
                  <a:schemeClr val="tx1"/>
                </a:solidFill>
                <a:latin typeface="Comic Sans MS" pitchFamily="66" charset="0"/>
                <a:cs typeface="Times New Roman" pitchFamily="18" charset="0"/>
              </a:rPr>
              <a:t>1</a:t>
            </a:r>
            <a:r>
              <a:rPr lang="en-US" sz="2200" dirty="0" smtClean="0">
                <a:solidFill>
                  <a:schemeClr val="tx1"/>
                </a:solidFill>
                <a:latin typeface="Comic Sans MS" pitchFamily="66" charset="0"/>
                <a:cs typeface="Times New Roman" pitchFamily="18" charset="0"/>
              </a:rPr>
              <a:t>]</a:t>
            </a:r>
            <a:r>
              <a:rPr lang="cs-CZ" sz="2200" dirty="0" smtClean="0">
                <a:solidFill>
                  <a:schemeClr val="tx1"/>
                </a:solidFill>
                <a:latin typeface="Comic Sans MS" pitchFamily="66" charset="0"/>
                <a:cs typeface="Times New Roman" pitchFamily="18" charset="0"/>
              </a:rPr>
              <a:t> = 9    L</a:t>
            </a:r>
            <a:r>
              <a:rPr lang="cs-CZ" sz="2200" baseline="-25000" dirty="0" smtClean="0">
                <a:solidFill>
                  <a:schemeClr val="tx1"/>
                </a:solidFill>
                <a:latin typeface="Comic Sans MS" pitchFamily="66" charset="0"/>
                <a:cs typeface="Times New Roman" pitchFamily="18" charset="0"/>
              </a:rPr>
              <a:t>2</a:t>
            </a:r>
            <a:r>
              <a:rPr lang="cs-CZ" sz="2200" dirty="0" smtClean="0">
                <a:solidFill>
                  <a:schemeClr val="tx1"/>
                </a:solidFill>
                <a:latin typeface="Comic Sans MS" pitchFamily="66" charset="0"/>
                <a:cs typeface="Times New Roman" pitchFamily="18" charset="0"/>
              </a:rPr>
              <a:t> = P</a:t>
            </a:r>
            <a:r>
              <a:rPr lang="cs-CZ" sz="2200" baseline="-25000" dirty="0" smtClean="0">
                <a:solidFill>
                  <a:schemeClr val="tx1"/>
                </a:solidFill>
                <a:latin typeface="Comic Sans MS" pitchFamily="66" charset="0"/>
                <a:cs typeface="Times New Roman" pitchFamily="18" charset="0"/>
              </a:rPr>
              <a:t>2</a:t>
            </a:r>
            <a:r>
              <a:rPr lang="cs-CZ" sz="2200" dirty="0" smtClean="0">
                <a:solidFill>
                  <a:schemeClr val="tx1"/>
                </a:solidFill>
                <a:latin typeface="Comic Sans MS" pitchFamily="66" charset="0"/>
                <a:cs typeface="Times New Roman" pitchFamily="18" charset="0"/>
              </a:rPr>
              <a:t>  </a:t>
            </a:r>
            <a:endParaRPr lang="cs-CZ" sz="2400" u="sng" dirty="0" smtClean="0">
              <a:solidFill>
                <a:schemeClr val="tx1"/>
              </a:solidFill>
              <a:latin typeface="Comic Sans MS" pitchFamily="66" charset="0"/>
            </a:endParaRPr>
          </a:p>
          <a:p>
            <a:pPr marL="514350" indent="-514350" algn="ctr"/>
            <a:endParaRPr lang="cs-CZ" sz="2400" dirty="0" smtClean="0">
              <a:solidFill>
                <a:schemeClr val="tx1"/>
              </a:solidFill>
              <a:latin typeface="Comic Sans MS" pitchFamily="66" charset="0"/>
            </a:endParaRPr>
          </a:p>
          <a:p>
            <a:pPr marL="514350" indent="-514350" algn="ctr"/>
            <a:endParaRPr lang="cs-CZ" sz="22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pic>
        <p:nvPicPr>
          <p:cNvPr id="53" name="Picture 8" descr="C:\Users\PC3\AppData\Local\Microsoft\Windows\Temporary Internet Files\Content.IE5\DFTQN1ZU\MC900413638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172400" y="5589240"/>
            <a:ext cx="646235" cy="83671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36" grpId="0" animBg="1"/>
      <p:bldP spid="43" grpId="0" animBg="1"/>
      <p:bldP spid="56" grpId="0" animBg="1"/>
      <p:bldP spid="57" grpId="0" animBg="1"/>
      <p:bldP spid="45" grpId="0" animBg="1"/>
      <p:bldP spid="46" grpId="0" animBg="1"/>
      <p:bldP spid="48" grpId="0" animBg="1"/>
      <p:bldP spid="51" grpId="0" animBg="1"/>
      <p:bldP spid="5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Zaoblený obdélník 23"/>
          <p:cNvSpPr/>
          <p:nvPr/>
        </p:nvSpPr>
        <p:spPr>
          <a:xfrm>
            <a:off x="179512" y="548680"/>
            <a:ext cx="8784976" cy="5976664"/>
          </a:xfrm>
          <a:prstGeom prst="roundRect">
            <a:avLst>
              <a:gd name="adj" fmla="val 4155"/>
            </a:avLst>
          </a:prstGeom>
          <a:solidFill>
            <a:schemeClr val="bg1"/>
          </a:solidFill>
          <a:ln>
            <a:solidFill>
              <a:srgbClr val="77933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88640"/>
            <a:ext cx="9144000" cy="476672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cs-CZ" sz="2800" u="sng" dirty="0" smtClean="0">
                <a:latin typeface="Comic Sans MS" pitchFamily="66" charset="0"/>
              </a:rPr>
              <a:t>Řeš samostatně do sešitu (výsledky se zobrazí po kliknutí na příklad):</a:t>
            </a:r>
            <a:endParaRPr lang="cs-CZ" sz="2800" u="sng" dirty="0">
              <a:latin typeface="Comic Sans MS" pitchFamily="66" charset="0"/>
            </a:endParaRPr>
          </a:p>
        </p:txBody>
      </p:sp>
      <p:graphicFrame>
        <p:nvGraphicFramePr>
          <p:cNvPr id="63495" name="Object 7"/>
          <p:cNvGraphicFramePr>
            <a:graphicFrameLocks noChangeAspect="1"/>
          </p:cNvGraphicFramePr>
          <p:nvPr/>
        </p:nvGraphicFramePr>
        <p:xfrm>
          <a:off x="4686300" y="4945063"/>
          <a:ext cx="277813" cy="534987"/>
        </p:xfrm>
        <a:graphic>
          <a:graphicData uri="http://schemas.openxmlformats.org/presentationml/2006/ole">
            <p:oleObj spid="_x0000_s134147" name="Rovnice" r:id="rId3" imgW="114120" imgH="215640" progId="Equation.3">
              <p:embed/>
            </p:oleObj>
          </a:graphicData>
        </a:graphic>
      </p:graphicFrame>
      <p:sp>
        <p:nvSpPr>
          <p:cNvPr id="15" name="Zaoblený obdélník 14"/>
          <p:cNvSpPr/>
          <p:nvPr/>
        </p:nvSpPr>
        <p:spPr>
          <a:xfrm>
            <a:off x="251520" y="620688"/>
            <a:ext cx="2736304" cy="1368152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 smtClean="0">
                <a:solidFill>
                  <a:schemeClr val="tx1"/>
                </a:solidFill>
                <a:latin typeface="Comic Sans MS" pitchFamily="66" charset="0"/>
              </a:rPr>
              <a:t>0,5x + y = 36</a:t>
            </a:r>
          </a:p>
          <a:p>
            <a:pPr algn="ctr"/>
            <a:r>
              <a:rPr lang="cs-CZ" sz="2800" dirty="0" smtClean="0">
                <a:solidFill>
                  <a:schemeClr val="tx1"/>
                </a:solidFill>
                <a:latin typeface="Comic Sans MS" pitchFamily="66" charset="0"/>
              </a:rPr>
              <a:t>3x + y – 96 = 0</a:t>
            </a:r>
            <a:endParaRPr lang="cs-CZ" sz="28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16" name="Obdélník 15"/>
          <p:cNvSpPr/>
          <p:nvPr/>
        </p:nvSpPr>
        <p:spPr>
          <a:xfrm>
            <a:off x="323528" y="1772816"/>
            <a:ext cx="2448272" cy="648072"/>
          </a:xfrm>
          <a:prstGeom prst="rect">
            <a:avLst/>
          </a:prstGeom>
          <a:solidFill>
            <a:srgbClr val="CDDDAD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rgbClr val="C00000"/>
                </a:solidFill>
                <a:latin typeface="Comic Sans MS" pitchFamily="66" charset="0"/>
              </a:rPr>
              <a:t>[</a:t>
            </a:r>
            <a:r>
              <a:rPr lang="cs-CZ" sz="2400" dirty="0" smtClean="0">
                <a:solidFill>
                  <a:srgbClr val="C00000"/>
                </a:solidFill>
                <a:latin typeface="Comic Sans MS" pitchFamily="66" charset="0"/>
              </a:rPr>
              <a:t>x;</a:t>
            </a:r>
            <a:r>
              <a:rPr lang="en-US" sz="2400" dirty="0" smtClean="0">
                <a:solidFill>
                  <a:srgbClr val="C00000"/>
                </a:solidFill>
                <a:latin typeface="Comic Sans MS" pitchFamily="66" charset="0"/>
              </a:rPr>
              <a:t> </a:t>
            </a:r>
            <a:r>
              <a:rPr lang="cs-CZ" sz="2400" dirty="0" smtClean="0">
                <a:solidFill>
                  <a:srgbClr val="C00000"/>
                </a:solidFill>
                <a:latin typeface="Comic Sans MS" pitchFamily="66" charset="0"/>
              </a:rPr>
              <a:t>y</a:t>
            </a:r>
            <a:r>
              <a:rPr lang="en-US" sz="2400" dirty="0" smtClean="0">
                <a:solidFill>
                  <a:srgbClr val="C00000"/>
                </a:solidFill>
                <a:latin typeface="Comic Sans MS" pitchFamily="66" charset="0"/>
              </a:rPr>
              <a:t>] = [</a:t>
            </a:r>
            <a:r>
              <a:rPr lang="cs-CZ" sz="2400" dirty="0" smtClean="0">
                <a:solidFill>
                  <a:srgbClr val="C00000"/>
                </a:solidFill>
                <a:latin typeface="Comic Sans MS" pitchFamily="66" charset="0"/>
              </a:rPr>
              <a:t>24;24</a:t>
            </a:r>
            <a:r>
              <a:rPr lang="en-US" sz="2400" dirty="0" smtClean="0">
                <a:solidFill>
                  <a:srgbClr val="C00000"/>
                </a:solidFill>
                <a:latin typeface="Comic Sans MS" pitchFamily="66" charset="0"/>
              </a:rPr>
              <a:t>]</a:t>
            </a:r>
            <a:endParaRPr lang="cs-CZ" sz="2400" u="sng" dirty="0" smtClean="0">
              <a:solidFill>
                <a:srgbClr val="FF0000"/>
              </a:solidFill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18" name="Zaoblený obdélník 17"/>
          <p:cNvSpPr/>
          <p:nvPr/>
        </p:nvSpPr>
        <p:spPr>
          <a:xfrm>
            <a:off x="251520" y="2492896"/>
            <a:ext cx="2736304" cy="1368152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 smtClean="0">
                <a:solidFill>
                  <a:schemeClr val="tx1"/>
                </a:solidFill>
                <a:latin typeface="Comic Sans MS" pitchFamily="66" charset="0"/>
              </a:rPr>
              <a:t> 7x + 5y = 0</a:t>
            </a:r>
          </a:p>
          <a:p>
            <a:pPr algn="ctr"/>
            <a:r>
              <a:rPr lang="cs-CZ" sz="2800" dirty="0" smtClean="0">
                <a:solidFill>
                  <a:schemeClr val="tx1"/>
                </a:solidFill>
                <a:latin typeface="Comic Sans MS" pitchFamily="66" charset="0"/>
              </a:rPr>
              <a:t>10-3(x+y) =16</a:t>
            </a:r>
            <a:endParaRPr lang="cs-CZ" sz="28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21" name="Obdélník 20"/>
          <p:cNvSpPr/>
          <p:nvPr/>
        </p:nvSpPr>
        <p:spPr>
          <a:xfrm>
            <a:off x="323528" y="3717032"/>
            <a:ext cx="2448272" cy="648072"/>
          </a:xfrm>
          <a:prstGeom prst="rect">
            <a:avLst/>
          </a:prstGeom>
          <a:solidFill>
            <a:srgbClr val="CDDDAD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rgbClr val="C00000"/>
                </a:solidFill>
                <a:latin typeface="Comic Sans MS" pitchFamily="66" charset="0"/>
              </a:rPr>
              <a:t>[</a:t>
            </a:r>
            <a:r>
              <a:rPr lang="cs-CZ" sz="2400" dirty="0" smtClean="0">
                <a:solidFill>
                  <a:srgbClr val="C00000"/>
                </a:solidFill>
                <a:latin typeface="Comic Sans MS" pitchFamily="66" charset="0"/>
              </a:rPr>
              <a:t>x;</a:t>
            </a:r>
            <a:r>
              <a:rPr lang="en-US" sz="2400" dirty="0" smtClean="0">
                <a:solidFill>
                  <a:srgbClr val="C00000"/>
                </a:solidFill>
                <a:latin typeface="Comic Sans MS" pitchFamily="66" charset="0"/>
              </a:rPr>
              <a:t> </a:t>
            </a:r>
            <a:r>
              <a:rPr lang="cs-CZ" sz="2400" dirty="0" smtClean="0">
                <a:solidFill>
                  <a:srgbClr val="C00000"/>
                </a:solidFill>
                <a:latin typeface="Comic Sans MS" pitchFamily="66" charset="0"/>
              </a:rPr>
              <a:t>y</a:t>
            </a:r>
            <a:r>
              <a:rPr lang="en-US" sz="2400" dirty="0" smtClean="0">
                <a:solidFill>
                  <a:srgbClr val="C00000"/>
                </a:solidFill>
                <a:latin typeface="Comic Sans MS" pitchFamily="66" charset="0"/>
              </a:rPr>
              <a:t>] = [</a:t>
            </a:r>
            <a:r>
              <a:rPr lang="cs-CZ" sz="2400" dirty="0" smtClean="0">
                <a:solidFill>
                  <a:srgbClr val="C00000"/>
                </a:solidFill>
                <a:latin typeface="Comic Sans MS" pitchFamily="66" charset="0"/>
              </a:rPr>
              <a:t>5;-7</a:t>
            </a:r>
            <a:r>
              <a:rPr lang="en-US" sz="2400" dirty="0" smtClean="0">
                <a:solidFill>
                  <a:srgbClr val="C00000"/>
                </a:solidFill>
                <a:latin typeface="Comic Sans MS" pitchFamily="66" charset="0"/>
              </a:rPr>
              <a:t>]</a:t>
            </a:r>
            <a:endParaRPr lang="cs-CZ" sz="2400" u="sng" dirty="0" smtClean="0">
              <a:solidFill>
                <a:srgbClr val="FF0000"/>
              </a:solidFill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26" name="Zaoblený obdélník 25"/>
          <p:cNvSpPr/>
          <p:nvPr/>
        </p:nvSpPr>
        <p:spPr>
          <a:xfrm>
            <a:off x="251520" y="4509120"/>
            <a:ext cx="2736304" cy="1368152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 smtClean="0">
                <a:solidFill>
                  <a:schemeClr val="tx1"/>
                </a:solidFill>
                <a:latin typeface="Comic Sans MS" pitchFamily="66" charset="0"/>
              </a:rPr>
              <a:t> 3,5x – y = 5</a:t>
            </a:r>
          </a:p>
          <a:p>
            <a:pPr algn="ctr"/>
            <a:r>
              <a:rPr lang="cs-CZ" sz="2800" dirty="0" smtClean="0">
                <a:solidFill>
                  <a:schemeClr val="tx1"/>
                </a:solidFill>
                <a:latin typeface="Comic Sans MS" pitchFamily="66" charset="0"/>
              </a:rPr>
              <a:t>x + 2y + 10 =0</a:t>
            </a:r>
            <a:endParaRPr lang="cs-CZ" sz="28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27" name="Obdélník 26"/>
          <p:cNvSpPr/>
          <p:nvPr/>
        </p:nvSpPr>
        <p:spPr>
          <a:xfrm>
            <a:off x="323528" y="5733256"/>
            <a:ext cx="2448272" cy="648072"/>
          </a:xfrm>
          <a:prstGeom prst="rect">
            <a:avLst/>
          </a:prstGeom>
          <a:solidFill>
            <a:srgbClr val="CDDDAD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rgbClr val="C00000"/>
                </a:solidFill>
                <a:latin typeface="Comic Sans MS" pitchFamily="66" charset="0"/>
              </a:rPr>
              <a:t>[</a:t>
            </a:r>
            <a:r>
              <a:rPr lang="cs-CZ" sz="2400" dirty="0" smtClean="0">
                <a:solidFill>
                  <a:srgbClr val="C00000"/>
                </a:solidFill>
                <a:latin typeface="Comic Sans MS" pitchFamily="66" charset="0"/>
              </a:rPr>
              <a:t>x;</a:t>
            </a:r>
            <a:r>
              <a:rPr lang="en-US" sz="2400" dirty="0" smtClean="0">
                <a:solidFill>
                  <a:srgbClr val="C00000"/>
                </a:solidFill>
                <a:latin typeface="Comic Sans MS" pitchFamily="66" charset="0"/>
              </a:rPr>
              <a:t> </a:t>
            </a:r>
            <a:r>
              <a:rPr lang="cs-CZ" sz="2400" dirty="0" smtClean="0">
                <a:solidFill>
                  <a:srgbClr val="C00000"/>
                </a:solidFill>
                <a:latin typeface="Comic Sans MS" pitchFamily="66" charset="0"/>
              </a:rPr>
              <a:t>y</a:t>
            </a:r>
            <a:r>
              <a:rPr lang="en-US" sz="2400" dirty="0" smtClean="0">
                <a:solidFill>
                  <a:srgbClr val="C00000"/>
                </a:solidFill>
                <a:latin typeface="Comic Sans MS" pitchFamily="66" charset="0"/>
              </a:rPr>
              <a:t>] = [</a:t>
            </a:r>
            <a:r>
              <a:rPr lang="cs-CZ" sz="2400" dirty="0" smtClean="0">
                <a:solidFill>
                  <a:srgbClr val="C00000"/>
                </a:solidFill>
                <a:latin typeface="Comic Sans MS" pitchFamily="66" charset="0"/>
              </a:rPr>
              <a:t>0;-5</a:t>
            </a:r>
            <a:r>
              <a:rPr lang="en-US" sz="2400" dirty="0" smtClean="0">
                <a:solidFill>
                  <a:srgbClr val="C00000"/>
                </a:solidFill>
                <a:latin typeface="Comic Sans MS" pitchFamily="66" charset="0"/>
              </a:rPr>
              <a:t>]</a:t>
            </a:r>
            <a:endParaRPr lang="cs-CZ" sz="2400" u="sng" dirty="0" smtClean="0">
              <a:solidFill>
                <a:srgbClr val="FF0000"/>
              </a:solidFill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28" name="Zaoblený obdélník 27"/>
          <p:cNvSpPr/>
          <p:nvPr/>
        </p:nvSpPr>
        <p:spPr>
          <a:xfrm>
            <a:off x="3203848" y="620688"/>
            <a:ext cx="2808312" cy="1368152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 smtClean="0">
                <a:solidFill>
                  <a:schemeClr val="tx1"/>
                </a:solidFill>
                <a:latin typeface="Comic Sans MS" pitchFamily="66" charset="0"/>
              </a:rPr>
              <a:t> 11 + 6y = -7x</a:t>
            </a:r>
          </a:p>
          <a:p>
            <a:pPr algn="ctr"/>
            <a:r>
              <a:rPr lang="cs-CZ" sz="2800" dirty="0" smtClean="0">
                <a:solidFill>
                  <a:schemeClr val="tx1"/>
                </a:solidFill>
                <a:latin typeface="Comic Sans MS" pitchFamily="66" charset="0"/>
              </a:rPr>
              <a:t>1 - 1x = 1,5y</a:t>
            </a:r>
            <a:endParaRPr lang="cs-CZ" sz="28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29" name="Zaoblený obdélník 28"/>
          <p:cNvSpPr/>
          <p:nvPr/>
        </p:nvSpPr>
        <p:spPr>
          <a:xfrm>
            <a:off x="6228184" y="620688"/>
            <a:ext cx="2664296" cy="1368152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 smtClean="0">
                <a:solidFill>
                  <a:schemeClr val="tx1"/>
                </a:solidFill>
                <a:latin typeface="Comic Sans MS" pitchFamily="66" charset="0"/>
              </a:rPr>
              <a:t> y + 3x = -1</a:t>
            </a:r>
          </a:p>
          <a:p>
            <a:pPr algn="ctr"/>
            <a:r>
              <a:rPr lang="cs-CZ" sz="2800" dirty="0" smtClean="0">
                <a:solidFill>
                  <a:schemeClr val="tx1"/>
                </a:solidFill>
                <a:latin typeface="Comic Sans MS" pitchFamily="66" charset="0"/>
              </a:rPr>
              <a:t>3x – y = -5</a:t>
            </a:r>
            <a:endParaRPr lang="cs-CZ" sz="28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31" name="Zaoblený obdélník 30"/>
          <p:cNvSpPr/>
          <p:nvPr/>
        </p:nvSpPr>
        <p:spPr>
          <a:xfrm>
            <a:off x="6228184" y="2492896"/>
            <a:ext cx="2664296" cy="1368152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 smtClean="0">
                <a:solidFill>
                  <a:schemeClr val="tx1"/>
                </a:solidFill>
                <a:latin typeface="Comic Sans MS" pitchFamily="66" charset="0"/>
              </a:rPr>
              <a:t> x + 2 </a:t>
            </a:r>
            <a:r>
              <a:rPr lang="cs-CZ" sz="2800" dirty="0" smtClean="0">
                <a:solidFill>
                  <a:schemeClr val="tx1"/>
                </a:solidFill>
                <a:latin typeface="Comic Sans MS" pitchFamily="66" charset="0"/>
              </a:rPr>
              <a:t>– 3y </a:t>
            </a:r>
            <a:r>
              <a:rPr lang="cs-CZ" sz="2800" dirty="0" smtClean="0">
                <a:solidFill>
                  <a:schemeClr val="tx1"/>
                </a:solidFill>
                <a:latin typeface="Comic Sans MS" pitchFamily="66" charset="0"/>
              </a:rPr>
              <a:t>= 0</a:t>
            </a:r>
          </a:p>
          <a:p>
            <a:pPr algn="ctr"/>
            <a:r>
              <a:rPr lang="cs-CZ" sz="2800" dirty="0" smtClean="0">
                <a:solidFill>
                  <a:schemeClr val="tx1"/>
                </a:solidFill>
                <a:latin typeface="Comic Sans MS" pitchFamily="66" charset="0"/>
              </a:rPr>
              <a:t>y = 0,5x</a:t>
            </a:r>
            <a:endParaRPr lang="cs-CZ" sz="28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32" name="Zaoblený obdélník 31"/>
          <p:cNvSpPr/>
          <p:nvPr/>
        </p:nvSpPr>
        <p:spPr>
          <a:xfrm>
            <a:off x="3203848" y="4509120"/>
            <a:ext cx="2808312" cy="1368152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 smtClean="0">
                <a:solidFill>
                  <a:schemeClr val="tx1"/>
                </a:solidFill>
                <a:latin typeface="Comic Sans MS" pitchFamily="66" charset="0"/>
              </a:rPr>
              <a:t> 3 – y = 5x</a:t>
            </a:r>
          </a:p>
          <a:p>
            <a:pPr algn="ctr"/>
            <a:r>
              <a:rPr lang="cs-CZ" sz="2800" dirty="0" smtClean="0">
                <a:solidFill>
                  <a:schemeClr val="tx1"/>
                </a:solidFill>
                <a:latin typeface="Comic Sans MS" pitchFamily="66" charset="0"/>
              </a:rPr>
              <a:t>3y – 2x - 9 = 0</a:t>
            </a:r>
            <a:endParaRPr lang="cs-CZ" sz="28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33" name="Zaoblený obdélník 32"/>
          <p:cNvSpPr/>
          <p:nvPr/>
        </p:nvSpPr>
        <p:spPr>
          <a:xfrm>
            <a:off x="6228184" y="4509120"/>
            <a:ext cx="2664296" cy="1368152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 smtClean="0">
                <a:solidFill>
                  <a:schemeClr val="tx1"/>
                </a:solidFill>
                <a:latin typeface="Comic Sans MS" pitchFamily="66" charset="0"/>
              </a:rPr>
              <a:t>2x – 33 = y</a:t>
            </a:r>
          </a:p>
          <a:p>
            <a:pPr algn="ctr"/>
            <a:r>
              <a:rPr lang="cs-CZ" sz="2800" dirty="0" smtClean="0">
                <a:solidFill>
                  <a:schemeClr val="tx1"/>
                </a:solidFill>
                <a:latin typeface="Comic Sans MS" pitchFamily="66" charset="0"/>
              </a:rPr>
              <a:t>4x - 14y </a:t>
            </a:r>
            <a:r>
              <a:rPr lang="cs-CZ" sz="2800" smtClean="0">
                <a:solidFill>
                  <a:schemeClr val="tx1"/>
                </a:solidFill>
                <a:latin typeface="Comic Sans MS" pitchFamily="66" charset="0"/>
              </a:rPr>
              <a:t>= </a:t>
            </a:r>
            <a:r>
              <a:rPr lang="cs-CZ" sz="2800" smtClean="0">
                <a:solidFill>
                  <a:schemeClr val="tx1"/>
                </a:solidFill>
                <a:latin typeface="Comic Sans MS" pitchFamily="66" charset="0"/>
              </a:rPr>
              <a:t>42</a:t>
            </a:r>
            <a:endParaRPr lang="cs-CZ" sz="28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34" name="Obdélník 33"/>
          <p:cNvSpPr/>
          <p:nvPr/>
        </p:nvSpPr>
        <p:spPr>
          <a:xfrm>
            <a:off x="3347864" y="1772816"/>
            <a:ext cx="2448272" cy="648072"/>
          </a:xfrm>
          <a:prstGeom prst="rect">
            <a:avLst/>
          </a:prstGeom>
          <a:solidFill>
            <a:srgbClr val="CDDDAD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rgbClr val="C00000"/>
                </a:solidFill>
                <a:latin typeface="Comic Sans MS" pitchFamily="66" charset="0"/>
              </a:rPr>
              <a:t>[</a:t>
            </a:r>
            <a:r>
              <a:rPr lang="cs-CZ" sz="2400" dirty="0" smtClean="0">
                <a:solidFill>
                  <a:srgbClr val="C00000"/>
                </a:solidFill>
                <a:latin typeface="Comic Sans MS" pitchFamily="66" charset="0"/>
              </a:rPr>
              <a:t>x;</a:t>
            </a:r>
            <a:r>
              <a:rPr lang="en-US" sz="2400" dirty="0" smtClean="0">
                <a:solidFill>
                  <a:srgbClr val="C00000"/>
                </a:solidFill>
                <a:latin typeface="Comic Sans MS" pitchFamily="66" charset="0"/>
              </a:rPr>
              <a:t> </a:t>
            </a:r>
            <a:r>
              <a:rPr lang="cs-CZ" sz="2400" dirty="0" smtClean="0">
                <a:solidFill>
                  <a:srgbClr val="C00000"/>
                </a:solidFill>
                <a:latin typeface="Comic Sans MS" pitchFamily="66" charset="0"/>
              </a:rPr>
              <a:t>y</a:t>
            </a:r>
            <a:r>
              <a:rPr lang="en-US" sz="2400" dirty="0" smtClean="0">
                <a:solidFill>
                  <a:srgbClr val="C00000"/>
                </a:solidFill>
                <a:latin typeface="Comic Sans MS" pitchFamily="66" charset="0"/>
              </a:rPr>
              <a:t>] = [</a:t>
            </a:r>
            <a:r>
              <a:rPr lang="cs-CZ" sz="2400" dirty="0" smtClean="0">
                <a:solidFill>
                  <a:srgbClr val="C00000"/>
                </a:solidFill>
                <a:latin typeface="Comic Sans MS" pitchFamily="66" charset="0"/>
              </a:rPr>
              <a:t>-5;4</a:t>
            </a:r>
            <a:r>
              <a:rPr lang="en-US" sz="2400" dirty="0" smtClean="0">
                <a:solidFill>
                  <a:srgbClr val="C00000"/>
                </a:solidFill>
                <a:latin typeface="Comic Sans MS" pitchFamily="66" charset="0"/>
              </a:rPr>
              <a:t>]</a:t>
            </a:r>
            <a:endParaRPr lang="cs-CZ" sz="2400" u="sng" dirty="0" smtClean="0">
              <a:solidFill>
                <a:srgbClr val="FF0000"/>
              </a:solidFill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30" name="Zaoblený obdélník 29"/>
          <p:cNvSpPr/>
          <p:nvPr/>
        </p:nvSpPr>
        <p:spPr>
          <a:xfrm>
            <a:off x="3203848" y="2492896"/>
            <a:ext cx="2808312" cy="1368152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 smtClean="0">
                <a:solidFill>
                  <a:schemeClr val="tx1"/>
                </a:solidFill>
                <a:latin typeface="Comic Sans MS" pitchFamily="66" charset="0"/>
              </a:rPr>
              <a:t>2(x+3) = 4y+13</a:t>
            </a:r>
          </a:p>
          <a:p>
            <a:pPr algn="ctr"/>
            <a:r>
              <a:rPr lang="cs-CZ" sz="2800" dirty="0" smtClean="0">
                <a:solidFill>
                  <a:schemeClr val="tx1"/>
                </a:solidFill>
                <a:latin typeface="Comic Sans MS" pitchFamily="66" charset="0"/>
              </a:rPr>
              <a:t>x + 1 = y</a:t>
            </a:r>
            <a:endParaRPr lang="cs-CZ" sz="28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35" name="Obdélník 34"/>
          <p:cNvSpPr/>
          <p:nvPr/>
        </p:nvSpPr>
        <p:spPr>
          <a:xfrm>
            <a:off x="6372200" y="1772816"/>
            <a:ext cx="2448272" cy="648072"/>
          </a:xfrm>
          <a:prstGeom prst="rect">
            <a:avLst/>
          </a:prstGeom>
          <a:solidFill>
            <a:srgbClr val="CDDDAD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rgbClr val="C00000"/>
                </a:solidFill>
                <a:latin typeface="Comic Sans MS" pitchFamily="66" charset="0"/>
              </a:rPr>
              <a:t>[</a:t>
            </a:r>
            <a:r>
              <a:rPr lang="cs-CZ" sz="2400" dirty="0" smtClean="0">
                <a:solidFill>
                  <a:srgbClr val="C00000"/>
                </a:solidFill>
                <a:latin typeface="Comic Sans MS" pitchFamily="66" charset="0"/>
              </a:rPr>
              <a:t>x;</a:t>
            </a:r>
            <a:r>
              <a:rPr lang="en-US" sz="2400" dirty="0" smtClean="0">
                <a:solidFill>
                  <a:srgbClr val="C00000"/>
                </a:solidFill>
                <a:latin typeface="Comic Sans MS" pitchFamily="66" charset="0"/>
              </a:rPr>
              <a:t> </a:t>
            </a:r>
            <a:r>
              <a:rPr lang="cs-CZ" sz="2400" dirty="0" smtClean="0">
                <a:solidFill>
                  <a:srgbClr val="C00000"/>
                </a:solidFill>
                <a:latin typeface="Comic Sans MS" pitchFamily="66" charset="0"/>
              </a:rPr>
              <a:t>y</a:t>
            </a:r>
            <a:r>
              <a:rPr lang="en-US" sz="2400" dirty="0" smtClean="0">
                <a:solidFill>
                  <a:srgbClr val="C00000"/>
                </a:solidFill>
                <a:latin typeface="Comic Sans MS" pitchFamily="66" charset="0"/>
              </a:rPr>
              <a:t>] = [</a:t>
            </a:r>
            <a:r>
              <a:rPr lang="cs-CZ" sz="2400" dirty="0" smtClean="0">
                <a:solidFill>
                  <a:srgbClr val="C00000"/>
                </a:solidFill>
                <a:latin typeface="Comic Sans MS" pitchFamily="66" charset="0"/>
              </a:rPr>
              <a:t>-1;2</a:t>
            </a:r>
            <a:r>
              <a:rPr lang="en-US" sz="2400" dirty="0" smtClean="0">
                <a:solidFill>
                  <a:srgbClr val="C00000"/>
                </a:solidFill>
                <a:latin typeface="Comic Sans MS" pitchFamily="66" charset="0"/>
              </a:rPr>
              <a:t>]</a:t>
            </a:r>
            <a:endParaRPr lang="cs-CZ" sz="2400" u="sng" dirty="0" smtClean="0">
              <a:solidFill>
                <a:srgbClr val="FF0000"/>
              </a:solidFill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36" name="Obdélník 35"/>
          <p:cNvSpPr/>
          <p:nvPr/>
        </p:nvSpPr>
        <p:spPr>
          <a:xfrm>
            <a:off x="3347864" y="3717032"/>
            <a:ext cx="2448272" cy="648072"/>
          </a:xfrm>
          <a:prstGeom prst="rect">
            <a:avLst/>
          </a:prstGeom>
          <a:solidFill>
            <a:srgbClr val="CDDDAD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C00000"/>
                </a:solidFill>
                <a:latin typeface="Comic Sans MS" pitchFamily="66" charset="0"/>
              </a:rPr>
              <a:t>[</a:t>
            </a:r>
            <a:r>
              <a:rPr lang="cs-CZ" sz="2000" dirty="0" smtClean="0">
                <a:solidFill>
                  <a:srgbClr val="C00000"/>
                </a:solidFill>
                <a:latin typeface="Comic Sans MS" pitchFamily="66" charset="0"/>
              </a:rPr>
              <a:t>x;</a:t>
            </a:r>
            <a:r>
              <a:rPr lang="en-US" sz="2000" dirty="0" smtClean="0">
                <a:solidFill>
                  <a:srgbClr val="C00000"/>
                </a:solidFill>
                <a:latin typeface="Comic Sans MS" pitchFamily="66" charset="0"/>
              </a:rPr>
              <a:t> </a:t>
            </a:r>
            <a:r>
              <a:rPr lang="cs-CZ" sz="2000" dirty="0" smtClean="0">
                <a:solidFill>
                  <a:srgbClr val="C00000"/>
                </a:solidFill>
                <a:latin typeface="Comic Sans MS" pitchFamily="66" charset="0"/>
              </a:rPr>
              <a:t>y</a:t>
            </a:r>
            <a:r>
              <a:rPr lang="en-US" sz="2000" dirty="0" smtClean="0">
                <a:solidFill>
                  <a:srgbClr val="C00000"/>
                </a:solidFill>
                <a:latin typeface="Comic Sans MS" pitchFamily="66" charset="0"/>
              </a:rPr>
              <a:t>] = [</a:t>
            </a:r>
            <a:r>
              <a:rPr lang="cs-CZ" sz="2000" dirty="0" smtClean="0">
                <a:solidFill>
                  <a:srgbClr val="C00000"/>
                </a:solidFill>
                <a:latin typeface="Comic Sans MS" pitchFamily="66" charset="0"/>
              </a:rPr>
              <a:t>-5,5;-4,5</a:t>
            </a:r>
            <a:r>
              <a:rPr lang="en-US" sz="2000" dirty="0" smtClean="0">
                <a:solidFill>
                  <a:srgbClr val="C00000"/>
                </a:solidFill>
                <a:latin typeface="Comic Sans MS" pitchFamily="66" charset="0"/>
              </a:rPr>
              <a:t>]</a:t>
            </a:r>
            <a:endParaRPr lang="cs-CZ" sz="2000" u="sng" dirty="0" smtClean="0">
              <a:solidFill>
                <a:srgbClr val="FF0000"/>
              </a:solidFill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37" name="Obdélník 36"/>
          <p:cNvSpPr/>
          <p:nvPr/>
        </p:nvSpPr>
        <p:spPr>
          <a:xfrm>
            <a:off x="6372200" y="3717032"/>
            <a:ext cx="2448272" cy="648072"/>
          </a:xfrm>
          <a:prstGeom prst="rect">
            <a:avLst/>
          </a:prstGeom>
          <a:solidFill>
            <a:srgbClr val="CDDDAD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rgbClr val="C00000"/>
                </a:solidFill>
                <a:latin typeface="Comic Sans MS" pitchFamily="66" charset="0"/>
              </a:rPr>
              <a:t>[</a:t>
            </a:r>
            <a:r>
              <a:rPr lang="cs-CZ" sz="2400" dirty="0" smtClean="0">
                <a:solidFill>
                  <a:srgbClr val="C00000"/>
                </a:solidFill>
                <a:latin typeface="Comic Sans MS" pitchFamily="66" charset="0"/>
              </a:rPr>
              <a:t>x;</a:t>
            </a:r>
            <a:r>
              <a:rPr lang="en-US" sz="2400" dirty="0" smtClean="0">
                <a:solidFill>
                  <a:srgbClr val="C00000"/>
                </a:solidFill>
                <a:latin typeface="Comic Sans MS" pitchFamily="66" charset="0"/>
              </a:rPr>
              <a:t> </a:t>
            </a:r>
            <a:r>
              <a:rPr lang="cs-CZ" sz="2400" dirty="0" smtClean="0">
                <a:solidFill>
                  <a:srgbClr val="C00000"/>
                </a:solidFill>
                <a:latin typeface="Comic Sans MS" pitchFamily="66" charset="0"/>
              </a:rPr>
              <a:t>y</a:t>
            </a:r>
            <a:r>
              <a:rPr lang="en-US" sz="2400" dirty="0" smtClean="0">
                <a:solidFill>
                  <a:srgbClr val="C00000"/>
                </a:solidFill>
                <a:latin typeface="Comic Sans MS" pitchFamily="66" charset="0"/>
              </a:rPr>
              <a:t>] = [</a:t>
            </a:r>
            <a:r>
              <a:rPr lang="cs-CZ" sz="2400" dirty="0" smtClean="0">
                <a:solidFill>
                  <a:srgbClr val="C00000"/>
                </a:solidFill>
                <a:latin typeface="Comic Sans MS" pitchFamily="66" charset="0"/>
              </a:rPr>
              <a:t>4;2</a:t>
            </a:r>
            <a:r>
              <a:rPr lang="en-US" sz="2400" dirty="0" smtClean="0">
                <a:solidFill>
                  <a:srgbClr val="C00000"/>
                </a:solidFill>
                <a:latin typeface="Comic Sans MS" pitchFamily="66" charset="0"/>
              </a:rPr>
              <a:t>]</a:t>
            </a:r>
            <a:endParaRPr lang="cs-CZ" sz="2400" u="sng" dirty="0" smtClean="0">
              <a:solidFill>
                <a:srgbClr val="FF0000"/>
              </a:solidFill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38" name="Obdélník 37"/>
          <p:cNvSpPr/>
          <p:nvPr/>
        </p:nvSpPr>
        <p:spPr>
          <a:xfrm>
            <a:off x="3347864" y="5733256"/>
            <a:ext cx="2448272" cy="648072"/>
          </a:xfrm>
          <a:prstGeom prst="rect">
            <a:avLst/>
          </a:prstGeom>
          <a:solidFill>
            <a:srgbClr val="CDDDAD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rgbClr val="C00000"/>
                </a:solidFill>
                <a:latin typeface="Comic Sans MS" pitchFamily="66" charset="0"/>
              </a:rPr>
              <a:t>[</a:t>
            </a:r>
            <a:r>
              <a:rPr lang="cs-CZ" sz="2400" dirty="0" smtClean="0">
                <a:solidFill>
                  <a:srgbClr val="C00000"/>
                </a:solidFill>
                <a:latin typeface="Comic Sans MS" pitchFamily="66" charset="0"/>
              </a:rPr>
              <a:t>x;</a:t>
            </a:r>
            <a:r>
              <a:rPr lang="en-US" sz="2400" dirty="0" smtClean="0">
                <a:solidFill>
                  <a:srgbClr val="C00000"/>
                </a:solidFill>
                <a:latin typeface="Comic Sans MS" pitchFamily="66" charset="0"/>
              </a:rPr>
              <a:t> </a:t>
            </a:r>
            <a:r>
              <a:rPr lang="cs-CZ" sz="2400" dirty="0" smtClean="0">
                <a:solidFill>
                  <a:srgbClr val="C00000"/>
                </a:solidFill>
                <a:latin typeface="Comic Sans MS" pitchFamily="66" charset="0"/>
              </a:rPr>
              <a:t>y</a:t>
            </a:r>
            <a:r>
              <a:rPr lang="en-US" sz="2400" dirty="0" smtClean="0">
                <a:solidFill>
                  <a:srgbClr val="C00000"/>
                </a:solidFill>
                <a:latin typeface="Comic Sans MS" pitchFamily="66" charset="0"/>
              </a:rPr>
              <a:t>] = [</a:t>
            </a:r>
            <a:r>
              <a:rPr lang="cs-CZ" sz="2400" dirty="0" smtClean="0">
                <a:solidFill>
                  <a:srgbClr val="C00000"/>
                </a:solidFill>
                <a:latin typeface="Comic Sans MS" pitchFamily="66" charset="0"/>
              </a:rPr>
              <a:t>0;3</a:t>
            </a:r>
            <a:r>
              <a:rPr lang="en-US" sz="2400" dirty="0" smtClean="0">
                <a:solidFill>
                  <a:srgbClr val="C00000"/>
                </a:solidFill>
                <a:latin typeface="Comic Sans MS" pitchFamily="66" charset="0"/>
              </a:rPr>
              <a:t>]</a:t>
            </a:r>
            <a:endParaRPr lang="cs-CZ" sz="2400" u="sng" dirty="0" smtClean="0">
              <a:solidFill>
                <a:srgbClr val="FF0000"/>
              </a:solidFill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39" name="Obdélník 38"/>
          <p:cNvSpPr/>
          <p:nvPr/>
        </p:nvSpPr>
        <p:spPr>
          <a:xfrm>
            <a:off x="6372200" y="5733256"/>
            <a:ext cx="2448272" cy="648072"/>
          </a:xfrm>
          <a:prstGeom prst="rect">
            <a:avLst/>
          </a:prstGeom>
          <a:solidFill>
            <a:srgbClr val="CDDDAD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rgbClr val="C00000"/>
                </a:solidFill>
                <a:latin typeface="Comic Sans MS" pitchFamily="66" charset="0"/>
              </a:rPr>
              <a:t>[</a:t>
            </a:r>
            <a:r>
              <a:rPr lang="cs-CZ" sz="2400" dirty="0" smtClean="0">
                <a:solidFill>
                  <a:srgbClr val="C00000"/>
                </a:solidFill>
                <a:latin typeface="Comic Sans MS" pitchFamily="66" charset="0"/>
              </a:rPr>
              <a:t>x;</a:t>
            </a:r>
            <a:r>
              <a:rPr lang="en-US" sz="2400" dirty="0" smtClean="0">
                <a:solidFill>
                  <a:srgbClr val="C00000"/>
                </a:solidFill>
                <a:latin typeface="Comic Sans MS" pitchFamily="66" charset="0"/>
              </a:rPr>
              <a:t> </a:t>
            </a:r>
            <a:r>
              <a:rPr lang="cs-CZ" sz="2400" dirty="0" smtClean="0">
                <a:solidFill>
                  <a:srgbClr val="C00000"/>
                </a:solidFill>
                <a:latin typeface="Comic Sans MS" pitchFamily="66" charset="0"/>
              </a:rPr>
              <a:t>y</a:t>
            </a:r>
            <a:r>
              <a:rPr lang="en-US" sz="2400" dirty="0" smtClean="0">
                <a:solidFill>
                  <a:srgbClr val="C00000"/>
                </a:solidFill>
                <a:latin typeface="Comic Sans MS" pitchFamily="66" charset="0"/>
              </a:rPr>
              <a:t>] = [</a:t>
            </a:r>
            <a:r>
              <a:rPr lang="cs-CZ" sz="2400" dirty="0" smtClean="0">
                <a:solidFill>
                  <a:srgbClr val="C00000"/>
                </a:solidFill>
                <a:latin typeface="Comic Sans MS" pitchFamily="66" charset="0"/>
              </a:rPr>
              <a:t>17,5;2</a:t>
            </a:r>
            <a:r>
              <a:rPr lang="en-US" sz="2400" dirty="0" smtClean="0">
                <a:solidFill>
                  <a:srgbClr val="C00000"/>
                </a:solidFill>
                <a:latin typeface="Comic Sans MS" pitchFamily="66" charset="0"/>
              </a:rPr>
              <a:t>]</a:t>
            </a:r>
            <a:endParaRPr lang="cs-CZ" sz="2400" u="sng" dirty="0" smtClean="0">
              <a:solidFill>
                <a:srgbClr val="FF0000"/>
              </a:solidFill>
              <a:latin typeface="Comic Sans MS" pitchFamily="66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</p:childTnLst>
        </p:cTn>
      </p:par>
    </p:tnLst>
    <p:bldLst>
      <p:bldP spid="16" grpId="0" animBg="1"/>
      <p:bldP spid="21" grpId="0" animBg="1"/>
      <p:bldP spid="27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3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576" y="620688"/>
            <a:ext cx="1655763" cy="1360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Nadpis 1"/>
          <p:cNvSpPr txBox="1">
            <a:spLocks/>
          </p:cNvSpPr>
          <p:nvPr/>
        </p:nvSpPr>
        <p:spPr bwMode="auto">
          <a:xfrm>
            <a:off x="2627784" y="692696"/>
            <a:ext cx="5976813" cy="12954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bg1">
                <a:lumMod val="50000"/>
              </a:schemeClr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cs-CZ" sz="2400" b="1" i="1" dirty="0">
                <a:latin typeface="Courier New" pitchFamily="49" charset="0"/>
                <a:ea typeface="+mj-ea"/>
                <a:cs typeface="Courier New" pitchFamily="49" charset="0"/>
              </a:rPr>
              <a:t>ZÁKLADNÍ ŠKOLA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příspěvková organizace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600" b="1" i="1" dirty="0">
                <a:latin typeface="Courier New" pitchFamily="49" charset="0"/>
                <a:ea typeface="+mj-ea"/>
                <a:cs typeface="Courier New" pitchFamily="49" charset="0"/>
              </a:rPr>
              <a:t>MOZARTOVA 48, 779 00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tel.: 585 427 142, 775 116 442; fax: 585 422 713</a:t>
            </a:r>
            <a:r>
              <a:rPr lang="cs-CZ" sz="1400" b="1" dirty="0"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 smtClean="0">
                <a:latin typeface="Courier New" pitchFamily="49" charset="0"/>
                <a:ea typeface="+mj-ea"/>
                <a:cs typeface="Courier New" pitchFamily="49" charset="0"/>
              </a:rPr>
              <a:t>email</a:t>
            </a:r>
            <a:r>
              <a:rPr lang="cs-CZ" sz="1400" i="1" dirty="0" smtClean="0">
                <a:latin typeface="Courier New" pitchFamily="49" charset="0"/>
                <a:ea typeface="+mj-ea"/>
                <a:cs typeface="Courier New" pitchFamily="49" charset="0"/>
              </a:rPr>
              <a:t>: </a:t>
            </a:r>
            <a:r>
              <a:rPr lang="cs-CZ" sz="1400" b="1" i="1" noProof="1" smtClean="0">
                <a:latin typeface="Courier New" pitchFamily="49" charset="0"/>
                <a:ea typeface="+mj-ea"/>
                <a:cs typeface="Courier New" pitchFamily="49" charset="0"/>
                <a:hlinkClick r:id="rId4"/>
              </a:rPr>
              <a:t>kundrum@centrum.cz</a:t>
            </a:r>
            <a:r>
              <a:rPr lang="cs-CZ" sz="1400" b="1" i="1" noProof="1">
                <a:latin typeface="Courier New" pitchFamily="49" charset="0"/>
                <a:ea typeface="+mj-ea"/>
                <a:cs typeface="Courier New" pitchFamily="49" charset="0"/>
              </a:rPr>
              <a:t>; </a:t>
            </a:r>
            <a:r>
              <a:rPr lang="cs-CZ" sz="1400" b="1" i="1" noProof="1">
                <a:latin typeface="Courier New" pitchFamily="49" charset="0"/>
                <a:ea typeface="+mj-ea"/>
                <a:cs typeface="Courier New" pitchFamily="49" charset="0"/>
                <a:hlinkClick r:id="rId5"/>
              </a:rPr>
              <a:t>www.zs-mozartova.cz</a:t>
            </a:r>
            <a:r>
              <a:rPr lang="cs-CZ" sz="1400" i="1" dirty="0"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endParaRPr lang="cs-CZ" sz="1400" i="1" noProof="1">
              <a:latin typeface="Courier New" pitchFamily="49" charset="0"/>
              <a:ea typeface="+mj-ea"/>
              <a:cs typeface="Courier New" pitchFamily="49" charset="0"/>
            </a:endParaRPr>
          </a:p>
        </p:txBody>
      </p:sp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539552" y="2564904"/>
            <a:ext cx="8136904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s-CZ" sz="1600" b="1" i="1" dirty="0" smtClean="0">
              <a:solidFill>
                <a:srgbClr val="000000"/>
              </a:solidFill>
              <a:latin typeface="Courier New" pitchFamily="49" charset="0"/>
              <a:ea typeface="Calibri" pitchFamily="34" charset="0"/>
              <a:cs typeface="Courier New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6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Použité zdroje: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  <a:cs typeface="Courier New" pitchFamily="49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6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Obrazový materiál je použit z</a:t>
            </a:r>
            <a:r>
              <a:rPr kumimoji="0" lang="cs-CZ" sz="1600" b="0" i="1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 galerie obrázků a klipartů Microsoft Office.</a:t>
            </a:r>
            <a:endParaRPr kumimoji="0" lang="cs-CZ" sz="1600" b="0" i="1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ourier New" pitchFamily="49" charset="0"/>
              <a:ea typeface="Calibri" pitchFamily="34" charset="0"/>
              <a:cs typeface="Courier New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8235</TotalTime>
  <Words>1221</Words>
  <Application>Microsoft Office PowerPoint</Application>
  <PresentationFormat>Předvádění na obrazovce (4:3)</PresentationFormat>
  <Paragraphs>183</Paragraphs>
  <Slides>8</Slides>
  <Notes>3</Notes>
  <HiddenSlides>0</HiddenSlides>
  <MMClips>0</MMClips>
  <ScaleCrop>false</ScaleCrop>
  <HeadingPairs>
    <vt:vector size="6" baseType="variant"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0" baseType="lpstr">
      <vt:lpstr>Motiv sady Office</vt:lpstr>
      <vt:lpstr>Rovnice</vt:lpstr>
      <vt:lpstr>Snímek 1</vt:lpstr>
      <vt:lpstr>Snímek 2</vt:lpstr>
      <vt:lpstr>Snímek 3</vt:lpstr>
      <vt:lpstr>Snímek 4</vt:lpstr>
      <vt:lpstr>Snímek 5</vt:lpstr>
      <vt:lpstr>Snímek 6</vt:lpstr>
      <vt:lpstr>Snímek 7</vt:lpstr>
      <vt:lpstr>Snímek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PC3</dc:creator>
  <cp:lastModifiedBy>PC3</cp:lastModifiedBy>
  <cp:revision>177</cp:revision>
  <dcterms:created xsi:type="dcterms:W3CDTF">2012-09-23T08:27:50Z</dcterms:created>
  <dcterms:modified xsi:type="dcterms:W3CDTF">2013-02-16T18:06:15Z</dcterms:modified>
</cp:coreProperties>
</file>