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5" r:id="rId2"/>
    <p:sldId id="266" r:id="rId3"/>
    <p:sldId id="282" r:id="rId4"/>
    <p:sldId id="293" r:id="rId5"/>
    <p:sldId id="281" r:id="rId6"/>
    <p:sldId id="294" r:id="rId7"/>
    <p:sldId id="292" r:id="rId8"/>
    <p:sldId id="295" r:id="rId9"/>
    <p:sldId id="296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DDDAD"/>
    <a:srgbClr val="77933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181" autoAdjust="0"/>
    <p:restoredTop sz="95669" autoAdjust="0"/>
  </p:normalViewPr>
  <p:slideViewPr>
    <p:cSldViewPr>
      <p:cViewPr varScale="1">
        <p:scale>
          <a:sx n="66" d="100"/>
          <a:sy n="66" d="100"/>
        </p:scale>
        <p:origin x="-65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25F9A5-01E2-4845-9DB9-E7F4E00F55F5}" type="datetimeFigureOut">
              <a:rPr lang="cs-CZ" smtClean="0"/>
              <a:pPr/>
              <a:t>6.2.2013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4F3FD7-F0B7-46AE-BF2C-EF14811C6E4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6.2.2013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6.2.2013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6.2.2013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6.2.2013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6.2.2013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6.2.2013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6.2.2013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6.2.2013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6.2.2013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6.2.2013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6.2.2013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2D1D4E-CD23-4FBF-9BD9-EE09654E72BD}" type="datetimeFigureOut">
              <a:rPr lang="cs-CZ" smtClean="0"/>
              <a:pPr/>
              <a:t>6.2.2013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zs-mozartova.cz/" TargetMode="External"/><Relationship Id="rId5" Type="http://schemas.openxmlformats.org/officeDocument/2006/relationships/hyperlink" Target="mailto:kundrum@centrum.cz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2204864"/>
            <a:ext cx="6481763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Obdélník 5"/>
          <p:cNvSpPr>
            <a:spLocks noChangeArrowheads="1"/>
          </p:cNvSpPr>
          <p:nvPr/>
        </p:nvSpPr>
        <p:spPr bwMode="auto">
          <a:xfrm>
            <a:off x="0" y="4725143"/>
            <a:ext cx="9144000" cy="2154436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cs-CZ" sz="2000" b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800" b="1" i="1" dirty="0">
                <a:latin typeface="Courier New" pitchFamily="49" charset="0"/>
                <a:cs typeface="Courier New" pitchFamily="49" charset="0"/>
              </a:rPr>
              <a:t>EU PENÍZE ŠKOLÁM</a:t>
            </a:r>
          </a:p>
          <a:p>
            <a:pPr algn="ctr"/>
            <a:endParaRPr lang="cs-CZ" sz="14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b="1" i="1" dirty="0">
                <a:latin typeface="Courier New" pitchFamily="49" charset="0"/>
                <a:cs typeface="Courier New" pitchFamily="49" charset="0"/>
              </a:rPr>
              <a:t>Operační program Vzdělávání pro konkurenceschopnost</a:t>
            </a:r>
          </a:p>
          <a:p>
            <a:pPr algn="ctr"/>
            <a:endParaRPr lang="cs-CZ" sz="12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dirty="0">
                <a:latin typeface="Courier New" pitchFamily="49" charset="0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cs typeface="Courier New" pitchFamily="49" charset="0"/>
              </a:rPr>
            </a:br>
            <a:endParaRPr lang="cs-CZ" sz="2000" dirty="0"/>
          </a:p>
        </p:txBody>
      </p:sp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email: </a:t>
            </a:r>
            <a:r>
              <a:rPr lang="cs-CZ" sz="1400" b="1" i="1" noProof="1" smtClean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kundrum@centrum.cz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6"/>
              </a:rPr>
              <a:t>www.zs-mozartova.cz</a:t>
            </a:r>
            <a:r>
              <a:rPr lang="cs-CZ" sz="1400" b="1" i="1" dirty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b="1" i="1" noProof="1">
              <a:solidFill>
                <a:srgbClr val="002060"/>
              </a:solidFill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683568" y="3871501"/>
            <a:ext cx="7884368" cy="646331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Projekt: ŠKOLA RADOSTI, ŠKOLA KVALITY 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Registrační číslo projektu: CZ.1.07/1.4.00/21.3688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467544" y="2492896"/>
          <a:ext cx="8208912" cy="324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3048"/>
                <a:gridCol w="5575864"/>
              </a:tblGrid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Autor: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Mgr. Ivana Kubicová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oblast: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 a její aplikace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obor: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předmět: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Ročník: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9.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Tematická</a:t>
                      </a:r>
                      <a:r>
                        <a:rPr lang="cs-CZ" sz="1600" b="1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oblast</a:t>
                      </a: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Číslo a proměnná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Téma hodiny: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Soustavy rovnic – dosazovací metoda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Označení DUM: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VY_32_INOVACE_07.16.KUB.MA.9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Vytvořeno: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04. 01. 2013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aoblený obdélník 10"/>
          <p:cNvSpPr/>
          <p:nvPr/>
        </p:nvSpPr>
        <p:spPr>
          <a:xfrm>
            <a:off x="323528" y="332656"/>
            <a:ext cx="8496944" cy="1008112"/>
          </a:xfrm>
          <a:prstGeom prst="roundRect">
            <a:avLst/>
          </a:prstGeom>
          <a:solidFill>
            <a:srgbClr val="77933C">
              <a:alpha val="51000"/>
            </a:srgb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prstClr val="black"/>
                </a:solidFill>
                <a:latin typeface="Comic Sans MS" pitchFamily="66" charset="0"/>
              </a:rPr>
              <a:t>Př.: Součet dvou čísel je 14. Jejich rozdíl je 4. </a:t>
            </a:r>
          </a:p>
          <a:p>
            <a:pPr algn="ctr"/>
            <a:r>
              <a:rPr lang="cs-CZ" sz="2800" dirty="0" smtClean="0">
                <a:solidFill>
                  <a:prstClr val="black"/>
                </a:solidFill>
                <a:latin typeface="Comic Sans MS" pitchFamily="66" charset="0"/>
              </a:rPr>
              <a:t>Urči tato čísla.</a:t>
            </a:r>
            <a:endParaRPr lang="cs-CZ" sz="2800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7884368" y="5157192"/>
            <a:ext cx="64807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0" dirty="0" smtClean="0">
                <a:solidFill>
                  <a:srgbClr val="C00000"/>
                </a:solidFill>
                <a:latin typeface="AR HERMANN" pitchFamily="2" charset="0"/>
              </a:rPr>
              <a:t>!</a:t>
            </a:r>
            <a:endParaRPr lang="cs-CZ" sz="12000" dirty="0">
              <a:solidFill>
                <a:srgbClr val="C00000"/>
              </a:solidFill>
              <a:latin typeface="AR HERMANN" pitchFamily="2" charset="0"/>
            </a:endParaRPr>
          </a:p>
        </p:txBody>
      </p:sp>
      <p:sp>
        <p:nvSpPr>
          <p:cNvPr id="15" name="Zaoblený obdélník 14"/>
          <p:cNvSpPr/>
          <p:nvPr/>
        </p:nvSpPr>
        <p:spPr>
          <a:xfrm>
            <a:off x="323528" y="1484784"/>
            <a:ext cx="8568952" cy="5112568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755576" y="1628800"/>
            <a:ext cx="4392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Součet dvou čísel je 14:  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5076056" y="1556792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cs-CZ" sz="2400" b="1" dirty="0" smtClean="0">
                <a:solidFill>
                  <a:srgbClr val="C00000"/>
                </a:solidFill>
                <a:latin typeface="Comic Sans MS" pitchFamily="66" charset="0"/>
              </a:rPr>
              <a:t>x + y = 14</a:t>
            </a:r>
            <a:endParaRPr lang="cs-CZ" sz="24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827584" y="2060848"/>
            <a:ext cx="3312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Jejich rozdíl je 4:  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5148064" y="2060848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C00000"/>
                </a:solidFill>
                <a:latin typeface="Comic Sans MS" pitchFamily="66" charset="0"/>
              </a:rPr>
              <a:t> x - y = 4</a:t>
            </a:r>
            <a:endParaRPr lang="cs-CZ" sz="24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cxnSp>
        <p:nvCxnSpPr>
          <p:cNvPr id="25" name="Přímá spojovací čára 24"/>
          <p:cNvCxnSpPr/>
          <p:nvPr/>
        </p:nvCxnSpPr>
        <p:spPr>
          <a:xfrm>
            <a:off x="683568" y="2564904"/>
            <a:ext cx="777686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ovéPole 25"/>
          <p:cNvSpPr txBox="1"/>
          <p:nvPr/>
        </p:nvSpPr>
        <p:spPr>
          <a:xfrm>
            <a:off x="611560" y="2636912"/>
            <a:ext cx="7776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Z první rovnice soustavy vyjádříme jednu neznámou:  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3059832" y="3068960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C00000"/>
                </a:solidFill>
                <a:latin typeface="Comic Sans MS" pitchFamily="66" charset="0"/>
              </a:rPr>
              <a:t> x =</a:t>
            </a:r>
            <a:r>
              <a:rPr lang="cs-CZ" sz="2800" b="1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 14 - y</a:t>
            </a:r>
            <a:endParaRPr lang="cs-CZ" sz="2800" b="1" dirty="0">
              <a:solidFill>
                <a:schemeClr val="tx2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28" name="TextovéPole 27"/>
          <p:cNvSpPr txBox="1"/>
          <p:nvPr/>
        </p:nvSpPr>
        <p:spPr>
          <a:xfrm>
            <a:off x="2699792" y="4005064"/>
            <a:ext cx="38164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cs-CZ" sz="2800" b="1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(14 – y) </a:t>
            </a:r>
            <a:r>
              <a:rPr lang="cs-CZ" sz="2800" b="1" dirty="0" smtClean="0">
                <a:solidFill>
                  <a:srgbClr val="C00000"/>
                </a:solidFill>
                <a:latin typeface="Comic Sans MS" pitchFamily="66" charset="0"/>
              </a:rPr>
              <a:t>- y = 4</a:t>
            </a:r>
            <a:endParaRPr lang="cs-CZ" sz="28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611560" y="3573016"/>
            <a:ext cx="48965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Dosadíme do druhé rovnice:  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30" name="TextovéPole 29"/>
          <p:cNvSpPr txBox="1"/>
          <p:nvPr/>
        </p:nvSpPr>
        <p:spPr>
          <a:xfrm>
            <a:off x="683568" y="4509120"/>
            <a:ext cx="48965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Vypočítáme </a:t>
            </a:r>
            <a:r>
              <a:rPr lang="cs-CZ" sz="2400" b="1" dirty="0" smtClean="0">
                <a:solidFill>
                  <a:srgbClr val="C00000"/>
                </a:solidFill>
                <a:latin typeface="Comic Sans MS" pitchFamily="66" charset="0"/>
              </a:rPr>
              <a:t>y</a:t>
            </a:r>
            <a:r>
              <a:rPr lang="cs-CZ" sz="2400" dirty="0" smtClean="0">
                <a:latin typeface="Comic Sans MS" pitchFamily="66" charset="0"/>
              </a:rPr>
              <a:t>:  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31" name="TextovéPole 30"/>
          <p:cNvSpPr txBox="1"/>
          <p:nvPr/>
        </p:nvSpPr>
        <p:spPr>
          <a:xfrm>
            <a:off x="3131840" y="4581128"/>
            <a:ext cx="381642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C00000"/>
                </a:solidFill>
                <a:latin typeface="Comic Sans MS" pitchFamily="66" charset="0"/>
              </a:rPr>
              <a:t> 14 - 2y = 4</a:t>
            </a:r>
          </a:p>
          <a:p>
            <a:r>
              <a:rPr lang="cs-CZ" sz="2800" b="1" dirty="0" smtClean="0">
                <a:solidFill>
                  <a:srgbClr val="C00000"/>
                </a:solidFill>
                <a:latin typeface="Comic Sans MS" pitchFamily="66" charset="0"/>
              </a:rPr>
              <a:t>       2y = 10</a:t>
            </a:r>
          </a:p>
          <a:p>
            <a:r>
              <a:rPr lang="cs-CZ" sz="2800" b="1" dirty="0" smtClean="0">
                <a:solidFill>
                  <a:srgbClr val="C00000"/>
                </a:solidFill>
                <a:latin typeface="Comic Sans MS" pitchFamily="66" charset="0"/>
              </a:rPr>
              <a:t>         </a:t>
            </a:r>
            <a:r>
              <a:rPr lang="cs-CZ" sz="2800" b="1" u="sng" dirty="0" smtClean="0">
                <a:solidFill>
                  <a:srgbClr val="C00000"/>
                </a:solidFill>
                <a:latin typeface="Comic Sans MS" pitchFamily="66" charset="0"/>
              </a:rPr>
              <a:t>y = 5</a:t>
            </a:r>
            <a:endParaRPr lang="cs-CZ" sz="2800" b="1" u="sng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32" name="Elipsa 31"/>
          <p:cNvSpPr/>
          <p:nvPr/>
        </p:nvSpPr>
        <p:spPr>
          <a:xfrm>
            <a:off x="3923928" y="2996952"/>
            <a:ext cx="1512168" cy="64807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3" name="Elipsa 32"/>
          <p:cNvSpPr/>
          <p:nvPr/>
        </p:nvSpPr>
        <p:spPr>
          <a:xfrm>
            <a:off x="2843808" y="3933056"/>
            <a:ext cx="1512168" cy="64807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TextovéPole 33"/>
          <p:cNvSpPr txBox="1"/>
          <p:nvPr/>
        </p:nvSpPr>
        <p:spPr>
          <a:xfrm>
            <a:off x="611560" y="5949280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Vypočítanou hodnotu </a:t>
            </a:r>
            <a:r>
              <a:rPr lang="cs-CZ" sz="2400" b="1" dirty="0" smtClean="0">
                <a:solidFill>
                  <a:srgbClr val="C00000"/>
                </a:solidFill>
                <a:latin typeface="Comic Sans MS" pitchFamily="66" charset="0"/>
              </a:rPr>
              <a:t>y</a:t>
            </a:r>
            <a:r>
              <a:rPr lang="cs-CZ" sz="2400" dirty="0" smtClean="0">
                <a:latin typeface="Comic Sans MS" pitchFamily="66" charset="0"/>
              </a:rPr>
              <a:t> dosadíme do vztahu vyjadřující </a:t>
            </a:r>
            <a:r>
              <a:rPr lang="cs-CZ" sz="2400" b="1" dirty="0" smtClean="0">
                <a:solidFill>
                  <a:srgbClr val="C00000"/>
                </a:solidFill>
                <a:latin typeface="Comic Sans MS" pitchFamily="66" charset="0"/>
              </a:rPr>
              <a:t>x</a:t>
            </a:r>
            <a:r>
              <a:rPr lang="cs-CZ" sz="2400" dirty="0" smtClean="0">
                <a:latin typeface="Comic Sans MS" pitchFamily="66" charset="0"/>
              </a:rPr>
              <a:t>:  </a:t>
            </a:r>
            <a:endParaRPr lang="cs-CZ" sz="2400" dirty="0">
              <a:latin typeface="Comic Sans MS" pitchFamily="66" charset="0"/>
            </a:endParaRPr>
          </a:p>
        </p:txBody>
      </p:sp>
      <p:cxnSp>
        <p:nvCxnSpPr>
          <p:cNvPr id="37" name="Zakřivená spojovací čára 36"/>
          <p:cNvCxnSpPr/>
          <p:nvPr/>
        </p:nvCxnSpPr>
        <p:spPr>
          <a:xfrm rot="10800000">
            <a:off x="5796136" y="3356992"/>
            <a:ext cx="2664296" cy="2592288"/>
          </a:xfrm>
          <a:prstGeom prst="curvedConnector3">
            <a:avLst>
              <a:gd name="adj1" fmla="val 50000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ovéPole 41"/>
          <p:cNvSpPr txBox="1"/>
          <p:nvPr/>
        </p:nvSpPr>
        <p:spPr>
          <a:xfrm>
            <a:off x="6660232" y="3068960"/>
            <a:ext cx="2160240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C00000"/>
                </a:solidFill>
                <a:latin typeface="Comic Sans MS" pitchFamily="66" charset="0"/>
              </a:rPr>
              <a:t>x = 14 – 5</a:t>
            </a:r>
          </a:p>
          <a:p>
            <a:r>
              <a:rPr lang="cs-CZ" sz="2800" b="1" u="sng" dirty="0" smtClean="0">
                <a:solidFill>
                  <a:srgbClr val="C00000"/>
                </a:solidFill>
                <a:latin typeface="Comic Sans MS" pitchFamily="66" charset="0"/>
              </a:rPr>
              <a:t>x = 9</a:t>
            </a:r>
            <a:endParaRPr lang="cs-CZ" sz="2800" b="1" u="sng" dirty="0">
              <a:solidFill>
                <a:srgbClr val="C0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8" grpId="0"/>
      <p:bldP spid="29" grpId="0"/>
      <p:bldP spid="30" grpId="0"/>
      <p:bldP spid="31" grpId="0"/>
      <p:bldP spid="32" grpId="0" animBg="1"/>
      <p:bldP spid="33" grpId="0" animBg="1"/>
      <p:bldP spid="34" grpId="0"/>
      <p:bldP spid="4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aoblený obdélník 10"/>
          <p:cNvSpPr/>
          <p:nvPr/>
        </p:nvSpPr>
        <p:spPr>
          <a:xfrm>
            <a:off x="323528" y="332656"/>
            <a:ext cx="8496944" cy="1008112"/>
          </a:xfrm>
          <a:prstGeom prst="roundRect">
            <a:avLst/>
          </a:prstGeom>
          <a:solidFill>
            <a:srgbClr val="77933C">
              <a:alpha val="51000"/>
            </a:srgb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prstClr val="black"/>
                </a:solidFill>
                <a:latin typeface="Comic Sans MS" pitchFamily="66" charset="0"/>
              </a:rPr>
              <a:t>Př.: Součet dvou čísel je 14. Jejich rozdíl je 4. </a:t>
            </a:r>
          </a:p>
          <a:p>
            <a:pPr algn="ctr"/>
            <a:r>
              <a:rPr lang="cs-CZ" sz="2800" dirty="0" smtClean="0">
                <a:solidFill>
                  <a:prstClr val="black"/>
                </a:solidFill>
                <a:latin typeface="Comic Sans MS" pitchFamily="66" charset="0"/>
              </a:rPr>
              <a:t>Urči tato čísla.</a:t>
            </a:r>
            <a:endParaRPr lang="cs-CZ" sz="2800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7884368" y="5157192"/>
            <a:ext cx="64807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0" dirty="0" smtClean="0">
                <a:solidFill>
                  <a:srgbClr val="C00000"/>
                </a:solidFill>
                <a:latin typeface="AR HERMANN" pitchFamily="2" charset="0"/>
              </a:rPr>
              <a:t>!</a:t>
            </a:r>
            <a:endParaRPr lang="cs-CZ" sz="12000" dirty="0">
              <a:solidFill>
                <a:srgbClr val="C00000"/>
              </a:solidFill>
              <a:latin typeface="AR HERMANN" pitchFamily="2" charset="0"/>
            </a:endParaRPr>
          </a:p>
        </p:txBody>
      </p:sp>
      <p:sp>
        <p:nvSpPr>
          <p:cNvPr id="15" name="Zaoblený obdélník 14"/>
          <p:cNvSpPr/>
          <p:nvPr/>
        </p:nvSpPr>
        <p:spPr>
          <a:xfrm>
            <a:off x="323528" y="1484784"/>
            <a:ext cx="8568952" cy="5112568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755576" y="1628800"/>
            <a:ext cx="4392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Součet dvou čísel je 14:  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5076056" y="1556792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cs-CZ" sz="2400" b="1" dirty="0" smtClean="0">
                <a:solidFill>
                  <a:srgbClr val="C00000"/>
                </a:solidFill>
                <a:latin typeface="Comic Sans MS" pitchFamily="66" charset="0"/>
              </a:rPr>
              <a:t>x + y = 14</a:t>
            </a:r>
            <a:endParaRPr lang="cs-CZ" sz="24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827584" y="2060848"/>
            <a:ext cx="3312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Jejich rozdíl je 4:  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5148064" y="2060848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C00000"/>
                </a:solidFill>
                <a:latin typeface="Comic Sans MS" pitchFamily="66" charset="0"/>
              </a:rPr>
              <a:t> x - y = 4</a:t>
            </a:r>
            <a:endParaRPr lang="cs-CZ" sz="24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cxnSp>
        <p:nvCxnSpPr>
          <p:cNvPr id="25" name="Přímá spojovací čára 24"/>
          <p:cNvCxnSpPr/>
          <p:nvPr/>
        </p:nvCxnSpPr>
        <p:spPr>
          <a:xfrm>
            <a:off x="683568" y="2564904"/>
            <a:ext cx="777686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ovéPole 33"/>
          <p:cNvSpPr txBox="1"/>
          <p:nvPr/>
        </p:nvSpPr>
        <p:spPr>
          <a:xfrm>
            <a:off x="467544" y="2708920"/>
            <a:ext cx="82809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Dvojice čísel 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x = 9</a:t>
            </a:r>
            <a:r>
              <a:rPr lang="cs-CZ" sz="2400" dirty="0" smtClean="0">
                <a:latin typeface="Comic Sans MS" pitchFamily="66" charset="0"/>
              </a:rPr>
              <a:t>, 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y = 5 </a:t>
            </a:r>
            <a:r>
              <a:rPr lang="cs-CZ" sz="2400" dirty="0" smtClean="0">
                <a:latin typeface="Comic Sans MS" pitchFamily="66" charset="0"/>
              </a:rPr>
              <a:t>je řešením soustavy dvou rovnic se dvěma neznámými 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x</a:t>
            </a:r>
            <a:r>
              <a:rPr lang="cs-CZ" sz="2400" dirty="0" smtClean="0">
                <a:latin typeface="Comic Sans MS" pitchFamily="66" charset="0"/>
              </a:rPr>
              <a:t> a </a:t>
            </a:r>
            <a:r>
              <a:rPr lang="cs-CZ" sz="2400" dirty="0" err="1" smtClean="0">
                <a:solidFill>
                  <a:srgbClr val="C00000"/>
                </a:solidFill>
                <a:latin typeface="Comic Sans MS" pitchFamily="66" charset="0"/>
              </a:rPr>
              <a:t>y</a:t>
            </a:r>
            <a:r>
              <a:rPr lang="cs-CZ" sz="2400" dirty="0" smtClean="0">
                <a:latin typeface="Comic Sans MS" pitchFamily="66" charset="0"/>
              </a:rPr>
              <a:t>. 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539552" y="3645024"/>
            <a:ext cx="2664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Zapisujeme: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35" name="TextovéPole 34"/>
          <p:cNvSpPr txBox="1"/>
          <p:nvPr/>
        </p:nvSpPr>
        <p:spPr>
          <a:xfrm>
            <a:off x="2987824" y="3717032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  <a:latin typeface="Comic Sans MS" pitchFamily="66" charset="0"/>
              </a:rPr>
              <a:t>[x</a:t>
            </a:r>
            <a:r>
              <a:rPr lang="cs-CZ" sz="2800" dirty="0" smtClean="0">
                <a:solidFill>
                  <a:srgbClr val="C00000"/>
                </a:solidFill>
                <a:latin typeface="Comic Sans MS" pitchFamily="66" charset="0"/>
              </a:rPr>
              <a:t>;</a:t>
            </a:r>
            <a:r>
              <a:rPr lang="en-US" sz="28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cs-CZ" sz="2800" dirty="0" smtClean="0">
                <a:solidFill>
                  <a:srgbClr val="C00000"/>
                </a:solidFill>
                <a:latin typeface="Comic Sans MS" pitchFamily="66" charset="0"/>
              </a:rPr>
              <a:t>y</a:t>
            </a:r>
            <a:r>
              <a:rPr lang="en-US" sz="2800" dirty="0" smtClean="0">
                <a:solidFill>
                  <a:srgbClr val="C00000"/>
                </a:solidFill>
                <a:latin typeface="Comic Sans MS" pitchFamily="66" charset="0"/>
              </a:rPr>
              <a:t>] = [9</a:t>
            </a:r>
            <a:r>
              <a:rPr lang="cs-CZ" sz="2800" dirty="0" smtClean="0">
                <a:solidFill>
                  <a:srgbClr val="C00000"/>
                </a:solidFill>
                <a:latin typeface="Comic Sans MS" pitchFamily="66" charset="0"/>
              </a:rPr>
              <a:t>;</a:t>
            </a:r>
            <a:r>
              <a:rPr lang="en-US" sz="2800" dirty="0" smtClean="0">
                <a:solidFill>
                  <a:srgbClr val="C00000"/>
                </a:solidFill>
                <a:latin typeface="Comic Sans MS" pitchFamily="66" charset="0"/>
              </a:rPr>
              <a:t> 5]</a:t>
            </a:r>
            <a:endParaRPr lang="cs-CZ" sz="28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36" name="TextovéPole 35"/>
          <p:cNvSpPr txBox="1"/>
          <p:nvPr/>
        </p:nvSpPr>
        <p:spPr>
          <a:xfrm>
            <a:off x="539552" y="4437112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u="sng" dirty="0" smtClean="0">
                <a:latin typeface="Comic Sans MS" pitchFamily="66" charset="0"/>
              </a:rPr>
              <a:t>Provedeme zkoušku:</a:t>
            </a:r>
            <a:endParaRPr lang="cs-CZ" sz="2400" u="sng" dirty="0">
              <a:latin typeface="Comic Sans MS" pitchFamily="66" charset="0"/>
            </a:endParaRPr>
          </a:p>
        </p:txBody>
      </p:sp>
      <p:sp>
        <p:nvSpPr>
          <p:cNvPr id="39" name="TextovéPole 38"/>
          <p:cNvSpPr txBox="1"/>
          <p:nvPr/>
        </p:nvSpPr>
        <p:spPr>
          <a:xfrm>
            <a:off x="611560" y="5445224"/>
            <a:ext cx="37444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L</a:t>
            </a:r>
            <a:r>
              <a:rPr lang="cs-CZ" sz="2400" baseline="-25000" dirty="0" smtClean="0">
                <a:solidFill>
                  <a:srgbClr val="C00000"/>
                </a:solidFill>
                <a:latin typeface="Comic Sans MS" pitchFamily="66" charset="0"/>
              </a:rPr>
              <a:t>1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(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[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9;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5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]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)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 = 9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 + 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5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 = 14</a:t>
            </a:r>
            <a:endParaRPr lang="cs-CZ" sz="24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40" name="TextovéPole 39"/>
          <p:cNvSpPr txBox="1"/>
          <p:nvPr/>
        </p:nvSpPr>
        <p:spPr>
          <a:xfrm>
            <a:off x="611560" y="5949280"/>
            <a:ext cx="288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P</a:t>
            </a:r>
            <a:r>
              <a:rPr lang="cs-CZ" sz="2400" baseline="-25000" dirty="0" smtClean="0">
                <a:solidFill>
                  <a:srgbClr val="C00000"/>
                </a:solidFill>
                <a:latin typeface="Comic Sans MS" pitchFamily="66" charset="0"/>
              </a:rPr>
              <a:t>1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(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[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9;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5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]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)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 = 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14</a:t>
            </a:r>
            <a:endParaRPr lang="cs-CZ" sz="24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41" name="TextovéPole 40"/>
          <p:cNvSpPr txBox="1"/>
          <p:nvPr/>
        </p:nvSpPr>
        <p:spPr>
          <a:xfrm>
            <a:off x="611560" y="4941168"/>
            <a:ext cx="4032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Dosadíme do první rovnice: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43" name="TextovéPole 42"/>
          <p:cNvSpPr txBox="1"/>
          <p:nvPr/>
        </p:nvSpPr>
        <p:spPr>
          <a:xfrm>
            <a:off x="4716016" y="4941168"/>
            <a:ext cx="41044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Dosadíme do druhé rovnice: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44" name="TextovéPole 43"/>
          <p:cNvSpPr txBox="1"/>
          <p:nvPr/>
        </p:nvSpPr>
        <p:spPr>
          <a:xfrm>
            <a:off x="4788024" y="5445224"/>
            <a:ext cx="37444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L</a:t>
            </a:r>
            <a:r>
              <a:rPr lang="cs-CZ" sz="2400" baseline="-25000" dirty="0" smtClean="0">
                <a:solidFill>
                  <a:srgbClr val="C00000"/>
                </a:solidFill>
                <a:latin typeface="Comic Sans MS" pitchFamily="66" charset="0"/>
              </a:rPr>
              <a:t>2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(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[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9;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5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]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)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 = 9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 - 5 = 4</a:t>
            </a:r>
            <a:endParaRPr lang="cs-CZ" sz="24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45" name="TextovéPole 44"/>
          <p:cNvSpPr txBox="1"/>
          <p:nvPr/>
        </p:nvSpPr>
        <p:spPr>
          <a:xfrm>
            <a:off x="4788024" y="5949280"/>
            <a:ext cx="288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P</a:t>
            </a:r>
            <a:r>
              <a:rPr lang="cs-CZ" sz="2400" baseline="-25000" dirty="0" smtClean="0">
                <a:solidFill>
                  <a:srgbClr val="C00000"/>
                </a:solidFill>
                <a:latin typeface="Comic Sans MS" pitchFamily="66" charset="0"/>
              </a:rPr>
              <a:t>2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(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[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9;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5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]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)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 = 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4</a:t>
            </a:r>
            <a:endParaRPr lang="cs-CZ" sz="2400" dirty="0">
              <a:solidFill>
                <a:srgbClr val="C0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21" grpId="0"/>
      <p:bldP spid="35" grpId="0"/>
      <p:bldP spid="36" grpId="0"/>
      <p:bldP spid="39" grpId="0"/>
      <p:bldP spid="40" grpId="0"/>
      <p:bldP spid="41" grpId="0"/>
      <p:bldP spid="43" grpId="0"/>
      <p:bldP spid="44" grpId="0"/>
      <p:bldP spid="4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Zaoblený obdélník 32"/>
          <p:cNvSpPr/>
          <p:nvPr/>
        </p:nvSpPr>
        <p:spPr>
          <a:xfrm>
            <a:off x="4644008" y="836712"/>
            <a:ext cx="4248472" cy="5760640"/>
          </a:xfrm>
          <a:prstGeom prst="roundRect">
            <a:avLst>
              <a:gd name="adj" fmla="val 4504"/>
            </a:avLst>
          </a:prstGeom>
          <a:solidFill>
            <a:schemeClr val="bg1"/>
          </a:solidFill>
          <a:ln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Zaoblený obdélník 29"/>
          <p:cNvSpPr/>
          <p:nvPr/>
        </p:nvSpPr>
        <p:spPr>
          <a:xfrm>
            <a:off x="251520" y="836712"/>
            <a:ext cx="4248472" cy="5760640"/>
          </a:xfrm>
          <a:prstGeom prst="roundRect">
            <a:avLst>
              <a:gd name="adj" fmla="val 4504"/>
            </a:avLst>
          </a:prstGeom>
          <a:solidFill>
            <a:schemeClr val="bg1"/>
          </a:solidFill>
          <a:ln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7704856" cy="504056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sz="3200" dirty="0" smtClean="0">
                <a:latin typeface="Comic Sans MS" pitchFamily="66" charset="0"/>
              </a:rPr>
              <a:t>Řešíme soustavu rovnic dosazovací metodou</a:t>
            </a:r>
            <a:endParaRPr lang="cs-CZ" sz="3200" dirty="0">
              <a:latin typeface="Comic Sans MS" pitchFamily="66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1187624" y="836712"/>
            <a:ext cx="244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C00000"/>
                </a:solidFill>
                <a:latin typeface="Comic Sans MS" pitchFamily="66" charset="0"/>
              </a:rPr>
              <a:t> 4x + 5y = 17</a:t>
            </a:r>
            <a:endParaRPr lang="cs-CZ" sz="24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1403648" y="1196752"/>
            <a:ext cx="2016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C00000"/>
                </a:solidFill>
                <a:latin typeface="Comic Sans MS" pitchFamily="66" charset="0"/>
              </a:rPr>
              <a:t> x - y = 2</a:t>
            </a:r>
            <a:endParaRPr lang="cs-CZ" sz="24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cxnSp>
        <p:nvCxnSpPr>
          <p:cNvPr id="40" name="Přímá spojovací čára 39"/>
          <p:cNvCxnSpPr/>
          <p:nvPr/>
        </p:nvCxnSpPr>
        <p:spPr>
          <a:xfrm>
            <a:off x="1043608" y="1700808"/>
            <a:ext cx="2736304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ovéPole 40"/>
          <p:cNvSpPr txBox="1"/>
          <p:nvPr/>
        </p:nvSpPr>
        <p:spPr>
          <a:xfrm>
            <a:off x="4716016" y="1052736"/>
            <a:ext cx="3312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latin typeface="Comic Sans MS" pitchFamily="66" charset="0"/>
              </a:rPr>
              <a:t>např.: </a:t>
            </a:r>
            <a:r>
              <a:rPr lang="cs-CZ" sz="24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x = 2 + y</a:t>
            </a:r>
            <a:endParaRPr lang="cs-CZ" sz="2400" b="1" dirty="0">
              <a:solidFill>
                <a:schemeClr val="accent1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42" name="TextovéPole 41"/>
          <p:cNvSpPr txBox="1"/>
          <p:nvPr/>
        </p:nvSpPr>
        <p:spPr>
          <a:xfrm>
            <a:off x="4860032" y="1916832"/>
            <a:ext cx="36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cs-CZ" sz="2400" b="1" dirty="0" smtClean="0">
                <a:solidFill>
                  <a:srgbClr val="C00000"/>
                </a:solidFill>
                <a:latin typeface="Comic Sans MS" pitchFamily="66" charset="0"/>
              </a:rPr>
              <a:t>4.</a:t>
            </a:r>
            <a:r>
              <a:rPr lang="cs-CZ" sz="24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(2 + y) </a:t>
            </a:r>
            <a:r>
              <a:rPr lang="cs-CZ" sz="2400" b="1" dirty="0" smtClean="0">
                <a:solidFill>
                  <a:srgbClr val="C00000"/>
                </a:solidFill>
                <a:latin typeface="Comic Sans MS" pitchFamily="66" charset="0"/>
              </a:rPr>
              <a:t>+ 5y = 17</a:t>
            </a:r>
            <a:endParaRPr lang="cs-CZ" sz="24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43" name="TextovéPole 42"/>
          <p:cNvSpPr txBox="1"/>
          <p:nvPr/>
        </p:nvSpPr>
        <p:spPr>
          <a:xfrm>
            <a:off x="5004048" y="2780928"/>
            <a:ext cx="3240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cs-CZ" sz="2400" b="1" dirty="0" smtClean="0">
                <a:solidFill>
                  <a:srgbClr val="C00000"/>
                </a:solidFill>
                <a:latin typeface="Comic Sans MS" pitchFamily="66" charset="0"/>
              </a:rPr>
              <a:t>8 + 4y + 5y = 17</a:t>
            </a:r>
            <a:endParaRPr lang="cs-CZ" sz="24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44" name="TextovéPole 43"/>
          <p:cNvSpPr txBox="1"/>
          <p:nvPr/>
        </p:nvSpPr>
        <p:spPr>
          <a:xfrm>
            <a:off x="5076056" y="3140968"/>
            <a:ext cx="34563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cs-CZ" sz="2400" b="1" dirty="0" smtClean="0">
                <a:solidFill>
                  <a:srgbClr val="C00000"/>
                </a:solidFill>
                <a:latin typeface="Comic Sans MS" pitchFamily="66" charset="0"/>
              </a:rPr>
              <a:t>8 + 9y = 17     /-8</a:t>
            </a:r>
            <a:endParaRPr lang="cs-CZ" sz="24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45" name="TextovéPole 44"/>
          <p:cNvSpPr txBox="1"/>
          <p:nvPr/>
        </p:nvSpPr>
        <p:spPr>
          <a:xfrm>
            <a:off x="5148064" y="3501008"/>
            <a:ext cx="2808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cs-CZ" sz="2400" b="1" dirty="0" smtClean="0">
                <a:solidFill>
                  <a:srgbClr val="C00000"/>
                </a:solidFill>
                <a:latin typeface="Comic Sans MS" pitchFamily="66" charset="0"/>
              </a:rPr>
              <a:t>9y = 9     /:9</a:t>
            </a:r>
            <a:endParaRPr lang="cs-CZ" sz="24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46" name="TextovéPole 45"/>
          <p:cNvSpPr txBox="1"/>
          <p:nvPr/>
        </p:nvSpPr>
        <p:spPr>
          <a:xfrm>
            <a:off x="5364088" y="3861048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cs-CZ" sz="2400" b="1" u="sng" dirty="0" smtClean="0">
                <a:solidFill>
                  <a:srgbClr val="C00000"/>
                </a:solidFill>
                <a:latin typeface="Comic Sans MS" pitchFamily="66" charset="0"/>
              </a:rPr>
              <a:t>y = 1</a:t>
            </a:r>
            <a:endParaRPr lang="cs-CZ" sz="2400" b="1" u="sng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47" name="TextovéPole 46"/>
          <p:cNvSpPr txBox="1"/>
          <p:nvPr/>
        </p:nvSpPr>
        <p:spPr>
          <a:xfrm>
            <a:off x="5364088" y="4221088"/>
            <a:ext cx="2160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cs-CZ" sz="2400" b="1" dirty="0" smtClean="0">
                <a:solidFill>
                  <a:srgbClr val="C00000"/>
                </a:solidFill>
                <a:latin typeface="Comic Sans MS" pitchFamily="66" charset="0"/>
              </a:rPr>
              <a:t>x = 2 + 1</a:t>
            </a:r>
            <a:endParaRPr lang="cs-CZ" sz="24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48" name="TextovéPole 47"/>
          <p:cNvSpPr txBox="1"/>
          <p:nvPr/>
        </p:nvSpPr>
        <p:spPr>
          <a:xfrm>
            <a:off x="5364088" y="4581128"/>
            <a:ext cx="2160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cs-CZ" sz="2400" b="1" u="sng" dirty="0" smtClean="0">
                <a:solidFill>
                  <a:srgbClr val="C00000"/>
                </a:solidFill>
                <a:latin typeface="Comic Sans MS" pitchFamily="66" charset="0"/>
              </a:rPr>
              <a:t>x = 3</a:t>
            </a:r>
            <a:endParaRPr lang="cs-CZ" sz="2400" b="1" u="sng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4644008" y="836712"/>
            <a:ext cx="4248472" cy="1080120"/>
          </a:xfrm>
          <a:prstGeom prst="roundRect">
            <a:avLst/>
          </a:prstGeom>
          <a:solidFill>
            <a:srgbClr val="CDDDAD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200" dirty="0" smtClean="0">
                <a:solidFill>
                  <a:schemeClr val="tx1"/>
                </a:solidFill>
                <a:latin typeface="Comic Sans MS" pitchFamily="66" charset="0"/>
              </a:rPr>
              <a:t> 1. Rozhodni, z které rovnice je výhodné vyjádřit jednu neznámou.</a:t>
            </a:r>
            <a:endParaRPr lang="cs-CZ" sz="2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4644008" y="1916832"/>
            <a:ext cx="4248472" cy="936104"/>
          </a:xfrm>
          <a:prstGeom prst="roundRect">
            <a:avLst/>
          </a:prstGeom>
          <a:solidFill>
            <a:srgbClr val="CDDDAD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200" dirty="0" smtClean="0">
                <a:solidFill>
                  <a:schemeClr val="tx1"/>
                </a:solidFill>
                <a:latin typeface="Comic Sans MS" pitchFamily="66" charset="0"/>
              </a:rPr>
              <a:t>2. Výraz z prvního kroku, dosaď do druhé rovnice</a:t>
            </a:r>
            <a:endParaRPr lang="cs-CZ" sz="2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5" name="Zaoblený obdélník 24"/>
          <p:cNvSpPr/>
          <p:nvPr/>
        </p:nvSpPr>
        <p:spPr>
          <a:xfrm>
            <a:off x="4644008" y="2852936"/>
            <a:ext cx="4248472" cy="1440160"/>
          </a:xfrm>
          <a:prstGeom prst="roundRect">
            <a:avLst/>
          </a:prstGeom>
          <a:solidFill>
            <a:srgbClr val="CDDDAD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200" dirty="0" smtClean="0">
                <a:solidFill>
                  <a:schemeClr val="tx1"/>
                </a:solidFill>
                <a:latin typeface="Comic Sans MS" pitchFamily="66" charset="0"/>
              </a:rPr>
              <a:t>3. Získanou lineární rovnici </a:t>
            </a:r>
          </a:p>
          <a:p>
            <a:pPr algn="ctr"/>
            <a:r>
              <a:rPr lang="cs-CZ" sz="2200" dirty="0" smtClean="0">
                <a:solidFill>
                  <a:schemeClr val="tx1"/>
                </a:solidFill>
                <a:latin typeface="Comic Sans MS" pitchFamily="66" charset="0"/>
              </a:rPr>
              <a:t>o jedné neznáme vyřeš.</a:t>
            </a:r>
            <a:endParaRPr lang="cs-CZ" sz="2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8" name="Zaoblený obdélník 37"/>
          <p:cNvSpPr/>
          <p:nvPr/>
        </p:nvSpPr>
        <p:spPr>
          <a:xfrm>
            <a:off x="4644008" y="4293096"/>
            <a:ext cx="4248472" cy="720080"/>
          </a:xfrm>
          <a:prstGeom prst="roundRect">
            <a:avLst/>
          </a:prstGeom>
          <a:solidFill>
            <a:srgbClr val="CDDDAD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200" dirty="0" smtClean="0">
                <a:solidFill>
                  <a:schemeClr val="tx1"/>
                </a:solidFill>
                <a:latin typeface="Comic Sans MS" pitchFamily="66" charset="0"/>
              </a:rPr>
              <a:t>4. Výsledek dosaď do výrazu </a:t>
            </a:r>
          </a:p>
          <a:p>
            <a:pPr algn="ctr"/>
            <a:r>
              <a:rPr lang="cs-CZ" sz="2200" dirty="0" smtClean="0">
                <a:solidFill>
                  <a:schemeClr val="tx1"/>
                </a:solidFill>
                <a:latin typeface="Comic Sans MS" pitchFamily="66" charset="0"/>
              </a:rPr>
              <a:t>z prvního kroku.</a:t>
            </a:r>
            <a:endParaRPr lang="cs-CZ" sz="2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50" name="TextovéPole 49"/>
          <p:cNvSpPr txBox="1"/>
          <p:nvPr/>
        </p:nvSpPr>
        <p:spPr>
          <a:xfrm>
            <a:off x="5508104" y="5013176"/>
            <a:ext cx="288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latin typeface="Comic Sans MS" pitchFamily="66" charset="0"/>
              </a:rPr>
              <a:t>[x</a:t>
            </a:r>
            <a:r>
              <a:rPr lang="cs-CZ" sz="2400" b="1" dirty="0" smtClean="0">
                <a:solidFill>
                  <a:srgbClr val="C00000"/>
                </a:solidFill>
                <a:latin typeface="Comic Sans MS" pitchFamily="66" charset="0"/>
              </a:rPr>
              <a:t>;</a:t>
            </a:r>
            <a:r>
              <a:rPr lang="en-US" sz="2400" b="1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cs-CZ" sz="2400" b="1" dirty="0" smtClean="0">
                <a:solidFill>
                  <a:srgbClr val="C00000"/>
                </a:solidFill>
                <a:latin typeface="Comic Sans MS" pitchFamily="66" charset="0"/>
              </a:rPr>
              <a:t>y</a:t>
            </a:r>
            <a:r>
              <a:rPr lang="en-US" sz="2400" b="1" dirty="0" smtClean="0">
                <a:solidFill>
                  <a:srgbClr val="C00000"/>
                </a:solidFill>
                <a:latin typeface="Comic Sans MS" pitchFamily="66" charset="0"/>
              </a:rPr>
              <a:t>] = [</a:t>
            </a:r>
            <a:r>
              <a:rPr lang="cs-CZ" sz="2400" b="1" dirty="0" smtClean="0">
                <a:solidFill>
                  <a:srgbClr val="C00000"/>
                </a:solidFill>
                <a:latin typeface="Comic Sans MS" pitchFamily="66" charset="0"/>
              </a:rPr>
              <a:t>3;</a:t>
            </a:r>
            <a:r>
              <a:rPr lang="en-US" sz="2400" b="1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cs-CZ" sz="2400" b="1" dirty="0" smtClean="0">
                <a:solidFill>
                  <a:srgbClr val="C00000"/>
                </a:solidFill>
                <a:latin typeface="Comic Sans MS" pitchFamily="66" charset="0"/>
              </a:rPr>
              <a:t>1</a:t>
            </a:r>
            <a:r>
              <a:rPr lang="en-US" sz="2400" b="1" dirty="0" smtClean="0">
                <a:solidFill>
                  <a:srgbClr val="C00000"/>
                </a:solidFill>
                <a:latin typeface="Comic Sans MS" pitchFamily="66" charset="0"/>
              </a:rPr>
              <a:t>]</a:t>
            </a:r>
            <a:endParaRPr lang="cs-CZ" sz="24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51" name="TextovéPole 50"/>
          <p:cNvSpPr txBox="1"/>
          <p:nvPr/>
        </p:nvSpPr>
        <p:spPr>
          <a:xfrm>
            <a:off x="4716016" y="5517232"/>
            <a:ext cx="37444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L</a:t>
            </a:r>
            <a:r>
              <a:rPr lang="cs-CZ" sz="2400" baseline="-25000" dirty="0" smtClean="0">
                <a:solidFill>
                  <a:srgbClr val="C00000"/>
                </a:solidFill>
                <a:latin typeface="Comic Sans MS" pitchFamily="66" charset="0"/>
              </a:rPr>
              <a:t>1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(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[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3;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1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]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)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 = 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12 + 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5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 = 17</a:t>
            </a:r>
            <a:endParaRPr lang="cs-CZ" sz="24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52" name="TextovéPole 51"/>
          <p:cNvSpPr txBox="1"/>
          <p:nvPr/>
        </p:nvSpPr>
        <p:spPr>
          <a:xfrm>
            <a:off x="7884368" y="5517232"/>
            <a:ext cx="12596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P</a:t>
            </a:r>
            <a:r>
              <a:rPr lang="cs-CZ" sz="2400" baseline="-25000" dirty="0" smtClean="0">
                <a:solidFill>
                  <a:srgbClr val="C00000"/>
                </a:solidFill>
                <a:latin typeface="Comic Sans MS" pitchFamily="66" charset="0"/>
              </a:rPr>
              <a:t>1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 = 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17</a:t>
            </a:r>
            <a:endParaRPr lang="cs-CZ" sz="24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53" name="TextovéPole 52"/>
          <p:cNvSpPr txBox="1"/>
          <p:nvPr/>
        </p:nvSpPr>
        <p:spPr>
          <a:xfrm>
            <a:off x="4716016" y="5949280"/>
            <a:ext cx="3096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L</a:t>
            </a:r>
            <a:r>
              <a:rPr lang="cs-CZ" sz="2400" baseline="-25000" dirty="0" smtClean="0">
                <a:solidFill>
                  <a:srgbClr val="C00000"/>
                </a:solidFill>
                <a:latin typeface="Comic Sans MS" pitchFamily="66" charset="0"/>
              </a:rPr>
              <a:t>2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(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[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3;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1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]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)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 = 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3 – 1 = 2</a:t>
            </a:r>
            <a:endParaRPr lang="cs-CZ" sz="24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54" name="TextovéPole 53"/>
          <p:cNvSpPr txBox="1"/>
          <p:nvPr/>
        </p:nvSpPr>
        <p:spPr>
          <a:xfrm>
            <a:off x="7884368" y="5949280"/>
            <a:ext cx="12596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P</a:t>
            </a:r>
            <a:r>
              <a:rPr lang="cs-CZ" sz="2400" baseline="-25000" dirty="0" smtClean="0">
                <a:solidFill>
                  <a:srgbClr val="C00000"/>
                </a:solidFill>
                <a:latin typeface="Comic Sans MS" pitchFamily="66" charset="0"/>
              </a:rPr>
              <a:t>2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 = 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2</a:t>
            </a:r>
            <a:endParaRPr lang="cs-CZ" sz="24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57" name="Volný tvar 56"/>
          <p:cNvSpPr/>
          <p:nvPr/>
        </p:nvSpPr>
        <p:spPr>
          <a:xfrm>
            <a:off x="6660232" y="1268760"/>
            <a:ext cx="2189928" cy="2952328"/>
          </a:xfrm>
          <a:custGeom>
            <a:avLst/>
            <a:gdLst>
              <a:gd name="connsiteX0" fmla="*/ 0 w 2261936"/>
              <a:gd name="connsiteY0" fmla="*/ 2839453 h 2927685"/>
              <a:gd name="connsiteX1" fmla="*/ 1171074 w 2261936"/>
              <a:gd name="connsiteY1" fmla="*/ 2839453 h 2927685"/>
              <a:gd name="connsiteX2" fmla="*/ 1957137 w 2261936"/>
              <a:gd name="connsiteY2" fmla="*/ 2310064 h 2927685"/>
              <a:gd name="connsiteX3" fmla="*/ 2069431 w 2261936"/>
              <a:gd name="connsiteY3" fmla="*/ 641685 h 2927685"/>
              <a:gd name="connsiteX4" fmla="*/ 802105 w 2261936"/>
              <a:gd name="connsiteY4" fmla="*/ 96253 h 2927685"/>
              <a:gd name="connsiteX5" fmla="*/ 689810 w 2261936"/>
              <a:gd name="connsiteY5" fmla="*/ 64169 h 29276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261936" h="2927685">
                <a:moveTo>
                  <a:pt x="0" y="2839453"/>
                </a:moveTo>
                <a:cubicBezTo>
                  <a:pt x="422442" y="2883569"/>
                  <a:pt x="844884" y="2927685"/>
                  <a:pt x="1171074" y="2839453"/>
                </a:cubicBezTo>
                <a:cubicBezTo>
                  <a:pt x="1497264" y="2751221"/>
                  <a:pt x="1807411" y="2676359"/>
                  <a:pt x="1957137" y="2310064"/>
                </a:cubicBezTo>
                <a:cubicBezTo>
                  <a:pt x="2106863" y="1943769"/>
                  <a:pt x="2261936" y="1010653"/>
                  <a:pt x="2069431" y="641685"/>
                </a:cubicBezTo>
                <a:cubicBezTo>
                  <a:pt x="1876926" y="272717"/>
                  <a:pt x="1032042" y="192506"/>
                  <a:pt x="802105" y="96253"/>
                </a:cubicBezTo>
                <a:cubicBezTo>
                  <a:pt x="572168" y="0"/>
                  <a:pt x="630989" y="32084"/>
                  <a:pt x="689810" y="64169"/>
                </a:cubicBezTo>
              </a:path>
            </a:pathLst>
          </a:custGeom>
          <a:ln w="3492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Zaoblený obdélník 25"/>
          <p:cNvSpPr/>
          <p:nvPr/>
        </p:nvSpPr>
        <p:spPr>
          <a:xfrm>
            <a:off x="4644008" y="5013176"/>
            <a:ext cx="4248472" cy="1584176"/>
          </a:xfrm>
          <a:prstGeom prst="roundRect">
            <a:avLst>
              <a:gd name="adj" fmla="val 14835"/>
            </a:avLst>
          </a:prstGeom>
          <a:solidFill>
            <a:srgbClr val="CDDDAD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200" dirty="0" smtClean="0">
                <a:solidFill>
                  <a:schemeClr val="tx1"/>
                </a:solidFill>
                <a:latin typeface="Comic Sans MS" pitchFamily="66" charset="0"/>
              </a:rPr>
              <a:t>5. Zapiš výsledek jako uspořádanou dvojici a proveď zkoušku</a:t>
            </a:r>
            <a:endParaRPr lang="cs-CZ" sz="2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pic>
        <p:nvPicPr>
          <p:cNvPr id="58" name="Picture 8" descr="C:\Users\PC3\AppData\Local\Microsoft\Windows\Temporary Internet Files\Content.IE5\DFTQN1ZU\MC90041363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21288"/>
            <a:ext cx="646235" cy="8367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</p:childTnLst>
        </p:cTn>
      </p:par>
    </p:tnLst>
    <p:bldLst>
      <p:bldP spid="10" grpId="0" animBg="1"/>
      <p:bldP spid="18" grpId="0" animBg="1"/>
      <p:bldP spid="25" grpId="0" animBg="1"/>
      <p:bldP spid="38" grpId="0" animBg="1"/>
      <p:bldP spid="57" grpId="0" animBg="1"/>
      <p:bldP spid="2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Zaoblený obdélník 32"/>
          <p:cNvSpPr/>
          <p:nvPr/>
        </p:nvSpPr>
        <p:spPr>
          <a:xfrm>
            <a:off x="4644008" y="836712"/>
            <a:ext cx="4248472" cy="5760640"/>
          </a:xfrm>
          <a:prstGeom prst="roundRect">
            <a:avLst>
              <a:gd name="adj" fmla="val 4504"/>
            </a:avLst>
          </a:prstGeom>
          <a:solidFill>
            <a:schemeClr val="bg1"/>
          </a:solidFill>
          <a:ln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Zaoblený obdélník 29"/>
          <p:cNvSpPr/>
          <p:nvPr/>
        </p:nvSpPr>
        <p:spPr>
          <a:xfrm>
            <a:off x="251520" y="836712"/>
            <a:ext cx="4248472" cy="5760640"/>
          </a:xfrm>
          <a:prstGeom prst="roundRect">
            <a:avLst>
              <a:gd name="adj" fmla="val 4504"/>
            </a:avLst>
          </a:prstGeom>
          <a:solidFill>
            <a:schemeClr val="bg1"/>
          </a:solidFill>
          <a:ln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7704856" cy="504056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sz="3200" dirty="0" smtClean="0">
                <a:latin typeface="Comic Sans MS" pitchFamily="66" charset="0"/>
              </a:rPr>
              <a:t>Řešíme soustavu rovnic dosazovací metodou</a:t>
            </a:r>
            <a:endParaRPr lang="cs-CZ" sz="3200" dirty="0">
              <a:latin typeface="Comic Sans MS" pitchFamily="66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1187624" y="836712"/>
            <a:ext cx="244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C00000"/>
                </a:solidFill>
                <a:latin typeface="Comic Sans MS" pitchFamily="66" charset="0"/>
              </a:rPr>
              <a:t> 6a = 5b</a:t>
            </a:r>
            <a:endParaRPr lang="cs-CZ" sz="24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1115616" y="1196752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C00000"/>
                </a:solidFill>
                <a:latin typeface="Comic Sans MS" pitchFamily="66" charset="0"/>
              </a:rPr>
              <a:t> 2a - b = 12</a:t>
            </a:r>
            <a:endParaRPr lang="cs-CZ" sz="24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cxnSp>
        <p:nvCxnSpPr>
          <p:cNvPr id="40" name="Přímá spojovací čára 39"/>
          <p:cNvCxnSpPr/>
          <p:nvPr/>
        </p:nvCxnSpPr>
        <p:spPr>
          <a:xfrm>
            <a:off x="1043608" y="1700808"/>
            <a:ext cx="2736304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ovéPole 40"/>
          <p:cNvSpPr txBox="1"/>
          <p:nvPr/>
        </p:nvSpPr>
        <p:spPr>
          <a:xfrm>
            <a:off x="4644008" y="1052736"/>
            <a:ext cx="3384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latin typeface="Comic Sans MS" pitchFamily="66" charset="0"/>
              </a:rPr>
              <a:t>např.: </a:t>
            </a:r>
            <a:r>
              <a:rPr lang="cs-CZ" sz="24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b = 2a - 12</a:t>
            </a:r>
            <a:endParaRPr lang="cs-CZ" sz="2400" b="1" dirty="0">
              <a:solidFill>
                <a:schemeClr val="accent1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42" name="TextovéPole 41"/>
          <p:cNvSpPr txBox="1"/>
          <p:nvPr/>
        </p:nvSpPr>
        <p:spPr>
          <a:xfrm>
            <a:off x="5220072" y="1700808"/>
            <a:ext cx="3096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cs-CZ" sz="2400" b="1" dirty="0" smtClean="0">
                <a:solidFill>
                  <a:srgbClr val="C00000"/>
                </a:solidFill>
                <a:latin typeface="Comic Sans MS" pitchFamily="66" charset="0"/>
              </a:rPr>
              <a:t>6a = 5.</a:t>
            </a:r>
            <a:r>
              <a:rPr lang="cs-CZ" sz="24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(2a – 12)</a:t>
            </a:r>
            <a:endParaRPr lang="cs-CZ" sz="2400" b="1" dirty="0">
              <a:solidFill>
                <a:schemeClr val="accent1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43" name="TextovéPole 42"/>
          <p:cNvSpPr txBox="1"/>
          <p:nvPr/>
        </p:nvSpPr>
        <p:spPr>
          <a:xfrm>
            <a:off x="5076056" y="2492896"/>
            <a:ext cx="3240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cs-CZ" sz="2400" b="1" dirty="0" smtClean="0">
                <a:solidFill>
                  <a:srgbClr val="C00000"/>
                </a:solidFill>
                <a:latin typeface="Comic Sans MS" pitchFamily="66" charset="0"/>
              </a:rPr>
              <a:t>6a = 10a - 60</a:t>
            </a:r>
            <a:endParaRPr lang="cs-CZ" sz="24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44" name="TextovéPole 43"/>
          <p:cNvSpPr txBox="1"/>
          <p:nvPr/>
        </p:nvSpPr>
        <p:spPr>
          <a:xfrm>
            <a:off x="4932040" y="2852936"/>
            <a:ext cx="34563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cs-CZ" sz="2400" b="1" dirty="0" smtClean="0">
                <a:solidFill>
                  <a:srgbClr val="C00000"/>
                </a:solidFill>
                <a:latin typeface="Comic Sans MS" pitchFamily="66" charset="0"/>
              </a:rPr>
              <a:t>-4a = -60    /</a:t>
            </a:r>
            <a:r>
              <a:rPr lang="cs-CZ" sz="2400" b="1" dirty="0" smtClean="0">
                <a:solidFill>
                  <a:srgbClr val="C00000"/>
                </a:solidFill>
                <a:latin typeface="Comic Sans MS" pitchFamily="66" charset="0"/>
                <a:sym typeface="Wingdings" pitchFamily="2" charset="2"/>
              </a:rPr>
              <a:t>:(-4)</a:t>
            </a:r>
            <a:endParaRPr lang="cs-CZ" sz="24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45" name="TextovéPole 44"/>
          <p:cNvSpPr txBox="1"/>
          <p:nvPr/>
        </p:nvSpPr>
        <p:spPr>
          <a:xfrm>
            <a:off x="5292080" y="3212976"/>
            <a:ext cx="1872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cs-CZ" sz="2400" b="1" u="sng" dirty="0" smtClean="0">
                <a:solidFill>
                  <a:srgbClr val="C00000"/>
                </a:solidFill>
                <a:latin typeface="Comic Sans MS" pitchFamily="66" charset="0"/>
              </a:rPr>
              <a:t>a = 15</a:t>
            </a:r>
            <a:endParaRPr lang="cs-CZ" sz="2400" b="1" u="sng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47" name="TextovéPole 46"/>
          <p:cNvSpPr txBox="1"/>
          <p:nvPr/>
        </p:nvSpPr>
        <p:spPr>
          <a:xfrm>
            <a:off x="5292080" y="3645024"/>
            <a:ext cx="3096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cs-CZ" sz="2400" b="1" dirty="0" smtClean="0">
                <a:solidFill>
                  <a:srgbClr val="C00000"/>
                </a:solidFill>
                <a:latin typeface="Comic Sans MS" pitchFamily="66" charset="0"/>
              </a:rPr>
              <a:t>b = 2.15 - 12</a:t>
            </a:r>
            <a:endParaRPr lang="cs-CZ" sz="24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48" name="TextovéPole 47"/>
          <p:cNvSpPr txBox="1"/>
          <p:nvPr/>
        </p:nvSpPr>
        <p:spPr>
          <a:xfrm>
            <a:off x="5292080" y="4005064"/>
            <a:ext cx="2160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cs-CZ" sz="2400" b="1" u="sng" dirty="0" smtClean="0">
                <a:solidFill>
                  <a:srgbClr val="C00000"/>
                </a:solidFill>
                <a:latin typeface="Comic Sans MS" pitchFamily="66" charset="0"/>
              </a:rPr>
              <a:t>b = 18</a:t>
            </a:r>
            <a:endParaRPr lang="cs-CZ" sz="2400" b="1" u="sng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4644008" y="836712"/>
            <a:ext cx="4248472" cy="864096"/>
          </a:xfrm>
          <a:prstGeom prst="roundRect">
            <a:avLst/>
          </a:prstGeom>
          <a:solidFill>
            <a:srgbClr val="CDDDAD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200" dirty="0" smtClean="0">
                <a:solidFill>
                  <a:schemeClr val="tx1"/>
                </a:solidFill>
                <a:latin typeface="Comic Sans MS" pitchFamily="66" charset="0"/>
              </a:rPr>
              <a:t> 1. Z jedné rovnice vyjádři jednu neznámou.</a:t>
            </a:r>
            <a:endParaRPr lang="cs-CZ" sz="2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4644008" y="1700808"/>
            <a:ext cx="4248472" cy="864096"/>
          </a:xfrm>
          <a:prstGeom prst="roundRect">
            <a:avLst/>
          </a:prstGeom>
          <a:solidFill>
            <a:srgbClr val="CDDDAD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200" dirty="0" smtClean="0">
                <a:solidFill>
                  <a:schemeClr val="tx1"/>
                </a:solidFill>
                <a:latin typeface="Comic Sans MS" pitchFamily="66" charset="0"/>
              </a:rPr>
              <a:t>2. Výraz z prvního kroku, dosaď do druhé rovnice</a:t>
            </a:r>
            <a:endParaRPr lang="cs-CZ" sz="2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5" name="Zaoblený obdélník 24"/>
          <p:cNvSpPr/>
          <p:nvPr/>
        </p:nvSpPr>
        <p:spPr>
          <a:xfrm>
            <a:off x="4644008" y="2564904"/>
            <a:ext cx="4248472" cy="1152128"/>
          </a:xfrm>
          <a:prstGeom prst="roundRect">
            <a:avLst/>
          </a:prstGeom>
          <a:solidFill>
            <a:srgbClr val="CDDDAD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200" dirty="0" smtClean="0">
                <a:solidFill>
                  <a:schemeClr val="tx1"/>
                </a:solidFill>
                <a:latin typeface="Comic Sans MS" pitchFamily="66" charset="0"/>
              </a:rPr>
              <a:t>3. Získanou lineární rovnici o jedné neznáme vyřeš.</a:t>
            </a:r>
            <a:endParaRPr lang="cs-CZ" sz="2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8" name="Zaoblený obdélník 37"/>
          <p:cNvSpPr/>
          <p:nvPr/>
        </p:nvSpPr>
        <p:spPr>
          <a:xfrm>
            <a:off x="4644008" y="3717032"/>
            <a:ext cx="4248472" cy="792088"/>
          </a:xfrm>
          <a:prstGeom prst="roundRect">
            <a:avLst/>
          </a:prstGeom>
          <a:solidFill>
            <a:srgbClr val="CDDDAD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200" dirty="0" smtClean="0">
                <a:solidFill>
                  <a:schemeClr val="tx1"/>
                </a:solidFill>
                <a:latin typeface="Comic Sans MS" pitchFamily="66" charset="0"/>
              </a:rPr>
              <a:t>4. Výsledek dosaď do výrazu </a:t>
            </a:r>
          </a:p>
          <a:p>
            <a:pPr algn="ctr"/>
            <a:r>
              <a:rPr lang="cs-CZ" sz="2200" dirty="0" smtClean="0">
                <a:solidFill>
                  <a:schemeClr val="tx1"/>
                </a:solidFill>
                <a:latin typeface="Comic Sans MS" pitchFamily="66" charset="0"/>
              </a:rPr>
              <a:t>z prvního kroku.</a:t>
            </a:r>
            <a:endParaRPr lang="cs-CZ" sz="2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50" name="TextovéPole 49"/>
          <p:cNvSpPr txBox="1"/>
          <p:nvPr/>
        </p:nvSpPr>
        <p:spPr>
          <a:xfrm>
            <a:off x="5364088" y="4509120"/>
            <a:ext cx="288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latin typeface="Comic Sans MS" pitchFamily="66" charset="0"/>
              </a:rPr>
              <a:t>[</a:t>
            </a:r>
            <a:r>
              <a:rPr lang="cs-CZ" sz="2400" b="1" dirty="0" smtClean="0">
                <a:solidFill>
                  <a:srgbClr val="C00000"/>
                </a:solidFill>
                <a:latin typeface="Comic Sans MS" pitchFamily="66" charset="0"/>
              </a:rPr>
              <a:t>a;</a:t>
            </a:r>
            <a:r>
              <a:rPr lang="en-US" sz="2400" b="1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cs-CZ" sz="2400" b="1" dirty="0" smtClean="0">
                <a:solidFill>
                  <a:srgbClr val="C00000"/>
                </a:solidFill>
                <a:latin typeface="Comic Sans MS" pitchFamily="66" charset="0"/>
              </a:rPr>
              <a:t>b</a:t>
            </a:r>
            <a:r>
              <a:rPr lang="en-US" sz="2400" b="1" dirty="0" smtClean="0">
                <a:solidFill>
                  <a:srgbClr val="C00000"/>
                </a:solidFill>
                <a:latin typeface="Comic Sans MS" pitchFamily="66" charset="0"/>
              </a:rPr>
              <a:t>] = [</a:t>
            </a:r>
            <a:r>
              <a:rPr lang="cs-CZ" sz="2400" b="1" dirty="0" smtClean="0">
                <a:solidFill>
                  <a:srgbClr val="C00000"/>
                </a:solidFill>
                <a:latin typeface="Comic Sans MS" pitchFamily="66" charset="0"/>
              </a:rPr>
              <a:t>15;</a:t>
            </a:r>
            <a:r>
              <a:rPr lang="en-US" sz="2400" b="1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cs-CZ" sz="2400" b="1" dirty="0" smtClean="0">
                <a:solidFill>
                  <a:srgbClr val="C00000"/>
                </a:solidFill>
                <a:latin typeface="Comic Sans MS" pitchFamily="66" charset="0"/>
              </a:rPr>
              <a:t>18</a:t>
            </a:r>
            <a:r>
              <a:rPr lang="en-US" sz="2400" b="1" dirty="0" smtClean="0">
                <a:solidFill>
                  <a:srgbClr val="C00000"/>
                </a:solidFill>
                <a:latin typeface="Comic Sans MS" pitchFamily="66" charset="0"/>
              </a:rPr>
              <a:t>]</a:t>
            </a:r>
            <a:endParaRPr lang="cs-CZ" sz="24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51" name="TextovéPole 50"/>
          <p:cNvSpPr txBox="1"/>
          <p:nvPr/>
        </p:nvSpPr>
        <p:spPr>
          <a:xfrm>
            <a:off x="4644008" y="4941168"/>
            <a:ext cx="37444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L</a:t>
            </a:r>
            <a:r>
              <a:rPr lang="cs-CZ" sz="2400" baseline="-25000" dirty="0" smtClean="0">
                <a:solidFill>
                  <a:srgbClr val="C00000"/>
                </a:solidFill>
                <a:latin typeface="Comic Sans MS" pitchFamily="66" charset="0"/>
              </a:rPr>
              <a:t>1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(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[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15;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18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]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)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= 6 . 15 = 90</a:t>
            </a:r>
            <a:endParaRPr lang="cs-CZ" sz="24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57" name="Volný tvar 56"/>
          <p:cNvSpPr/>
          <p:nvPr/>
        </p:nvSpPr>
        <p:spPr>
          <a:xfrm>
            <a:off x="6948264" y="1268760"/>
            <a:ext cx="1901896" cy="2376264"/>
          </a:xfrm>
          <a:custGeom>
            <a:avLst/>
            <a:gdLst>
              <a:gd name="connsiteX0" fmla="*/ 0 w 2261936"/>
              <a:gd name="connsiteY0" fmla="*/ 2839453 h 2927685"/>
              <a:gd name="connsiteX1" fmla="*/ 1171074 w 2261936"/>
              <a:gd name="connsiteY1" fmla="*/ 2839453 h 2927685"/>
              <a:gd name="connsiteX2" fmla="*/ 1957137 w 2261936"/>
              <a:gd name="connsiteY2" fmla="*/ 2310064 h 2927685"/>
              <a:gd name="connsiteX3" fmla="*/ 2069431 w 2261936"/>
              <a:gd name="connsiteY3" fmla="*/ 641685 h 2927685"/>
              <a:gd name="connsiteX4" fmla="*/ 802105 w 2261936"/>
              <a:gd name="connsiteY4" fmla="*/ 96253 h 2927685"/>
              <a:gd name="connsiteX5" fmla="*/ 689810 w 2261936"/>
              <a:gd name="connsiteY5" fmla="*/ 64169 h 29276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261936" h="2927685">
                <a:moveTo>
                  <a:pt x="0" y="2839453"/>
                </a:moveTo>
                <a:cubicBezTo>
                  <a:pt x="422442" y="2883569"/>
                  <a:pt x="844884" y="2927685"/>
                  <a:pt x="1171074" y="2839453"/>
                </a:cubicBezTo>
                <a:cubicBezTo>
                  <a:pt x="1497264" y="2751221"/>
                  <a:pt x="1807411" y="2676359"/>
                  <a:pt x="1957137" y="2310064"/>
                </a:cubicBezTo>
                <a:cubicBezTo>
                  <a:pt x="2106863" y="1943769"/>
                  <a:pt x="2261936" y="1010653"/>
                  <a:pt x="2069431" y="641685"/>
                </a:cubicBezTo>
                <a:cubicBezTo>
                  <a:pt x="1876926" y="272717"/>
                  <a:pt x="1032042" y="192506"/>
                  <a:pt x="802105" y="96253"/>
                </a:cubicBezTo>
                <a:cubicBezTo>
                  <a:pt x="572168" y="0"/>
                  <a:pt x="630989" y="32084"/>
                  <a:pt x="689810" y="64169"/>
                </a:cubicBezTo>
              </a:path>
            </a:pathLst>
          </a:custGeom>
          <a:ln w="3492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8" name="Picture 8" descr="C:\Users\PC3\AppData\Local\Microsoft\Windows\Temporary Internet Files\Content.IE5\DFTQN1ZU\MC90041363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21288"/>
            <a:ext cx="646235" cy="836712"/>
          </a:xfrm>
          <a:prstGeom prst="rect">
            <a:avLst/>
          </a:prstGeom>
          <a:noFill/>
        </p:spPr>
      </p:pic>
      <p:sp>
        <p:nvSpPr>
          <p:cNvPr id="28" name="TextovéPole 27"/>
          <p:cNvSpPr txBox="1"/>
          <p:nvPr/>
        </p:nvSpPr>
        <p:spPr>
          <a:xfrm>
            <a:off x="4644008" y="5301208"/>
            <a:ext cx="3816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P</a:t>
            </a:r>
            <a:r>
              <a:rPr lang="cs-CZ" sz="2400" baseline="-25000" dirty="0" smtClean="0">
                <a:solidFill>
                  <a:srgbClr val="C00000"/>
                </a:solidFill>
                <a:latin typeface="Comic Sans MS" pitchFamily="66" charset="0"/>
              </a:rPr>
              <a:t>1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(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[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15; 18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]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)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= 5 . 18 = 90</a:t>
            </a:r>
            <a:endParaRPr lang="cs-CZ" sz="24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4644008" y="5733256"/>
            <a:ext cx="4248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L</a:t>
            </a:r>
            <a:r>
              <a:rPr lang="cs-CZ" sz="2400" baseline="-25000" dirty="0" smtClean="0">
                <a:solidFill>
                  <a:srgbClr val="C00000"/>
                </a:solidFill>
                <a:latin typeface="Comic Sans MS" pitchFamily="66" charset="0"/>
              </a:rPr>
              <a:t>2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(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[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15;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18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]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)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= 2 . 15 - 18 = 12</a:t>
            </a:r>
            <a:endParaRPr lang="cs-CZ" sz="24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31" name="TextovéPole 30"/>
          <p:cNvSpPr txBox="1"/>
          <p:nvPr/>
        </p:nvSpPr>
        <p:spPr>
          <a:xfrm>
            <a:off x="4644008" y="6093296"/>
            <a:ext cx="3888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P</a:t>
            </a:r>
            <a:r>
              <a:rPr lang="cs-CZ" sz="2400" baseline="-25000" dirty="0" smtClean="0">
                <a:solidFill>
                  <a:srgbClr val="C00000"/>
                </a:solidFill>
                <a:latin typeface="Comic Sans MS" pitchFamily="66" charset="0"/>
              </a:rPr>
              <a:t>2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(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[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15;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18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]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)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= 12</a:t>
            </a:r>
            <a:endParaRPr lang="cs-CZ" sz="24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26" name="Zaoblený obdélník 25"/>
          <p:cNvSpPr/>
          <p:nvPr/>
        </p:nvSpPr>
        <p:spPr>
          <a:xfrm>
            <a:off x="4644008" y="4509120"/>
            <a:ext cx="4248472" cy="2088232"/>
          </a:xfrm>
          <a:prstGeom prst="roundRect">
            <a:avLst>
              <a:gd name="adj" fmla="val 11642"/>
            </a:avLst>
          </a:prstGeom>
          <a:solidFill>
            <a:srgbClr val="CDDDAD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200" dirty="0" smtClean="0">
                <a:solidFill>
                  <a:schemeClr val="tx1"/>
                </a:solidFill>
                <a:latin typeface="Comic Sans MS" pitchFamily="66" charset="0"/>
              </a:rPr>
              <a:t>5. Zapiš výsledek jako uspořádanou dvojici a proveď zkoušku</a:t>
            </a:r>
            <a:endParaRPr lang="cs-CZ" sz="2200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</p:childTnLst>
        </p:cTn>
      </p:par>
    </p:tnLst>
    <p:bldLst>
      <p:bldP spid="10" grpId="0" animBg="1"/>
      <p:bldP spid="18" grpId="0" animBg="1"/>
      <p:bldP spid="25" grpId="0" animBg="1"/>
      <p:bldP spid="38" grpId="0" animBg="1"/>
      <p:bldP spid="57" grpId="0" animBg="1"/>
      <p:bldP spid="2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7704856" cy="504056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sz="3200" dirty="0" smtClean="0">
                <a:latin typeface="Comic Sans MS" pitchFamily="66" charset="0"/>
              </a:rPr>
              <a:t>Řešíme soustavu rovnic dosazovací metodou</a:t>
            </a:r>
            <a:endParaRPr lang="cs-CZ" sz="3200" dirty="0">
              <a:latin typeface="Comic Sans MS" pitchFamily="66" charset="0"/>
            </a:endParaRPr>
          </a:p>
        </p:txBody>
      </p:sp>
      <p:sp>
        <p:nvSpPr>
          <p:cNvPr id="15" name="Zaoblený obdélník 14"/>
          <p:cNvSpPr/>
          <p:nvPr/>
        </p:nvSpPr>
        <p:spPr>
          <a:xfrm>
            <a:off x="323528" y="836712"/>
            <a:ext cx="8496944" cy="5832648"/>
          </a:xfrm>
          <a:prstGeom prst="roundRect">
            <a:avLst>
              <a:gd name="adj" fmla="val 4155"/>
            </a:avLst>
          </a:prstGeom>
          <a:solidFill>
            <a:schemeClr val="bg1"/>
          </a:solidFill>
          <a:ln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90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38" name="TextovéPole 37"/>
          <p:cNvSpPr txBox="1"/>
          <p:nvPr/>
        </p:nvSpPr>
        <p:spPr>
          <a:xfrm>
            <a:off x="8100392" y="6309320"/>
            <a:ext cx="864096" cy="36933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ysClr val="windowText" lastClr="000000"/>
                </a:solidFill>
              </a:rPr>
              <a:t>řešení</a:t>
            </a:r>
            <a:endParaRPr lang="cs-CZ" dirty="0">
              <a:solidFill>
                <a:sysClr val="windowText" lastClr="000000"/>
              </a:solidFill>
            </a:endParaRPr>
          </a:p>
        </p:txBody>
      </p:sp>
      <p:pic>
        <p:nvPicPr>
          <p:cNvPr id="132106" name="Picture 10" descr="C:\Users\PC3\AppData\Local\Microsoft\Windows\Temporary Internet Files\Content.IE5\BDPRXFJ3\MC90029070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40352" y="692696"/>
            <a:ext cx="1211718" cy="1174798"/>
          </a:xfrm>
          <a:prstGeom prst="rect">
            <a:avLst/>
          </a:prstGeom>
          <a:noFill/>
        </p:spPr>
      </p:pic>
      <p:sp>
        <p:nvSpPr>
          <p:cNvPr id="18" name="TextovéPole 17"/>
          <p:cNvSpPr txBox="1"/>
          <p:nvPr/>
        </p:nvSpPr>
        <p:spPr>
          <a:xfrm>
            <a:off x="2627784" y="836712"/>
            <a:ext cx="3816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C00000"/>
                </a:solidFill>
                <a:latin typeface="Comic Sans MS" pitchFamily="66" charset="0"/>
              </a:rPr>
              <a:t> 2u + 3v - 5 = -v - 1</a:t>
            </a:r>
            <a:endParaRPr lang="cs-CZ" sz="24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3491880" y="1268760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C00000"/>
                </a:solidFill>
                <a:latin typeface="Comic Sans MS" pitchFamily="66" charset="0"/>
              </a:rPr>
              <a:t> u + v = 5</a:t>
            </a:r>
            <a:endParaRPr lang="cs-CZ" sz="24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grpSp>
        <p:nvGrpSpPr>
          <p:cNvPr id="31" name="Skupina 30"/>
          <p:cNvGrpSpPr/>
          <p:nvPr/>
        </p:nvGrpSpPr>
        <p:grpSpPr>
          <a:xfrm>
            <a:off x="1331640" y="1823728"/>
            <a:ext cx="6408712" cy="5034272"/>
            <a:chOff x="1331640" y="2060848"/>
            <a:chExt cx="6408712" cy="5034272"/>
          </a:xfrm>
        </p:grpSpPr>
        <p:grpSp>
          <p:nvGrpSpPr>
            <p:cNvPr id="29" name="Skupina 28"/>
            <p:cNvGrpSpPr/>
            <p:nvPr/>
          </p:nvGrpSpPr>
          <p:grpSpPr>
            <a:xfrm>
              <a:off x="1331640" y="2060848"/>
              <a:ext cx="6408712" cy="4995936"/>
              <a:chOff x="1331640" y="2060848"/>
              <a:chExt cx="6408712" cy="4995936"/>
            </a:xfrm>
          </p:grpSpPr>
          <p:sp>
            <p:nvSpPr>
              <p:cNvPr id="30" name="Zaoblený obdélník 29"/>
              <p:cNvSpPr/>
              <p:nvPr/>
            </p:nvSpPr>
            <p:spPr>
              <a:xfrm>
                <a:off x="1331640" y="2060848"/>
                <a:ext cx="6408712" cy="4995936"/>
              </a:xfrm>
              <a:prstGeom prst="roundRect">
                <a:avLst>
                  <a:gd name="adj" fmla="val 4852"/>
                </a:avLst>
              </a:prstGeom>
              <a:solidFill>
                <a:schemeClr val="bg1"/>
              </a:solidFill>
              <a:ln>
                <a:solidFill>
                  <a:srgbClr val="77933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8" name="Obdélník 27"/>
              <p:cNvSpPr/>
              <p:nvPr/>
            </p:nvSpPr>
            <p:spPr>
              <a:xfrm>
                <a:off x="2123728" y="2132856"/>
                <a:ext cx="4896544" cy="293926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cs-CZ" sz="2400" dirty="0" smtClean="0">
                    <a:latin typeface="Comic Sans MS" pitchFamily="66" charset="0"/>
                    <a:cs typeface="Times New Roman" pitchFamily="18" charset="0"/>
                  </a:rPr>
                  <a:t>u = 5 - v</a:t>
                </a:r>
              </a:p>
              <a:p>
                <a:pPr algn="ctr"/>
                <a:r>
                  <a:rPr lang="cs-CZ" sz="2400" dirty="0" smtClean="0">
                    <a:latin typeface="Comic Sans MS" pitchFamily="66" charset="0"/>
                    <a:cs typeface="Times New Roman" pitchFamily="18" charset="0"/>
                  </a:rPr>
                  <a:t>2(5 – v) + 3v – 5 = -v - 1</a:t>
                </a:r>
              </a:p>
              <a:p>
                <a:pPr algn="ctr"/>
                <a:r>
                  <a:rPr lang="cs-CZ" sz="2400" dirty="0" smtClean="0">
                    <a:latin typeface="Comic Sans MS" pitchFamily="66" charset="0"/>
                    <a:cs typeface="Times New Roman" pitchFamily="18" charset="0"/>
                  </a:rPr>
                  <a:t>10 - 2v + 3v – 5 = -v - 1</a:t>
                </a:r>
              </a:p>
              <a:p>
                <a:pPr algn="ctr"/>
                <a:r>
                  <a:rPr lang="cs-CZ" sz="2400" dirty="0" smtClean="0">
                    <a:solidFill>
                      <a:srgbClr val="FF0000"/>
                    </a:solidFill>
                    <a:latin typeface="Comic Sans MS" pitchFamily="66" charset="0"/>
                    <a:cs typeface="Times New Roman" pitchFamily="18" charset="0"/>
                  </a:rPr>
                  <a:t>   </a:t>
                </a:r>
                <a:r>
                  <a:rPr lang="cs-CZ" sz="2400" dirty="0" smtClean="0">
                    <a:latin typeface="Comic Sans MS" pitchFamily="66" charset="0"/>
                    <a:cs typeface="Times New Roman" pitchFamily="18" charset="0"/>
                  </a:rPr>
                  <a:t>2v =  - 6</a:t>
                </a:r>
                <a:endParaRPr lang="cs-CZ" sz="2400" dirty="0" smtClean="0">
                  <a:solidFill>
                    <a:srgbClr val="FF0000"/>
                  </a:solidFill>
                  <a:latin typeface="Comic Sans MS" pitchFamily="66" charset="0"/>
                  <a:cs typeface="Times New Roman" pitchFamily="18" charset="0"/>
                </a:endParaRPr>
              </a:p>
              <a:p>
                <a:pPr algn="ctr"/>
                <a:r>
                  <a:rPr lang="cs-CZ" sz="2400" dirty="0" smtClean="0">
                    <a:latin typeface="Comic Sans MS" pitchFamily="66" charset="0"/>
                    <a:cs typeface="Times New Roman" pitchFamily="18" charset="0"/>
                  </a:rPr>
                  <a:t>    </a:t>
                </a:r>
                <a:r>
                  <a:rPr lang="cs-CZ" sz="2400" u="sng" dirty="0" smtClean="0">
                    <a:latin typeface="Comic Sans MS" pitchFamily="66" charset="0"/>
                    <a:cs typeface="Times New Roman" pitchFamily="18" charset="0"/>
                  </a:rPr>
                  <a:t>v = -3</a:t>
                </a:r>
              </a:p>
              <a:p>
                <a:pPr algn="ctr"/>
                <a:endParaRPr lang="cs-CZ" sz="900" u="sng" dirty="0" smtClean="0">
                  <a:latin typeface="Comic Sans MS" pitchFamily="66" charset="0"/>
                  <a:cs typeface="Times New Roman" pitchFamily="18" charset="0"/>
                </a:endParaRPr>
              </a:p>
              <a:p>
                <a:pPr algn="ctr"/>
                <a:r>
                  <a:rPr lang="cs-CZ" sz="2400" dirty="0" smtClean="0">
                    <a:latin typeface="Comic Sans MS" pitchFamily="66" charset="0"/>
                    <a:cs typeface="Times New Roman" pitchFamily="18" charset="0"/>
                  </a:rPr>
                  <a:t>u = 5 – (-3)           </a:t>
                </a:r>
                <a:r>
                  <a:rPr lang="cs-CZ" sz="2400" u="sng" dirty="0" smtClean="0">
                    <a:latin typeface="Comic Sans MS" pitchFamily="66" charset="0"/>
                    <a:cs typeface="Times New Roman" pitchFamily="18" charset="0"/>
                  </a:rPr>
                  <a:t>u = 8</a:t>
                </a:r>
              </a:p>
              <a:p>
                <a:pPr algn="ctr"/>
                <a:endParaRPr lang="cs-CZ" sz="800" u="sng" dirty="0" smtClean="0">
                  <a:solidFill>
                    <a:srgbClr val="FF0000"/>
                  </a:solidFill>
                  <a:latin typeface="Comic Sans MS" pitchFamily="66" charset="0"/>
                  <a:cs typeface="Times New Roman" pitchFamily="18" charset="0"/>
                </a:endParaRPr>
              </a:p>
              <a:p>
                <a:pPr algn="ctr"/>
                <a:r>
                  <a:rPr lang="en-US" sz="2400" dirty="0" smtClean="0">
                    <a:solidFill>
                      <a:srgbClr val="C00000"/>
                    </a:solidFill>
                    <a:latin typeface="Comic Sans MS" pitchFamily="66" charset="0"/>
                  </a:rPr>
                  <a:t>[</a:t>
                </a:r>
                <a:r>
                  <a:rPr lang="cs-CZ" sz="2400" dirty="0" smtClean="0">
                    <a:solidFill>
                      <a:srgbClr val="C00000"/>
                    </a:solidFill>
                    <a:latin typeface="Comic Sans MS" pitchFamily="66" charset="0"/>
                  </a:rPr>
                  <a:t>u;</a:t>
                </a:r>
                <a:r>
                  <a:rPr lang="en-US" sz="2400" dirty="0" smtClean="0">
                    <a:solidFill>
                      <a:srgbClr val="C00000"/>
                    </a:solidFill>
                    <a:latin typeface="Comic Sans MS" pitchFamily="66" charset="0"/>
                  </a:rPr>
                  <a:t> </a:t>
                </a:r>
                <a:r>
                  <a:rPr lang="cs-CZ" sz="2400" dirty="0" smtClean="0">
                    <a:solidFill>
                      <a:srgbClr val="C00000"/>
                    </a:solidFill>
                    <a:latin typeface="Comic Sans MS" pitchFamily="66" charset="0"/>
                  </a:rPr>
                  <a:t>v</a:t>
                </a:r>
                <a:r>
                  <a:rPr lang="en-US" sz="2400" dirty="0" smtClean="0">
                    <a:solidFill>
                      <a:srgbClr val="C00000"/>
                    </a:solidFill>
                    <a:latin typeface="Comic Sans MS" pitchFamily="66" charset="0"/>
                  </a:rPr>
                  <a:t>] = [</a:t>
                </a:r>
                <a:r>
                  <a:rPr lang="cs-CZ" sz="2400" dirty="0" smtClean="0">
                    <a:solidFill>
                      <a:srgbClr val="C00000"/>
                    </a:solidFill>
                    <a:latin typeface="Comic Sans MS" pitchFamily="66" charset="0"/>
                  </a:rPr>
                  <a:t>8;</a:t>
                </a:r>
                <a:r>
                  <a:rPr lang="en-US" sz="2400" dirty="0" smtClean="0">
                    <a:solidFill>
                      <a:srgbClr val="C00000"/>
                    </a:solidFill>
                    <a:latin typeface="Comic Sans MS" pitchFamily="66" charset="0"/>
                  </a:rPr>
                  <a:t> </a:t>
                </a:r>
                <a:r>
                  <a:rPr lang="cs-CZ" sz="2400" dirty="0" smtClean="0">
                    <a:solidFill>
                      <a:srgbClr val="C00000"/>
                    </a:solidFill>
                    <a:latin typeface="Comic Sans MS" pitchFamily="66" charset="0"/>
                  </a:rPr>
                  <a:t>-3</a:t>
                </a:r>
                <a:r>
                  <a:rPr lang="en-US" sz="2400" dirty="0" smtClean="0">
                    <a:solidFill>
                      <a:srgbClr val="C00000"/>
                    </a:solidFill>
                    <a:latin typeface="Comic Sans MS" pitchFamily="66" charset="0"/>
                  </a:rPr>
                  <a:t>]</a:t>
                </a:r>
                <a:endParaRPr lang="cs-CZ" sz="2400" u="sng" dirty="0" smtClean="0">
                  <a:solidFill>
                    <a:srgbClr val="FF0000"/>
                  </a:solidFill>
                  <a:latin typeface="Comic Sans MS" pitchFamily="66" charset="0"/>
                  <a:cs typeface="Times New Roman" pitchFamily="18" charset="0"/>
                </a:endParaRPr>
              </a:p>
            </p:txBody>
          </p:sp>
        </p:grpSp>
        <p:grpSp>
          <p:nvGrpSpPr>
            <p:cNvPr id="27" name="Skupina 26"/>
            <p:cNvGrpSpPr/>
            <p:nvPr/>
          </p:nvGrpSpPr>
          <p:grpSpPr>
            <a:xfrm>
              <a:off x="1475656" y="5373216"/>
              <a:ext cx="5472608" cy="1721904"/>
              <a:chOff x="1475656" y="5373216"/>
              <a:chExt cx="5472608" cy="1721904"/>
            </a:xfrm>
          </p:grpSpPr>
          <p:sp>
            <p:nvSpPr>
              <p:cNvPr id="20" name="TextovéPole 19"/>
              <p:cNvSpPr txBox="1"/>
              <p:nvPr/>
            </p:nvSpPr>
            <p:spPr>
              <a:xfrm>
                <a:off x="1475656" y="5373216"/>
                <a:ext cx="547260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400" dirty="0" smtClean="0">
                    <a:latin typeface="Comic Sans MS" pitchFamily="66" charset="0"/>
                  </a:rPr>
                  <a:t>L</a:t>
                </a:r>
                <a:r>
                  <a:rPr lang="cs-CZ" sz="2400" baseline="-25000" dirty="0" smtClean="0">
                    <a:latin typeface="Comic Sans MS" pitchFamily="66" charset="0"/>
                  </a:rPr>
                  <a:t>1</a:t>
                </a:r>
                <a:r>
                  <a:rPr lang="cs-CZ" sz="2400" dirty="0" smtClean="0">
                    <a:latin typeface="Comic Sans MS" pitchFamily="66" charset="0"/>
                  </a:rPr>
                  <a:t>(</a:t>
                </a:r>
                <a:r>
                  <a:rPr lang="en-US" sz="2400" dirty="0" smtClean="0">
                    <a:latin typeface="Comic Sans MS" pitchFamily="66" charset="0"/>
                  </a:rPr>
                  <a:t>[</a:t>
                </a:r>
                <a:r>
                  <a:rPr lang="cs-CZ" sz="2400" dirty="0" smtClean="0">
                    <a:latin typeface="Comic Sans MS" pitchFamily="66" charset="0"/>
                  </a:rPr>
                  <a:t>8;</a:t>
                </a:r>
                <a:r>
                  <a:rPr lang="en-US" sz="2400" dirty="0" smtClean="0">
                    <a:latin typeface="Comic Sans MS" pitchFamily="66" charset="0"/>
                  </a:rPr>
                  <a:t> </a:t>
                </a:r>
                <a:r>
                  <a:rPr lang="cs-CZ" sz="2400" dirty="0" smtClean="0">
                    <a:latin typeface="Comic Sans MS" pitchFamily="66" charset="0"/>
                  </a:rPr>
                  <a:t>-3</a:t>
                </a:r>
                <a:r>
                  <a:rPr lang="en-US" sz="2400" dirty="0" smtClean="0">
                    <a:latin typeface="Comic Sans MS" pitchFamily="66" charset="0"/>
                  </a:rPr>
                  <a:t>]</a:t>
                </a:r>
                <a:r>
                  <a:rPr lang="cs-CZ" sz="2400" dirty="0" smtClean="0">
                    <a:latin typeface="Comic Sans MS" pitchFamily="66" charset="0"/>
                  </a:rPr>
                  <a:t>)</a:t>
                </a:r>
                <a:r>
                  <a:rPr lang="en-US" sz="2400" dirty="0" smtClean="0">
                    <a:latin typeface="Comic Sans MS" pitchFamily="66" charset="0"/>
                  </a:rPr>
                  <a:t> </a:t>
                </a:r>
                <a:r>
                  <a:rPr lang="cs-CZ" sz="2400" dirty="0" smtClean="0">
                    <a:latin typeface="Comic Sans MS" pitchFamily="66" charset="0"/>
                  </a:rPr>
                  <a:t>= 2.8 + 3.(-3) – 5 = 2 </a:t>
                </a:r>
                <a:endParaRPr lang="cs-CZ" sz="2400" dirty="0">
                  <a:latin typeface="Comic Sans MS" pitchFamily="66" charset="0"/>
                </a:endParaRPr>
              </a:p>
            </p:txBody>
          </p:sp>
          <p:sp>
            <p:nvSpPr>
              <p:cNvPr id="21" name="TextovéPole 20"/>
              <p:cNvSpPr txBox="1"/>
              <p:nvPr/>
            </p:nvSpPr>
            <p:spPr>
              <a:xfrm>
                <a:off x="1475656" y="5805264"/>
                <a:ext cx="547260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400" dirty="0" smtClean="0">
                    <a:latin typeface="Comic Sans MS" pitchFamily="66" charset="0"/>
                  </a:rPr>
                  <a:t>P</a:t>
                </a:r>
                <a:r>
                  <a:rPr lang="cs-CZ" sz="2400" baseline="-25000" dirty="0" smtClean="0">
                    <a:latin typeface="Comic Sans MS" pitchFamily="66" charset="0"/>
                  </a:rPr>
                  <a:t>1</a:t>
                </a:r>
                <a:r>
                  <a:rPr lang="cs-CZ" sz="2400" dirty="0" smtClean="0">
                    <a:latin typeface="Comic Sans MS" pitchFamily="66" charset="0"/>
                  </a:rPr>
                  <a:t>(</a:t>
                </a:r>
                <a:r>
                  <a:rPr lang="en-US" sz="2400" dirty="0" smtClean="0">
                    <a:latin typeface="Comic Sans MS" pitchFamily="66" charset="0"/>
                  </a:rPr>
                  <a:t>[</a:t>
                </a:r>
                <a:r>
                  <a:rPr lang="cs-CZ" sz="2400" dirty="0" smtClean="0">
                    <a:latin typeface="Comic Sans MS" pitchFamily="66" charset="0"/>
                  </a:rPr>
                  <a:t>8;</a:t>
                </a:r>
                <a:r>
                  <a:rPr lang="en-US" sz="2400" dirty="0" smtClean="0">
                    <a:latin typeface="Comic Sans MS" pitchFamily="66" charset="0"/>
                  </a:rPr>
                  <a:t> </a:t>
                </a:r>
                <a:r>
                  <a:rPr lang="cs-CZ" sz="2400" dirty="0" smtClean="0">
                    <a:latin typeface="Comic Sans MS" pitchFamily="66" charset="0"/>
                  </a:rPr>
                  <a:t>-3</a:t>
                </a:r>
                <a:r>
                  <a:rPr lang="en-US" sz="2400" dirty="0" smtClean="0">
                    <a:latin typeface="Comic Sans MS" pitchFamily="66" charset="0"/>
                  </a:rPr>
                  <a:t>]</a:t>
                </a:r>
                <a:r>
                  <a:rPr lang="cs-CZ" sz="2400" dirty="0" smtClean="0">
                    <a:latin typeface="Comic Sans MS" pitchFamily="66" charset="0"/>
                  </a:rPr>
                  <a:t>)</a:t>
                </a:r>
                <a:r>
                  <a:rPr lang="en-US" sz="2400" dirty="0" smtClean="0">
                    <a:latin typeface="Comic Sans MS" pitchFamily="66" charset="0"/>
                  </a:rPr>
                  <a:t> </a:t>
                </a:r>
                <a:r>
                  <a:rPr lang="cs-CZ" sz="2400" dirty="0" smtClean="0">
                    <a:latin typeface="Comic Sans MS" pitchFamily="66" charset="0"/>
                  </a:rPr>
                  <a:t>= 3 – 1 = 2 </a:t>
                </a:r>
                <a:endParaRPr lang="cs-CZ" sz="2400" dirty="0">
                  <a:latin typeface="Comic Sans MS" pitchFamily="66" charset="0"/>
                </a:endParaRPr>
              </a:p>
            </p:txBody>
          </p:sp>
          <p:sp>
            <p:nvSpPr>
              <p:cNvPr id="23" name="TextovéPole 22"/>
              <p:cNvSpPr txBox="1"/>
              <p:nvPr/>
            </p:nvSpPr>
            <p:spPr>
              <a:xfrm>
                <a:off x="1475656" y="6165304"/>
                <a:ext cx="547260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400" dirty="0" smtClean="0">
                    <a:latin typeface="Comic Sans MS" pitchFamily="66" charset="0"/>
                  </a:rPr>
                  <a:t>L</a:t>
                </a:r>
                <a:r>
                  <a:rPr lang="cs-CZ" sz="2400" baseline="-25000" dirty="0" smtClean="0">
                    <a:latin typeface="Comic Sans MS" pitchFamily="66" charset="0"/>
                  </a:rPr>
                  <a:t>2</a:t>
                </a:r>
                <a:r>
                  <a:rPr lang="cs-CZ" sz="2400" dirty="0" smtClean="0">
                    <a:latin typeface="Comic Sans MS" pitchFamily="66" charset="0"/>
                  </a:rPr>
                  <a:t>(</a:t>
                </a:r>
                <a:r>
                  <a:rPr lang="en-US" sz="2400" dirty="0" smtClean="0">
                    <a:latin typeface="Comic Sans MS" pitchFamily="66" charset="0"/>
                  </a:rPr>
                  <a:t>[</a:t>
                </a:r>
                <a:r>
                  <a:rPr lang="cs-CZ" sz="2400" dirty="0" smtClean="0">
                    <a:latin typeface="Comic Sans MS" pitchFamily="66" charset="0"/>
                  </a:rPr>
                  <a:t>8;</a:t>
                </a:r>
                <a:r>
                  <a:rPr lang="en-US" sz="2400" dirty="0" smtClean="0">
                    <a:latin typeface="Comic Sans MS" pitchFamily="66" charset="0"/>
                  </a:rPr>
                  <a:t> </a:t>
                </a:r>
                <a:r>
                  <a:rPr lang="cs-CZ" sz="2400" dirty="0" smtClean="0">
                    <a:latin typeface="Comic Sans MS" pitchFamily="66" charset="0"/>
                  </a:rPr>
                  <a:t>-3</a:t>
                </a:r>
                <a:r>
                  <a:rPr lang="en-US" sz="2400" dirty="0" smtClean="0">
                    <a:latin typeface="Comic Sans MS" pitchFamily="66" charset="0"/>
                  </a:rPr>
                  <a:t>]</a:t>
                </a:r>
                <a:r>
                  <a:rPr lang="cs-CZ" sz="2400" dirty="0" smtClean="0">
                    <a:latin typeface="Comic Sans MS" pitchFamily="66" charset="0"/>
                  </a:rPr>
                  <a:t>)</a:t>
                </a:r>
                <a:r>
                  <a:rPr lang="en-US" sz="2400" dirty="0" smtClean="0">
                    <a:latin typeface="Comic Sans MS" pitchFamily="66" charset="0"/>
                  </a:rPr>
                  <a:t> </a:t>
                </a:r>
                <a:r>
                  <a:rPr lang="cs-CZ" sz="2400" dirty="0" smtClean="0">
                    <a:latin typeface="Comic Sans MS" pitchFamily="66" charset="0"/>
                  </a:rPr>
                  <a:t>= 8 + (-3) = 5 </a:t>
                </a:r>
                <a:endParaRPr lang="cs-CZ" sz="2400" dirty="0">
                  <a:latin typeface="Comic Sans MS" pitchFamily="66" charset="0"/>
                </a:endParaRPr>
              </a:p>
            </p:txBody>
          </p:sp>
          <p:sp>
            <p:nvSpPr>
              <p:cNvPr id="24" name="TextovéPole 23"/>
              <p:cNvSpPr txBox="1"/>
              <p:nvPr/>
            </p:nvSpPr>
            <p:spPr>
              <a:xfrm>
                <a:off x="1475656" y="6620879"/>
                <a:ext cx="5472608" cy="4742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400" dirty="0" smtClean="0">
                    <a:latin typeface="Comic Sans MS" pitchFamily="66" charset="0"/>
                  </a:rPr>
                  <a:t>P</a:t>
                </a:r>
                <a:r>
                  <a:rPr lang="cs-CZ" sz="2400" baseline="-25000" dirty="0" smtClean="0">
                    <a:latin typeface="Comic Sans MS" pitchFamily="66" charset="0"/>
                  </a:rPr>
                  <a:t>2</a:t>
                </a:r>
                <a:r>
                  <a:rPr lang="cs-CZ" sz="2400" dirty="0" smtClean="0">
                    <a:latin typeface="Comic Sans MS" pitchFamily="66" charset="0"/>
                  </a:rPr>
                  <a:t>(</a:t>
                </a:r>
                <a:r>
                  <a:rPr lang="en-US" sz="2400" dirty="0" smtClean="0">
                    <a:latin typeface="Comic Sans MS" pitchFamily="66" charset="0"/>
                  </a:rPr>
                  <a:t>[</a:t>
                </a:r>
                <a:r>
                  <a:rPr lang="cs-CZ" sz="2400" dirty="0" smtClean="0">
                    <a:latin typeface="Comic Sans MS" pitchFamily="66" charset="0"/>
                  </a:rPr>
                  <a:t>8;</a:t>
                </a:r>
                <a:r>
                  <a:rPr lang="en-US" sz="2400" dirty="0" smtClean="0">
                    <a:latin typeface="Comic Sans MS" pitchFamily="66" charset="0"/>
                  </a:rPr>
                  <a:t> </a:t>
                </a:r>
                <a:r>
                  <a:rPr lang="cs-CZ" sz="2400" dirty="0" smtClean="0">
                    <a:latin typeface="Comic Sans MS" pitchFamily="66" charset="0"/>
                  </a:rPr>
                  <a:t>-3</a:t>
                </a:r>
                <a:r>
                  <a:rPr lang="en-US" sz="2400" dirty="0" smtClean="0">
                    <a:latin typeface="Comic Sans MS" pitchFamily="66" charset="0"/>
                  </a:rPr>
                  <a:t>]</a:t>
                </a:r>
                <a:r>
                  <a:rPr lang="cs-CZ" sz="2400" dirty="0" smtClean="0">
                    <a:latin typeface="Comic Sans MS" pitchFamily="66" charset="0"/>
                  </a:rPr>
                  <a:t>)</a:t>
                </a:r>
                <a:r>
                  <a:rPr lang="en-US" sz="2400" dirty="0" smtClean="0">
                    <a:latin typeface="Comic Sans MS" pitchFamily="66" charset="0"/>
                  </a:rPr>
                  <a:t> </a:t>
                </a:r>
                <a:r>
                  <a:rPr lang="cs-CZ" sz="2400" dirty="0" smtClean="0">
                    <a:latin typeface="Comic Sans MS" pitchFamily="66" charset="0"/>
                  </a:rPr>
                  <a:t>= 5 </a:t>
                </a:r>
                <a:endParaRPr lang="cs-CZ" sz="2400" dirty="0">
                  <a:latin typeface="Comic Sans MS" pitchFamily="66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Zaoblený obdélník 23"/>
          <p:cNvSpPr/>
          <p:nvPr/>
        </p:nvSpPr>
        <p:spPr>
          <a:xfrm>
            <a:off x="179512" y="548680"/>
            <a:ext cx="8784976" cy="5976664"/>
          </a:xfrm>
          <a:prstGeom prst="roundRect">
            <a:avLst>
              <a:gd name="adj" fmla="val 4155"/>
            </a:avLst>
          </a:prstGeom>
          <a:solidFill>
            <a:schemeClr val="bg1"/>
          </a:solidFill>
          <a:ln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88640"/>
            <a:ext cx="9144000" cy="47667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sz="2800" u="sng" dirty="0" smtClean="0">
                <a:latin typeface="Comic Sans MS" pitchFamily="66" charset="0"/>
              </a:rPr>
              <a:t>Řeš samostatně do sešitu (výsledky se zobrazí po kliknutí na příklad):</a:t>
            </a:r>
            <a:endParaRPr lang="cs-CZ" sz="2800" u="sng" dirty="0">
              <a:latin typeface="Comic Sans MS" pitchFamily="66" charset="0"/>
            </a:endParaRPr>
          </a:p>
        </p:txBody>
      </p:sp>
      <p:graphicFrame>
        <p:nvGraphicFramePr>
          <p:cNvPr id="63495" name="Object 7"/>
          <p:cNvGraphicFramePr>
            <a:graphicFrameLocks noChangeAspect="1"/>
          </p:cNvGraphicFramePr>
          <p:nvPr/>
        </p:nvGraphicFramePr>
        <p:xfrm>
          <a:off x="4686300" y="4945063"/>
          <a:ext cx="277813" cy="534987"/>
        </p:xfrm>
        <a:graphic>
          <a:graphicData uri="http://schemas.openxmlformats.org/presentationml/2006/ole">
            <p:oleObj spid="_x0000_s134147" name="Rovnice" r:id="rId3" imgW="114120" imgH="215640" progId="Equation.3">
              <p:embed/>
            </p:oleObj>
          </a:graphicData>
        </a:graphic>
      </p:graphicFrame>
      <p:sp>
        <p:nvSpPr>
          <p:cNvPr id="15" name="Zaoblený obdélník 14"/>
          <p:cNvSpPr/>
          <p:nvPr/>
        </p:nvSpPr>
        <p:spPr>
          <a:xfrm>
            <a:off x="251520" y="620688"/>
            <a:ext cx="2592288" cy="136815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 2x + y = 35</a:t>
            </a:r>
          </a:p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2x = y + 13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323528" y="1772816"/>
            <a:ext cx="2448272" cy="648072"/>
          </a:xfrm>
          <a:prstGeom prst="rect">
            <a:avLst/>
          </a:prstGeom>
          <a:solidFill>
            <a:srgbClr val="CDDDA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[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x;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y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] = [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12;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11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]</a:t>
            </a:r>
            <a:endParaRPr lang="cs-CZ" sz="2400" u="sng" dirty="0" smtClean="0">
              <a:solidFill>
                <a:srgbClr val="FF000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251520" y="2492896"/>
            <a:ext cx="2592288" cy="1368152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 x + y = 0</a:t>
            </a:r>
          </a:p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2x - 5y = 7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1" name="Obdélník 20"/>
          <p:cNvSpPr/>
          <p:nvPr/>
        </p:nvSpPr>
        <p:spPr>
          <a:xfrm>
            <a:off x="323528" y="3717032"/>
            <a:ext cx="2448272" cy="648072"/>
          </a:xfrm>
          <a:prstGeom prst="rect">
            <a:avLst/>
          </a:prstGeom>
          <a:solidFill>
            <a:srgbClr val="CDDDA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[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x;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y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] = [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1;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-1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]</a:t>
            </a:r>
            <a:endParaRPr lang="cs-CZ" sz="2400" u="sng" dirty="0" smtClean="0">
              <a:solidFill>
                <a:srgbClr val="FF000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26" name="Zaoblený obdélník 25"/>
          <p:cNvSpPr/>
          <p:nvPr/>
        </p:nvSpPr>
        <p:spPr>
          <a:xfrm>
            <a:off x="251520" y="4509120"/>
            <a:ext cx="2592288" cy="136815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 4x - y = -13</a:t>
            </a:r>
          </a:p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x - y + 7 = 0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7" name="Obdélník 26"/>
          <p:cNvSpPr/>
          <p:nvPr/>
        </p:nvSpPr>
        <p:spPr>
          <a:xfrm>
            <a:off x="323528" y="5733256"/>
            <a:ext cx="2448272" cy="648072"/>
          </a:xfrm>
          <a:prstGeom prst="rect">
            <a:avLst/>
          </a:prstGeom>
          <a:solidFill>
            <a:srgbClr val="CDDDA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[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x;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y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] = [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-2;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5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]</a:t>
            </a:r>
            <a:endParaRPr lang="cs-CZ" sz="2400" u="sng" dirty="0" smtClean="0">
              <a:solidFill>
                <a:srgbClr val="FF000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28" name="Zaoblený obdélník 27"/>
          <p:cNvSpPr/>
          <p:nvPr/>
        </p:nvSpPr>
        <p:spPr>
          <a:xfrm>
            <a:off x="3275856" y="620688"/>
            <a:ext cx="2592288" cy="1368152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 2x + 3y = 13</a:t>
            </a:r>
          </a:p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3x = 2y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9" name="Zaoblený obdélník 28"/>
          <p:cNvSpPr/>
          <p:nvPr/>
        </p:nvSpPr>
        <p:spPr>
          <a:xfrm>
            <a:off x="6300192" y="620688"/>
            <a:ext cx="2592288" cy="136815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 x - 2y = 0</a:t>
            </a:r>
          </a:p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2x - 3y = 5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1" name="Zaoblený obdélník 30"/>
          <p:cNvSpPr/>
          <p:nvPr/>
        </p:nvSpPr>
        <p:spPr>
          <a:xfrm>
            <a:off x="6300192" y="2492896"/>
            <a:ext cx="2592288" cy="1368152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 0,5x+y=-0,5</a:t>
            </a:r>
          </a:p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3x = y+0,5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2" name="Zaoblený obdélník 31"/>
          <p:cNvSpPr/>
          <p:nvPr/>
        </p:nvSpPr>
        <p:spPr>
          <a:xfrm>
            <a:off x="3275856" y="4509120"/>
            <a:ext cx="2592288" cy="1368152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 3x + 2y = 3</a:t>
            </a:r>
          </a:p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3x = -y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3" name="Zaoblený obdélník 32"/>
          <p:cNvSpPr/>
          <p:nvPr/>
        </p:nvSpPr>
        <p:spPr>
          <a:xfrm>
            <a:off x="6300192" y="4509120"/>
            <a:ext cx="2592288" cy="136815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 x =-6y - 19 </a:t>
            </a:r>
          </a:p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2x -3y = 22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4" name="Obdélník 33"/>
          <p:cNvSpPr/>
          <p:nvPr/>
        </p:nvSpPr>
        <p:spPr>
          <a:xfrm>
            <a:off x="3347864" y="1772816"/>
            <a:ext cx="2448272" cy="648072"/>
          </a:xfrm>
          <a:prstGeom prst="rect">
            <a:avLst/>
          </a:prstGeom>
          <a:solidFill>
            <a:srgbClr val="CDDDA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[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x;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y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] = [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2;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3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]</a:t>
            </a:r>
            <a:endParaRPr lang="cs-CZ" sz="2400" u="sng" dirty="0" smtClean="0">
              <a:solidFill>
                <a:srgbClr val="FF000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30" name="Zaoblený obdélník 29"/>
          <p:cNvSpPr/>
          <p:nvPr/>
        </p:nvSpPr>
        <p:spPr>
          <a:xfrm>
            <a:off x="3275856" y="2492896"/>
            <a:ext cx="2592288" cy="136815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y + x = 10</a:t>
            </a:r>
            <a:endParaRPr lang="cs-CZ" sz="28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x – 4 = y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5" name="Obdélník 34"/>
          <p:cNvSpPr/>
          <p:nvPr/>
        </p:nvSpPr>
        <p:spPr>
          <a:xfrm>
            <a:off x="6372200" y="1772816"/>
            <a:ext cx="2448272" cy="648072"/>
          </a:xfrm>
          <a:prstGeom prst="rect">
            <a:avLst/>
          </a:prstGeom>
          <a:solidFill>
            <a:srgbClr val="CDDDA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[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x;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y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] = [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10;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5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]</a:t>
            </a:r>
            <a:endParaRPr lang="cs-CZ" sz="2400" u="sng" dirty="0" smtClean="0">
              <a:solidFill>
                <a:srgbClr val="FF000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36" name="Obdélník 35"/>
          <p:cNvSpPr/>
          <p:nvPr/>
        </p:nvSpPr>
        <p:spPr>
          <a:xfrm>
            <a:off x="3347864" y="3717032"/>
            <a:ext cx="2448272" cy="648072"/>
          </a:xfrm>
          <a:prstGeom prst="rect">
            <a:avLst/>
          </a:prstGeom>
          <a:solidFill>
            <a:srgbClr val="CDDDA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[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x;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y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] = 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[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7;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3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]</a:t>
            </a:r>
            <a:endParaRPr lang="cs-CZ" sz="2400" u="sng" dirty="0" smtClean="0">
              <a:solidFill>
                <a:srgbClr val="FF000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37" name="Obdélník 36"/>
          <p:cNvSpPr/>
          <p:nvPr/>
        </p:nvSpPr>
        <p:spPr>
          <a:xfrm>
            <a:off x="6372200" y="3717032"/>
            <a:ext cx="2448272" cy="648072"/>
          </a:xfrm>
          <a:prstGeom prst="rect">
            <a:avLst/>
          </a:prstGeom>
          <a:solidFill>
            <a:srgbClr val="CDDDA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[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x;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y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] = [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0;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-0,5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]</a:t>
            </a:r>
            <a:endParaRPr lang="cs-CZ" sz="2400" u="sng" dirty="0" smtClean="0">
              <a:solidFill>
                <a:srgbClr val="FF000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38" name="Obdélník 37"/>
          <p:cNvSpPr/>
          <p:nvPr/>
        </p:nvSpPr>
        <p:spPr>
          <a:xfrm>
            <a:off x="3347864" y="5733256"/>
            <a:ext cx="2448272" cy="648072"/>
          </a:xfrm>
          <a:prstGeom prst="rect">
            <a:avLst/>
          </a:prstGeom>
          <a:solidFill>
            <a:srgbClr val="CDDDA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[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x;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y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] = [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-1;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3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]</a:t>
            </a:r>
            <a:endParaRPr lang="cs-CZ" sz="2400" u="sng" dirty="0" smtClean="0">
              <a:solidFill>
                <a:srgbClr val="FF000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39" name="Obdélník 38"/>
          <p:cNvSpPr/>
          <p:nvPr/>
        </p:nvSpPr>
        <p:spPr>
          <a:xfrm>
            <a:off x="6372200" y="5733256"/>
            <a:ext cx="2448272" cy="648072"/>
          </a:xfrm>
          <a:prstGeom prst="rect">
            <a:avLst/>
          </a:prstGeom>
          <a:solidFill>
            <a:srgbClr val="CDDDA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[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x;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y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] = [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5;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-4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]</a:t>
            </a:r>
            <a:endParaRPr lang="cs-CZ" sz="2400" u="sng" dirty="0" smtClean="0">
              <a:solidFill>
                <a:srgbClr val="FF000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</p:childTnLst>
        </p:cTn>
      </p:par>
    </p:tnLst>
    <p:bldLst>
      <p:bldP spid="16" grpId="0" animBg="1"/>
      <p:bldP spid="21" grpId="0" animBg="1"/>
      <p:bldP spid="27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539552" y="2564904"/>
            <a:ext cx="813690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600" b="1" i="1" dirty="0" smtClean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Použité zdroje: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Obrazový materiál je použit z</a:t>
            </a:r>
            <a:r>
              <a:rPr kumimoji="0" lang="cs-CZ" sz="1600" b="0" i="1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galerie obrázků a klipartů Microsoft Office.</a:t>
            </a:r>
            <a:endParaRPr kumimoji="0" lang="cs-CZ" sz="1600" b="0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6359</TotalTime>
  <Words>1044</Words>
  <Application>Microsoft Office PowerPoint</Application>
  <PresentationFormat>Předvádění na obrazovce (4:3)</PresentationFormat>
  <Paragraphs>160</Paragraphs>
  <Slides>9</Slides>
  <Notes>3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1" baseType="lpstr">
      <vt:lpstr>Motiv sady Office</vt:lpstr>
      <vt:lpstr>Rovnice</vt:lpstr>
      <vt:lpstr>Snímek 1</vt:lpstr>
      <vt:lpstr>Snímek 2</vt:lpstr>
      <vt:lpstr>Snímek 3</vt:lpstr>
      <vt:lpstr>Snímek 4</vt:lpstr>
      <vt:lpstr>Řešíme soustavu rovnic dosazovací metodou</vt:lpstr>
      <vt:lpstr>Řešíme soustavu rovnic dosazovací metodou</vt:lpstr>
      <vt:lpstr>Řešíme soustavu rovnic dosazovací metodou</vt:lpstr>
      <vt:lpstr>Snímek 8</vt:lpstr>
      <vt:lpstr>Snímek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PC3</dc:creator>
  <cp:lastModifiedBy>PC3</cp:lastModifiedBy>
  <cp:revision>159</cp:revision>
  <dcterms:created xsi:type="dcterms:W3CDTF">2012-09-23T08:27:50Z</dcterms:created>
  <dcterms:modified xsi:type="dcterms:W3CDTF">2013-02-06T20:43:40Z</dcterms:modified>
</cp:coreProperties>
</file>