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281" r:id="rId4"/>
    <p:sldId id="282" r:id="rId5"/>
    <p:sldId id="272" r:id="rId6"/>
    <p:sldId id="284" r:id="rId7"/>
    <p:sldId id="285" r:id="rId8"/>
    <p:sldId id="286" r:id="rId9"/>
    <p:sldId id="287" r:id="rId10"/>
    <p:sldId id="288" r:id="rId11"/>
    <p:sldId id="28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18" Type="http://schemas.openxmlformats.org/officeDocument/2006/relationships/image" Target="../media/image4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17" Type="http://schemas.openxmlformats.org/officeDocument/2006/relationships/image" Target="../media/image41.wmf"/><Relationship Id="rId2" Type="http://schemas.openxmlformats.org/officeDocument/2006/relationships/image" Target="../media/image26.wmf"/><Relationship Id="rId16" Type="http://schemas.openxmlformats.org/officeDocument/2006/relationships/image" Target="../media/image40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19" Type="http://schemas.openxmlformats.org/officeDocument/2006/relationships/image" Target="../media/image43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9.wmf"/><Relationship Id="rId7" Type="http://schemas.openxmlformats.org/officeDocument/2006/relationships/image" Target="../media/image62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4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7.bin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6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5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6.bin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7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4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352928" cy="5760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u="sng" dirty="0" smtClean="0">
                <a:solidFill>
                  <a:srgbClr val="C00000"/>
                </a:solidFill>
                <a:latin typeface="Comic Sans MS" pitchFamily="66" charset="0"/>
              </a:rPr>
              <a:t>Vypočítej:</a:t>
            </a:r>
            <a:endParaRPr lang="cs-CZ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611560" y="1196752"/>
          <a:ext cx="2562225" cy="1038225"/>
        </p:xfrm>
        <a:graphic>
          <a:graphicData uri="http://schemas.openxmlformats.org/presentationml/2006/ole">
            <p:oleObj spid="_x0000_s126978" name="Rovnice" r:id="rId3" imgW="1054080" imgH="419040" progId="Equation.3">
              <p:embed/>
            </p:oleObj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539552" y="2708920"/>
          <a:ext cx="2473325" cy="1101725"/>
        </p:xfrm>
        <a:graphic>
          <a:graphicData uri="http://schemas.openxmlformats.org/presentationml/2006/ole">
            <p:oleObj spid="_x0000_s126979" name="Rovnice" r:id="rId4" imgW="1015920" imgH="444240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611560" y="4869160"/>
          <a:ext cx="3213100" cy="1039813"/>
        </p:xfrm>
        <a:graphic>
          <a:graphicData uri="http://schemas.openxmlformats.org/presentationml/2006/ole">
            <p:oleObj spid="_x0000_s126980" name="Rovnice" r:id="rId5" imgW="1320480" imgH="419040" progId="Equation.3">
              <p:embed/>
            </p:oleObj>
          </a:graphicData>
        </a:graphic>
      </p:graphicFrame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4686300" y="4945063"/>
          <a:ext cx="277813" cy="534987"/>
        </p:xfrm>
        <a:graphic>
          <a:graphicData uri="http://schemas.openxmlformats.org/presentationml/2006/ole">
            <p:oleObj spid="_x0000_s126983" name="Rovnice" r:id="rId6" imgW="114120" imgH="215640" progId="Equation.3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7956376" y="1268760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956376" y="3140968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956376" y="5085184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pic>
        <p:nvPicPr>
          <p:cNvPr id="12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260648"/>
            <a:ext cx="1296144" cy="1130502"/>
          </a:xfrm>
          <a:prstGeom prst="rect">
            <a:avLst/>
          </a:prstGeom>
          <a:noFill/>
        </p:spPr>
      </p:pic>
      <p:grpSp>
        <p:nvGrpSpPr>
          <p:cNvPr id="22" name="Skupina 21"/>
          <p:cNvGrpSpPr/>
          <p:nvPr/>
        </p:nvGrpSpPr>
        <p:grpSpPr>
          <a:xfrm>
            <a:off x="3203848" y="1196752"/>
            <a:ext cx="5616624" cy="1038225"/>
            <a:chOff x="3203848" y="1196752"/>
            <a:chExt cx="5616624" cy="1038225"/>
          </a:xfrm>
        </p:grpSpPr>
        <p:sp>
          <p:nvSpPr>
            <p:cNvPr id="14" name="Obdélník 13"/>
            <p:cNvSpPr/>
            <p:nvPr/>
          </p:nvSpPr>
          <p:spPr>
            <a:xfrm>
              <a:off x="7308304" y="1772816"/>
              <a:ext cx="151216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2000" b="1" i="1" dirty="0" smtClean="0">
                  <a:latin typeface="Times New Roman" pitchFamily="18" charset="0"/>
                  <a:cs typeface="Times New Roman" pitchFamily="18" charset="0"/>
                </a:rPr>
                <a:t>x ≠ 4; y ≠ 0</a:t>
              </a:r>
            </a:p>
          </p:txBody>
        </p:sp>
        <p:graphicFrame>
          <p:nvGraphicFramePr>
            <p:cNvPr id="126985" name="Object 9"/>
            <p:cNvGraphicFramePr>
              <a:graphicFrameLocks noChangeAspect="1"/>
            </p:cNvGraphicFramePr>
            <p:nvPr/>
          </p:nvGraphicFramePr>
          <p:xfrm>
            <a:off x="3203848" y="1196752"/>
            <a:ext cx="3087687" cy="1038225"/>
          </p:xfrm>
          <a:graphic>
            <a:graphicData uri="http://schemas.openxmlformats.org/presentationml/2006/ole">
              <p:oleObj spid="_x0000_s126985" name="Rovnice" r:id="rId8" imgW="1269720" imgH="419040" progId="Equation.3">
                <p:embed/>
              </p:oleObj>
            </a:graphicData>
          </a:graphic>
        </p:graphicFrame>
      </p:grpSp>
      <p:grpSp>
        <p:nvGrpSpPr>
          <p:cNvPr id="23" name="Skupina 22"/>
          <p:cNvGrpSpPr/>
          <p:nvPr/>
        </p:nvGrpSpPr>
        <p:grpSpPr>
          <a:xfrm>
            <a:off x="683568" y="2780928"/>
            <a:ext cx="8136904" cy="1782206"/>
            <a:chOff x="683568" y="2564904"/>
            <a:chExt cx="8136904" cy="1782206"/>
          </a:xfrm>
        </p:grpSpPr>
        <p:sp>
          <p:nvSpPr>
            <p:cNvPr id="15" name="Obdélník 14"/>
            <p:cNvSpPr/>
            <p:nvPr/>
          </p:nvSpPr>
          <p:spPr>
            <a:xfrm>
              <a:off x="6444208" y="3645024"/>
              <a:ext cx="237626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2000" b="1" i="1" dirty="0" smtClean="0">
                  <a:latin typeface="Times New Roman" pitchFamily="18" charset="0"/>
                  <a:cs typeface="Times New Roman" pitchFamily="18" charset="0"/>
                </a:rPr>
                <a:t>x ≠ -1; y ≠ 1; y ≠-1</a:t>
              </a:r>
            </a:p>
          </p:txBody>
        </p:sp>
        <p:grpSp>
          <p:nvGrpSpPr>
            <p:cNvPr id="21" name="Skupina 20"/>
            <p:cNvGrpSpPr/>
            <p:nvPr/>
          </p:nvGrpSpPr>
          <p:grpSpPr>
            <a:xfrm>
              <a:off x="683568" y="2564904"/>
              <a:ext cx="7199089" cy="1782206"/>
              <a:chOff x="683568" y="2564904"/>
              <a:chExt cx="7199089" cy="1782206"/>
            </a:xfrm>
          </p:grpSpPr>
          <p:graphicFrame>
            <p:nvGraphicFramePr>
              <p:cNvPr id="126986" name="Object 10"/>
              <p:cNvGraphicFramePr>
                <a:graphicFrameLocks noChangeAspect="1"/>
              </p:cNvGraphicFramePr>
              <p:nvPr/>
            </p:nvGraphicFramePr>
            <p:xfrm>
              <a:off x="3059832" y="2564904"/>
              <a:ext cx="4822825" cy="1038225"/>
            </p:xfrm>
            <a:graphic>
              <a:graphicData uri="http://schemas.openxmlformats.org/presentationml/2006/ole">
                <p:oleObj spid="_x0000_s126986" name="Rovnice" r:id="rId9" imgW="1981080" imgH="419040" progId="Equation.3">
                  <p:embed/>
                </p:oleObj>
              </a:graphicData>
            </a:graphic>
          </p:graphicFrame>
          <p:graphicFrame>
            <p:nvGraphicFramePr>
              <p:cNvPr id="126987" name="Object 11"/>
              <p:cNvGraphicFramePr>
                <a:graphicFrameLocks noChangeAspect="1"/>
              </p:cNvGraphicFramePr>
              <p:nvPr/>
            </p:nvGraphicFramePr>
            <p:xfrm>
              <a:off x="683568" y="3789040"/>
              <a:ext cx="5328591" cy="558070"/>
            </p:xfrm>
            <a:graphic>
              <a:graphicData uri="http://schemas.openxmlformats.org/presentationml/2006/ole">
                <p:oleObj spid="_x0000_s126987" name="Rovnice" r:id="rId10" imgW="1942920" imgH="203040" progId="Equation.3">
                  <p:embed/>
                </p:oleObj>
              </a:graphicData>
            </a:graphic>
          </p:graphicFrame>
        </p:grpSp>
      </p:grpSp>
      <p:grpSp>
        <p:nvGrpSpPr>
          <p:cNvPr id="24" name="Skupina 23"/>
          <p:cNvGrpSpPr/>
          <p:nvPr/>
        </p:nvGrpSpPr>
        <p:grpSpPr>
          <a:xfrm>
            <a:off x="3779912" y="4869160"/>
            <a:ext cx="5104426" cy="1397769"/>
            <a:chOff x="3851920" y="4653136"/>
            <a:chExt cx="5104426" cy="1397769"/>
          </a:xfrm>
        </p:grpSpPr>
        <p:sp>
          <p:nvSpPr>
            <p:cNvPr id="16" name="Obdélník 15"/>
            <p:cNvSpPr/>
            <p:nvPr/>
          </p:nvSpPr>
          <p:spPr>
            <a:xfrm>
              <a:off x="6828841" y="5589240"/>
              <a:ext cx="212750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2400" b="1" i="1" dirty="0" smtClean="0">
                  <a:latin typeface="Times New Roman" pitchFamily="18" charset="0"/>
                  <a:cs typeface="Times New Roman" pitchFamily="18" charset="0"/>
                </a:rPr>
                <a:t>x ≠ -3y; x ≠ -y; </a:t>
              </a:r>
            </a:p>
          </p:txBody>
        </p:sp>
        <p:graphicFrame>
          <p:nvGraphicFramePr>
            <p:cNvPr id="126988" name="Object 12"/>
            <p:cNvGraphicFramePr>
              <a:graphicFrameLocks noChangeAspect="1"/>
            </p:cNvGraphicFramePr>
            <p:nvPr/>
          </p:nvGraphicFramePr>
          <p:xfrm>
            <a:off x="3851920" y="4653136"/>
            <a:ext cx="3675062" cy="1039813"/>
          </p:xfrm>
          <a:graphic>
            <a:graphicData uri="http://schemas.openxmlformats.org/presentationml/2006/ole">
              <p:oleObj spid="_x0000_s126988" name="Rovnice" r:id="rId11" imgW="1511280" imgH="419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Lomené výrazy – násobení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a dělení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VY_32_INOVACE_07.08.KUB.MA.9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26.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11. 2012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3707904" y="4293096"/>
            <a:ext cx="4392488" cy="1152128"/>
          </a:xfrm>
          <a:prstGeom prst="roundRect">
            <a:avLst/>
          </a:prstGeom>
          <a:solidFill>
            <a:srgbClr val="77933C">
              <a:alpha val="5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07904" y="1772816"/>
            <a:ext cx="4392488" cy="1152128"/>
          </a:xfrm>
          <a:prstGeom prst="roundRect">
            <a:avLst/>
          </a:prstGeom>
          <a:solidFill>
            <a:srgbClr val="77933C">
              <a:alpha val="50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707088" cy="5760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>
                <a:latin typeface="Comic Sans MS" pitchFamily="66" charset="0"/>
              </a:rPr>
              <a:t>Násobení lomených výrazů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6048672" cy="792088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cs-CZ" sz="2800" dirty="0" smtClean="0">
                <a:latin typeface="Comic Sans MS" pitchFamily="66" charset="0"/>
              </a:rPr>
              <a:t>Vzpomeň si, jak násobíme zlomky: 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3851920" y="1772816"/>
          <a:ext cx="1284287" cy="1157287"/>
        </p:xfrm>
        <a:graphic>
          <a:graphicData uri="http://schemas.openxmlformats.org/presentationml/2006/ole">
            <p:oleObj spid="_x0000_s91138" name="Rovnice" r:id="rId3" imgW="444240" imgH="393480" progId="Equation.3">
              <p:embed/>
            </p:oleObj>
          </a:graphicData>
        </a:graphic>
      </p:graphicFrame>
      <p:sp>
        <p:nvSpPr>
          <p:cNvPr id="8" name="Obdélník 7"/>
          <p:cNvSpPr/>
          <p:nvPr/>
        </p:nvSpPr>
        <p:spPr>
          <a:xfrm>
            <a:off x="323528" y="3356992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Krátit můžeme už před vynásobením :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3707904" y="4293096"/>
          <a:ext cx="1276350" cy="1152525"/>
        </p:xfrm>
        <a:graphic>
          <a:graphicData uri="http://schemas.openxmlformats.org/presentationml/2006/ole">
            <p:oleObj spid="_x0000_s91139" name="Rovnice" r:id="rId4" imgW="444240" imgH="393480" progId="Equation.3">
              <p:embed/>
            </p:oleObj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3779912" y="4365104"/>
            <a:ext cx="288032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4283968" y="5013176"/>
            <a:ext cx="288032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Picture 10" descr="C:\Users\PC3\AppData\Local\Microsoft\Windows\Temporary Internet Files\Content.IE5\G2WZKH8K\MC90029070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365104"/>
            <a:ext cx="2088232" cy="2024671"/>
          </a:xfrm>
          <a:prstGeom prst="rect">
            <a:avLst/>
          </a:prstGeom>
          <a:noFill/>
        </p:spPr>
      </p:pic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5148063" y="1772816"/>
          <a:ext cx="2750241" cy="1152128"/>
        </p:xfrm>
        <a:graphic>
          <a:graphicData uri="http://schemas.openxmlformats.org/presentationml/2006/ole">
            <p:oleObj spid="_x0000_s91140" name="Rovnice" r:id="rId6" imgW="939600" imgH="393480" progId="Equation.3">
              <p:embed/>
            </p:oleObj>
          </a:graphicData>
        </a:graphic>
      </p:graphicFrame>
      <p:graphicFrame>
        <p:nvGraphicFramePr>
          <p:cNvPr id="91142" name="Object 6"/>
          <p:cNvGraphicFramePr>
            <a:graphicFrameLocks noChangeAspect="1"/>
          </p:cNvGraphicFramePr>
          <p:nvPr/>
        </p:nvGraphicFramePr>
        <p:xfrm>
          <a:off x="5004048" y="4293096"/>
          <a:ext cx="1728192" cy="1116124"/>
        </p:xfrm>
        <a:graphic>
          <a:graphicData uri="http://schemas.openxmlformats.org/presentationml/2006/ole">
            <p:oleObj spid="_x0000_s91142" name="Rovnice" r:id="rId7" imgW="6094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2195736" y="4293096"/>
            <a:ext cx="4392488" cy="1152128"/>
          </a:xfrm>
          <a:prstGeom prst="roundRect">
            <a:avLst/>
          </a:prstGeom>
          <a:solidFill>
            <a:srgbClr val="77933C">
              <a:alpha val="5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2195736" y="1556792"/>
            <a:ext cx="4392488" cy="1152128"/>
          </a:xfrm>
          <a:prstGeom prst="roundRect">
            <a:avLst/>
          </a:prstGeom>
          <a:solidFill>
            <a:srgbClr val="77933C">
              <a:alpha val="50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208912" cy="1152128"/>
          </a:xfrm>
        </p:spPr>
        <p:txBody>
          <a:bodyPr>
            <a:normAutofit fontScale="92500"/>
          </a:bodyPr>
          <a:lstStyle/>
          <a:p>
            <a:pPr indent="0" algn="ctr">
              <a:buNone/>
            </a:pPr>
            <a:r>
              <a:rPr lang="cs-CZ" sz="2800" dirty="0" smtClean="0">
                <a:latin typeface="Comic Sans MS" pitchFamily="66" charset="0"/>
              </a:rPr>
              <a:t>Lomené výrazy násobíme stejně </a:t>
            </a:r>
          </a:p>
          <a:p>
            <a:pPr indent="0" algn="ctr">
              <a:buNone/>
            </a:pPr>
            <a:r>
              <a:rPr lang="cs-CZ" sz="2800" dirty="0" smtClean="0">
                <a:latin typeface="Comic Sans MS" pitchFamily="66" charset="0"/>
              </a:rPr>
              <a:t>– čitatele čitatelem a jmenovatele jmenovatelem: </a:t>
            </a:r>
            <a:endParaRPr lang="cs-CZ" sz="2800" i="1" dirty="0" smtClean="0">
              <a:latin typeface="Comic Sans MS" pitchFamily="66" charset="0"/>
            </a:endParaRPr>
          </a:p>
          <a:p>
            <a:pPr>
              <a:buNone/>
            </a:pPr>
            <a:endParaRPr lang="cs-CZ" i="1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2267744" y="1484784"/>
          <a:ext cx="1760538" cy="1231900"/>
        </p:xfrm>
        <a:graphic>
          <a:graphicData uri="http://schemas.openxmlformats.org/presentationml/2006/ole">
            <p:oleObj spid="_x0000_s92162" name="Rovnice" r:id="rId3" imgW="609480" imgH="419040" progId="Equation.3">
              <p:embed/>
            </p:oleObj>
          </a:graphicData>
        </a:graphic>
      </p:graphicFrame>
      <p:sp>
        <p:nvSpPr>
          <p:cNvPr id="8" name="Obdélník 7"/>
          <p:cNvSpPr/>
          <p:nvPr/>
        </p:nvSpPr>
        <p:spPr>
          <a:xfrm>
            <a:off x="539552" y="3356992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Pokud to lze, krátíme už před vynásobením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2267744" y="4293096"/>
          <a:ext cx="1722438" cy="1233487"/>
        </p:xfrm>
        <a:graphic>
          <a:graphicData uri="http://schemas.openxmlformats.org/presentationml/2006/ole">
            <p:oleObj spid="_x0000_s92164" name="Rovnice" r:id="rId4" imgW="596880" imgH="419040" progId="Equation.3">
              <p:embed/>
            </p:oleObj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5076056" y="4365104"/>
            <a:ext cx="288032" cy="36004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4427984" y="5013176"/>
            <a:ext cx="288032" cy="360040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860032" y="5085184"/>
            <a:ext cx="288032" cy="360040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4572000" y="4437112"/>
            <a:ext cx="288032" cy="360040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7449115" y="1772816"/>
            <a:ext cx="899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y ≠ 0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596336" y="4365104"/>
            <a:ext cx="9204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x ≠ 0</a:t>
            </a:r>
          </a:p>
          <a:p>
            <a:pPr algn="ctr"/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y ≠ 0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83568" y="5805264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000" dirty="0" smtClean="0">
                <a:solidFill>
                  <a:prstClr val="black"/>
                </a:solidFill>
                <a:latin typeface="Comic Sans MS" pitchFamily="66" charset="0"/>
              </a:rPr>
              <a:t>Podmínky řešitelnosti určíme ze všech jmenovatelů před krácením.</a:t>
            </a:r>
            <a:endParaRPr lang="cs-CZ" sz="2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884368" y="5157192"/>
            <a:ext cx="648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graphicFrame>
        <p:nvGraphicFramePr>
          <p:cNvPr id="92165" name="Object 5"/>
          <p:cNvGraphicFramePr>
            <a:graphicFrameLocks noChangeAspect="1"/>
          </p:cNvGraphicFramePr>
          <p:nvPr/>
        </p:nvGraphicFramePr>
        <p:xfrm>
          <a:off x="3995936" y="1484784"/>
          <a:ext cx="1554163" cy="1282700"/>
        </p:xfrm>
        <a:graphic>
          <a:graphicData uri="http://schemas.openxmlformats.org/presentationml/2006/ole">
            <p:oleObj spid="_x0000_s92165" name="Rovnice" r:id="rId5" imgW="507960" imgH="419040" progId="Equation.3">
              <p:embed/>
            </p:oleObj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4283968" y="4293096"/>
          <a:ext cx="1555750" cy="1168400"/>
        </p:xfrm>
        <a:graphic>
          <a:graphicData uri="http://schemas.openxmlformats.org/presentationml/2006/ole">
            <p:oleObj spid="_x0000_s92166" name="Rovnice" r:id="rId6" imgW="558720" imgH="419040" progId="Equation.3">
              <p:embed/>
            </p:oleObj>
          </a:graphicData>
        </a:graphic>
      </p:graphicFrame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5580112" y="1484784"/>
          <a:ext cx="864096" cy="1277360"/>
        </p:xfrm>
        <a:graphic>
          <a:graphicData uri="http://schemas.openxmlformats.org/presentationml/2006/ole">
            <p:oleObj spid="_x0000_s92167" name="Rovnice" r:id="rId7" imgW="291960" imgH="431640" progId="Equation.3">
              <p:embed/>
            </p:oleObj>
          </a:graphicData>
        </a:graphic>
      </p:graphicFrame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5868144" y="4293096"/>
          <a:ext cx="576064" cy="1224136"/>
        </p:xfrm>
        <a:graphic>
          <a:graphicData uri="http://schemas.openxmlformats.org/presentationml/2006/ole">
            <p:oleObj spid="_x0000_s92168" name="Rovnice" r:id="rId8" imgW="203040" imgH="431640" progId="Equation.3">
              <p:embed/>
            </p:oleObj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5292080" y="4077072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  <p:bldP spid="17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352928" cy="5760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u="sng" dirty="0" smtClean="0">
                <a:latin typeface="Comic Sans MS" pitchFamily="66" charset="0"/>
              </a:rPr>
              <a:t>Vynásob zpaměti a výsledné výrazy zjednoduš:</a:t>
            </a:r>
            <a:endParaRPr lang="cs-CZ" u="sng" dirty="0">
              <a:latin typeface="Comic Sans MS" pitchFamily="66" charset="0"/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808038" y="1095375"/>
          <a:ext cx="1512887" cy="1038225"/>
        </p:xfrm>
        <a:graphic>
          <a:graphicData uri="http://schemas.openxmlformats.org/presentationml/2006/ole">
            <p:oleObj spid="_x0000_s63490" name="Rovnice" r:id="rId3" imgW="622080" imgH="419040" progId="Equation.3">
              <p:embed/>
            </p:oleObj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657225" y="2820988"/>
          <a:ext cx="1762125" cy="1039812"/>
        </p:xfrm>
        <a:graphic>
          <a:graphicData uri="http://schemas.openxmlformats.org/presentationml/2006/ole">
            <p:oleObj spid="_x0000_s63491" name="Rovnice" r:id="rId4" imgW="723600" imgH="419040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611560" y="4725144"/>
          <a:ext cx="2625725" cy="1039813"/>
        </p:xfrm>
        <a:graphic>
          <a:graphicData uri="http://schemas.openxmlformats.org/presentationml/2006/ole">
            <p:oleObj spid="_x0000_s63492" name="Rovnice" r:id="rId5" imgW="1079280" imgH="419040" progId="Equation.3">
              <p:embed/>
            </p:oleObj>
          </a:graphicData>
        </a:graphic>
      </p:graphicFrame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4686300" y="4945063"/>
          <a:ext cx="277813" cy="534987"/>
        </p:xfrm>
        <a:graphic>
          <a:graphicData uri="http://schemas.openxmlformats.org/presentationml/2006/ole">
            <p:oleObj spid="_x0000_s63495" name="Rovnice" r:id="rId6" imgW="114120" imgH="215640" progId="Equation.3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7956376" y="1268760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956376" y="3140968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956376" y="5085184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pic>
        <p:nvPicPr>
          <p:cNvPr id="12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3968" y="5445224"/>
            <a:ext cx="1296144" cy="1130502"/>
          </a:xfrm>
          <a:prstGeom prst="rect">
            <a:avLst/>
          </a:prstGeom>
          <a:noFill/>
        </p:spPr>
      </p:pic>
      <p:grpSp>
        <p:nvGrpSpPr>
          <p:cNvPr id="18" name="Skupina 17"/>
          <p:cNvGrpSpPr/>
          <p:nvPr/>
        </p:nvGrpSpPr>
        <p:grpSpPr>
          <a:xfrm>
            <a:off x="2638425" y="1052513"/>
            <a:ext cx="4980469" cy="1036637"/>
            <a:chOff x="2638425" y="1052513"/>
            <a:chExt cx="4980469" cy="1036637"/>
          </a:xfrm>
        </p:grpSpPr>
        <p:graphicFrame>
          <p:nvGraphicFramePr>
            <p:cNvPr id="63493" name="Object 5"/>
            <p:cNvGraphicFramePr>
              <a:graphicFrameLocks noChangeAspect="1"/>
            </p:cNvGraphicFramePr>
            <p:nvPr/>
          </p:nvGraphicFramePr>
          <p:xfrm>
            <a:off x="2638425" y="1052513"/>
            <a:ext cx="1790700" cy="1036637"/>
          </p:xfrm>
          <a:graphic>
            <a:graphicData uri="http://schemas.openxmlformats.org/presentationml/2006/ole">
              <p:oleObj spid="_x0000_s63493" name="Rovnice" r:id="rId8" imgW="736560" imgH="419040" progId="Equation.3">
                <p:embed/>
              </p:oleObj>
            </a:graphicData>
          </a:graphic>
        </p:graphicFrame>
        <p:sp>
          <p:nvSpPr>
            <p:cNvPr id="14" name="Obdélník 13"/>
            <p:cNvSpPr/>
            <p:nvPr/>
          </p:nvSpPr>
          <p:spPr>
            <a:xfrm>
              <a:off x="6804248" y="1268760"/>
              <a:ext cx="8146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2400" b="1" i="1" dirty="0" smtClean="0">
                  <a:latin typeface="Times New Roman" pitchFamily="18" charset="0"/>
                  <a:cs typeface="Times New Roman" pitchFamily="18" charset="0"/>
                </a:rPr>
                <a:t>y ≠ 0</a:t>
              </a:r>
              <a:endParaRPr lang="cs-CZ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2725738" y="2781300"/>
            <a:ext cx="5164954" cy="1118657"/>
            <a:chOff x="2725738" y="2781300"/>
            <a:chExt cx="5164954" cy="1118657"/>
          </a:xfrm>
        </p:grpSpPr>
        <p:graphicFrame>
          <p:nvGraphicFramePr>
            <p:cNvPr id="63494" name="Object 6"/>
            <p:cNvGraphicFramePr>
              <a:graphicFrameLocks noChangeAspect="1"/>
            </p:cNvGraphicFramePr>
            <p:nvPr/>
          </p:nvGraphicFramePr>
          <p:xfrm>
            <a:off x="2725738" y="2781300"/>
            <a:ext cx="2224087" cy="1039813"/>
          </p:xfrm>
          <a:graphic>
            <a:graphicData uri="http://schemas.openxmlformats.org/presentationml/2006/ole">
              <p:oleObj spid="_x0000_s63494" name="Rovnice" r:id="rId9" imgW="914400" imgH="419040" progId="Equation.3">
                <p:embed/>
              </p:oleObj>
            </a:graphicData>
          </a:graphic>
        </p:graphicFrame>
        <p:sp>
          <p:nvSpPr>
            <p:cNvPr id="15" name="Obdélník 14"/>
            <p:cNvSpPr/>
            <p:nvPr/>
          </p:nvSpPr>
          <p:spPr>
            <a:xfrm>
              <a:off x="6300192" y="3068960"/>
              <a:ext cx="15905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2400" b="1" i="1" dirty="0" smtClean="0">
                  <a:latin typeface="Times New Roman" pitchFamily="18" charset="0"/>
                  <a:cs typeface="Times New Roman" pitchFamily="18" charset="0"/>
                </a:rPr>
                <a:t>x ≠ 0; z ≠ 0</a:t>
              </a:r>
            </a:p>
            <a:p>
              <a:pPr algn="ctr"/>
              <a:endParaRPr lang="cs-CZ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3275856" y="4725144"/>
            <a:ext cx="4592013" cy="1014412"/>
            <a:chOff x="3275856" y="4725144"/>
            <a:chExt cx="4592013" cy="1014412"/>
          </a:xfrm>
        </p:grpSpPr>
        <p:graphicFrame>
          <p:nvGraphicFramePr>
            <p:cNvPr id="63496" name="Object 8"/>
            <p:cNvGraphicFramePr>
              <a:graphicFrameLocks noChangeAspect="1"/>
            </p:cNvGraphicFramePr>
            <p:nvPr/>
          </p:nvGraphicFramePr>
          <p:xfrm>
            <a:off x="3275856" y="4725144"/>
            <a:ext cx="425450" cy="1014412"/>
          </p:xfrm>
          <a:graphic>
            <a:graphicData uri="http://schemas.openxmlformats.org/presentationml/2006/ole">
              <p:oleObj spid="_x0000_s63496" name="Rovnice" r:id="rId10" imgW="164880" imgH="393480" progId="Equation.3">
                <p:embed/>
              </p:oleObj>
            </a:graphicData>
          </a:graphic>
        </p:graphicFrame>
        <p:sp>
          <p:nvSpPr>
            <p:cNvPr id="16" name="Obdélník 15"/>
            <p:cNvSpPr/>
            <p:nvPr/>
          </p:nvSpPr>
          <p:spPr>
            <a:xfrm>
              <a:off x="5979210" y="5013176"/>
              <a:ext cx="18886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2400" b="1" i="1" dirty="0" smtClean="0">
                  <a:latin typeface="Times New Roman" pitchFamily="18" charset="0"/>
                  <a:cs typeface="Times New Roman" pitchFamily="18" charset="0"/>
                </a:rPr>
                <a:t>x ≠ 0; x ≠ -y;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827584" y="1844824"/>
            <a:ext cx="7632848" cy="1224136"/>
          </a:xfrm>
          <a:prstGeom prst="roundRect">
            <a:avLst/>
          </a:prstGeom>
          <a:solidFill>
            <a:srgbClr val="77933C">
              <a:alpha val="50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640"/>
            <a:ext cx="8712968" cy="1296144"/>
          </a:xfrm>
        </p:spPr>
        <p:txBody>
          <a:bodyPr>
            <a:normAutofit fontScale="85000" lnSpcReduction="10000"/>
          </a:bodyPr>
          <a:lstStyle/>
          <a:p>
            <a:pPr indent="0" algn="ctr">
              <a:lnSpc>
                <a:spcPct val="150000"/>
              </a:lnSpc>
              <a:buNone/>
            </a:pPr>
            <a:r>
              <a:rPr lang="cs-CZ" sz="3300" dirty="0" smtClean="0">
                <a:latin typeface="Comic Sans MS" pitchFamily="66" charset="0"/>
              </a:rPr>
              <a:t>Někdy je nutné čitatele nebo jmenovatele rozložit na součin, abychom mohli krátit: </a:t>
            </a:r>
            <a:endParaRPr lang="cs-CZ" sz="3300" i="1" dirty="0" smtClean="0">
              <a:latin typeface="Comic Sans MS" pitchFamily="66" charset="0"/>
            </a:endParaRPr>
          </a:p>
          <a:p>
            <a:pPr>
              <a:buNone/>
            </a:pPr>
            <a:endParaRPr lang="cs-CZ" i="1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899592" y="1772816"/>
          <a:ext cx="2970213" cy="1231900"/>
        </p:xfrm>
        <a:graphic>
          <a:graphicData uri="http://schemas.openxmlformats.org/presentationml/2006/ole">
            <p:oleObj spid="_x0000_s116738" name="Rovnice" r:id="rId3" imgW="1028520" imgH="419040" progId="Equation.3">
              <p:embed/>
            </p:oleObj>
          </a:graphicData>
        </a:graphic>
      </p:graphicFrame>
      <p:sp>
        <p:nvSpPr>
          <p:cNvPr id="15" name="Obdélník 14"/>
          <p:cNvSpPr/>
          <p:nvPr/>
        </p:nvSpPr>
        <p:spPr>
          <a:xfrm>
            <a:off x="3563888" y="4941168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a ≠ 1, a ≠ -1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6744" name="Object 8"/>
          <p:cNvGraphicFramePr>
            <a:graphicFrameLocks noChangeAspect="1"/>
          </p:cNvGraphicFramePr>
          <p:nvPr/>
        </p:nvGraphicFramePr>
        <p:xfrm>
          <a:off x="3851920" y="1916832"/>
          <a:ext cx="3527425" cy="1150937"/>
        </p:xfrm>
        <a:graphic>
          <a:graphicData uri="http://schemas.openxmlformats.org/presentationml/2006/ole">
            <p:oleObj spid="_x0000_s116744" name="Rovnice" r:id="rId4" imgW="1282680" imgH="419040" progId="Equation.3">
              <p:embed/>
            </p:oleObj>
          </a:graphicData>
        </a:graphic>
      </p:graphicFrame>
      <p:sp>
        <p:nvSpPr>
          <p:cNvPr id="17" name="Obdélník 16"/>
          <p:cNvSpPr/>
          <p:nvPr/>
        </p:nvSpPr>
        <p:spPr>
          <a:xfrm>
            <a:off x="683568" y="3501008"/>
            <a:ext cx="7992888" cy="1313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Podmínky řešitelnosti určíme ze všech jmenovatelů před krácením: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092280" y="4293096"/>
            <a:ext cx="648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4211960" y="1988840"/>
            <a:ext cx="1080120" cy="432048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5796136" y="1988840"/>
            <a:ext cx="1152128" cy="43204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4139952" y="2564904"/>
            <a:ext cx="1152128" cy="43204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16745" name="Object 9"/>
          <p:cNvGraphicFramePr>
            <a:graphicFrameLocks noChangeAspect="1"/>
          </p:cNvGraphicFramePr>
          <p:nvPr/>
        </p:nvGraphicFramePr>
        <p:xfrm>
          <a:off x="7308304" y="1916832"/>
          <a:ext cx="648072" cy="1114487"/>
        </p:xfrm>
        <a:graphic>
          <a:graphicData uri="http://schemas.openxmlformats.org/presentationml/2006/ole">
            <p:oleObj spid="_x0000_s116745" name="Rovnice" r:id="rId5" imgW="228600" imgH="393480" progId="Equation.3">
              <p:embed/>
            </p:oleObj>
          </a:graphicData>
        </a:graphic>
      </p:graphicFrame>
      <p:cxnSp>
        <p:nvCxnSpPr>
          <p:cNvPr id="12" name="Přímá spojovací čára 11"/>
          <p:cNvCxnSpPr/>
          <p:nvPr/>
        </p:nvCxnSpPr>
        <p:spPr>
          <a:xfrm>
            <a:off x="5868144" y="2564904"/>
            <a:ext cx="1152128" cy="432048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32" name="Picture 10" descr="C:\Users\PC3\AppData\Local\Microsoft\Windows\Temporary Internet Files\Content.IE5\G2WZKH8K\MC90029070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581128"/>
            <a:ext cx="2032503" cy="1970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6" y="764704"/>
          <a:ext cx="8568955" cy="568863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3791"/>
                <a:gridCol w="1713791"/>
                <a:gridCol w="1713791"/>
                <a:gridCol w="1713791"/>
                <a:gridCol w="1713791"/>
              </a:tblGrid>
              <a:tr h="1283850">
                <a:tc>
                  <a:txBody>
                    <a:bodyPr/>
                    <a:lstStyle/>
                    <a:p>
                      <a:pPr algn="ctr"/>
                      <a:endParaRPr lang="cs-CZ" sz="2800" b="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cs-CZ" sz="2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součin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1176"/>
                      </a:srgbClr>
                    </a:solidFill>
                  </a:tcPr>
                </a:tc>
              </a:tr>
              <a:tr h="1468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68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68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Vynásob následující lomené výrazy.</a:t>
            </a:r>
            <a:endParaRPr lang="cs-CZ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2555776" y="764704"/>
          <a:ext cx="587375" cy="1038225"/>
        </p:xfrm>
        <a:graphic>
          <a:graphicData uri="http://schemas.openxmlformats.org/presentationml/2006/ole">
            <p:oleObj spid="_x0000_s117762" name="Rovnice" r:id="rId3" imgW="241200" imgH="419040" progId="Equation.3">
              <p:embed/>
            </p:oleObj>
          </a:graphicData>
        </a:graphic>
      </p:graphicFrame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4067944" y="764704"/>
          <a:ext cx="835025" cy="974725"/>
        </p:xfrm>
        <a:graphic>
          <a:graphicData uri="http://schemas.openxmlformats.org/presentationml/2006/ole">
            <p:oleObj spid="_x0000_s117764" name="Rovnice" r:id="rId4" imgW="342720" imgH="393480" progId="Equation.3">
              <p:embed/>
            </p:oleObj>
          </a:graphicData>
        </a:graphic>
      </p:graphicFrame>
      <p:graphicFrame>
        <p:nvGraphicFramePr>
          <p:cNvPr id="117765" name="Object 5"/>
          <p:cNvGraphicFramePr>
            <a:graphicFrameLocks noChangeAspect="1"/>
          </p:cNvGraphicFramePr>
          <p:nvPr/>
        </p:nvGraphicFramePr>
        <p:xfrm>
          <a:off x="5868144" y="764704"/>
          <a:ext cx="1019175" cy="1038225"/>
        </p:xfrm>
        <a:graphic>
          <a:graphicData uri="http://schemas.openxmlformats.org/presentationml/2006/ole">
            <p:oleObj spid="_x0000_s117765" name="Rovnice" r:id="rId5" imgW="419040" imgH="419040" progId="Equation.3">
              <p:embed/>
            </p:oleObj>
          </a:graphicData>
        </a:graphic>
      </p:graphicFrame>
      <p:graphicFrame>
        <p:nvGraphicFramePr>
          <p:cNvPr id="117766" name="Object 6"/>
          <p:cNvGraphicFramePr>
            <a:graphicFrameLocks noChangeAspect="1"/>
          </p:cNvGraphicFramePr>
          <p:nvPr/>
        </p:nvGraphicFramePr>
        <p:xfrm>
          <a:off x="7524328" y="764704"/>
          <a:ext cx="1052513" cy="1101725"/>
        </p:xfrm>
        <a:graphic>
          <a:graphicData uri="http://schemas.openxmlformats.org/presentationml/2006/ole">
            <p:oleObj spid="_x0000_s117766" name="Rovnice" r:id="rId6" imgW="431640" imgH="444240" progId="Equation.3">
              <p:embed/>
            </p:oleObj>
          </a:graphicData>
        </a:graphic>
      </p:graphicFrame>
      <p:graphicFrame>
        <p:nvGraphicFramePr>
          <p:cNvPr id="117768" name="Object 8"/>
          <p:cNvGraphicFramePr>
            <a:graphicFrameLocks noChangeAspect="1"/>
          </p:cNvGraphicFramePr>
          <p:nvPr/>
        </p:nvGraphicFramePr>
        <p:xfrm>
          <a:off x="755576" y="2132856"/>
          <a:ext cx="835025" cy="974725"/>
        </p:xfrm>
        <a:graphic>
          <a:graphicData uri="http://schemas.openxmlformats.org/presentationml/2006/ole">
            <p:oleObj spid="_x0000_s117768" name="Rovnice" r:id="rId7" imgW="342720" imgH="393480" progId="Equation.3">
              <p:embed/>
            </p:oleObj>
          </a:graphicData>
        </a:graphic>
      </p:graphicFrame>
      <p:graphicFrame>
        <p:nvGraphicFramePr>
          <p:cNvPr id="117770" name="Object 10"/>
          <p:cNvGraphicFramePr>
            <a:graphicFrameLocks noChangeAspect="1"/>
          </p:cNvGraphicFramePr>
          <p:nvPr/>
        </p:nvGraphicFramePr>
        <p:xfrm>
          <a:off x="2483768" y="2060848"/>
          <a:ext cx="835025" cy="1038225"/>
        </p:xfrm>
        <a:graphic>
          <a:graphicData uri="http://schemas.openxmlformats.org/presentationml/2006/ole">
            <p:oleObj spid="_x0000_s117770" name="Rovnice" r:id="rId8" imgW="342720" imgH="419040" progId="Equation.3">
              <p:embed/>
            </p:oleObj>
          </a:graphicData>
        </a:graphic>
      </p:graphicFrame>
      <p:graphicFrame>
        <p:nvGraphicFramePr>
          <p:cNvPr id="117771" name="Object 11"/>
          <p:cNvGraphicFramePr>
            <a:graphicFrameLocks noChangeAspect="1"/>
          </p:cNvGraphicFramePr>
          <p:nvPr/>
        </p:nvGraphicFramePr>
        <p:xfrm>
          <a:off x="3923928" y="2060848"/>
          <a:ext cx="1330325" cy="1038225"/>
        </p:xfrm>
        <a:graphic>
          <a:graphicData uri="http://schemas.openxmlformats.org/presentationml/2006/ole">
            <p:oleObj spid="_x0000_s117771" name="Rovnice" r:id="rId9" imgW="545760" imgH="419040" progId="Equation.3">
              <p:embed/>
            </p:oleObj>
          </a:graphicData>
        </a:graphic>
      </p:graphicFrame>
      <p:graphicFrame>
        <p:nvGraphicFramePr>
          <p:cNvPr id="117772" name="Object 12"/>
          <p:cNvGraphicFramePr>
            <a:graphicFrameLocks noChangeAspect="1"/>
          </p:cNvGraphicFramePr>
          <p:nvPr/>
        </p:nvGraphicFramePr>
        <p:xfrm>
          <a:off x="5580112" y="2060848"/>
          <a:ext cx="1387475" cy="1036638"/>
        </p:xfrm>
        <a:graphic>
          <a:graphicData uri="http://schemas.openxmlformats.org/presentationml/2006/ole">
            <p:oleObj spid="_x0000_s117772" name="Rovnice" r:id="rId10" imgW="571320" imgH="419040" progId="Equation.3">
              <p:embed/>
            </p:oleObj>
          </a:graphicData>
        </a:graphic>
      </p:graphicFrame>
      <p:graphicFrame>
        <p:nvGraphicFramePr>
          <p:cNvPr id="117773" name="Object 13"/>
          <p:cNvGraphicFramePr>
            <a:graphicFrameLocks noChangeAspect="1"/>
          </p:cNvGraphicFramePr>
          <p:nvPr/>
        </p:nvGraphicFramePr>
        <p:xfrm>
          <a:off x="7524328" y="2060848"/>
          <a:ext cx="1008112" cy="1087225"/>
        </p:xfrm>
        <a:graphic>
          <a:graphicData uri="http://schemas.openxmlformats.org/presentationml/2006/ole">
            <p:oleObj spid="_x0000_s117773" name="Rovnice" r:id="rId11" imgW="419040" imgH="444240" progId="Equation.3">
              <p:embed/>
            </p:oleObj>
          </a:graphicData>
        </a:graphic>
      </p:graphicFrame>
      <p:graphicFrame>
        <p:nvGraphicFramePr>
          <p:cNvPr id="117774" name="Object 14"/>
          <p:cNvGraphicFramePr>
            <a:graphicFrameLocks noChangeAspect="1"/>
          </p:cNvGraphicFramePr>
          <p:nvPr/>
        </p:nvGraphicFramePr>
        <p:xfrm>
          <a:off x="683568" y="3501008"/>
          <a:ext cx="1022350" cy="1038225"/>
        </p:xfrm>
        <a:graphic>
          <a:graphicData uri="http://schemas.openxmlformats.org/presentationml/2006/ole">
            <p:oleObj spid="_x0000_s117774" name="Rovnice" r:id="rId12" imgW="419040" imgH="419040" progId="Equation.3">
              <p:embed/>
            </p:oleObj>
          </a:graphicData>
        </a:graphic>
      </p:graphicFrame>
      <p:graphicFrame>
        <p:nvGraphicFramePr>
          <p:cNvPr id="117775" name="Object 15"/>
          <p:cNvGraphicFramePr>
            <a:graphicFrameLocks noChangeAspect="1"/>
          </p:cNvGraphicFramePr>
          <p:nvPr/>
        </p:nvGraphicFramePr>
        <p:xfrm>
          <a:off x="2123728" y="3501008"/>
          <a:ext cx="1549400" cy="1038225"/>
        </p:xfrm>
        <a:graphic>
          <a:graphicData uri="http://schemas.openxmlformats.org/presentationml/2006/ole">
            <p:oleObj spid="_x0000_s117775" name="Rovnice" r:id="rId13" imgW="634680" imgH="419040" progId="Equation.3">
              <p:embed/>
            </p:oleObj>
          </a:graphicData>
        </a:graphic>
      </p:graphicFrame>
      <p:graphicFrame>
        <p:nvGraphicFramePr>
          <p:cNvPr id="117776" name="Object 16"/>
          <p:cNvGraphicFramePr>
            <a:graphicFrameLocks noChangeAspect="1"/>
          </p:cNvGraphicFramePr>
          <p:nvPr/>
        </p:nvGraphicFramePr>
        <p:xfrm>
          <a:off x="4067944" y="3501008"/>
          <a:ext cx="1052512" cy="1038225"/>
        </p:xfrm>
        <a:graphic>
          <a:graphicData uri="http://schemas.openxmlformats.org/presentationml/2006/ole">
            <p:oleObj spid="_x0000_s117776" name="Rovnice" r:id="rId14" imgW="431640" imgH="419040" progId="Equation.3">
              <p:embed/>
            </p:oleObj>
          </a:graphicData>
        </a:graphic>
      </p:graphicFrame>
      <p:graphicFrame>
        <p:nvGraphicFramePr>
          <p:cNvPr id="117777" name="Object 17"/>
          <p:cNvGraphicFramePr>
            <a:graphicFrameLocks noChangeAspect="1"/>
          </p:cNvGraphicFramePr>
          <p:nvPr/>
        </p:nvGraphicFramePr>
        <p:xfrm>
          <a:off x="5508104" y="3501008"/>
          <a:ext cx="1587633" cy="1152128"/>
        </p:xfrm>
        <a:graphic>
          <a:graphicData uri="http://schemas.openxmlformats.org/presentationml/2006/ole">
            <p:oleObj spid="_x0000_s117777" name="Rovnice" r:id="rId15" imgW="622080" imgH="444240" progId="Equation.3">
              <p:embed/>
            </p:oleObj>
          </a:graphicData>
        </a:graphic>
      </p:graphicFrame>
      <p:graphicFrame>
        <p:nvGraphicFramePr>
          <p:cNvPr id="117778" name="Object 18"/>
          <p:cNvGraphicFramePr>
            <a:graphicFrameLocks noChangeAspect="1"/>
          </p:cNvGraphicFramePr>
          <p:nvPr/>
        </p:nvGraphicFramePr>
        <p:xfrm>
          <a:off x="7524328" y="3501008"/>
          <a:ext cx="914474" cy="1069205"/>
        </p:xfrm>
        <a:graphic>
          <a:graphicData uri="http://schemas.openxmlformats.org/presentationml/2006/ole">
            <p:oleObj spid="_x0000_s117778" name="Rovnice" r:id="rId16" imgW="342720" imgH="393480" progId="Equation.3">
              <p:embed/>
            </p:oleObj>
          </a:graphicData>
        </a:graphic>
      </p:graphicFrame>
      <p:graphicFrame>
        <p:nvGraphicFramePr>
          <p:cNvPr id="117780" name="Object 20"/>
          <p:cNvGraphicFramePr>
            <a:graphicFrameLocks noChangeAspect="1"/>
          </p:cNvGraphicFramePr>
          <p:nvPr/>
        </p:nvGraphicFramePr>
        <p:xfrm>
          <a:off x="467544" y="5013176"/>
          <a:ext cx="1484312" cy="974725"/>
        </p:xfrm>
        <a:graphic>
          <a:graphicData uri="http://schemas.openxmlformats.org/presentationml/2006/ole">
            <p:oleObj spid="_x0000_s117780" name="Rovnice" r:id="rId17" imgW="609480" imgH="393480" progId="Equation.3">
              <p:embed/>
            </p:oleObj>
          </a:graphicData>
        </a:graphic>
      </p:graphicFrame>
      <p:graphicFrame>
        <p:nvGraphicFramePr>
          <p:cNvPr id="117781" name="Object 21"/>
          <p:cNvGraphicFramePr>
            <a:graphicFrameLocks noChangeAspect="1"/>
          </p:cNvGraphicFramePr>
          <p:nvPr/>
        </p:nvGraphicFramePr>
        <p:xfrm>
          <a:off x="2339752" y="5013176"/>
          <a:ext cx="1082675" cy="974725"/>
        </p:xfrm>
        <a:graphic>
          <a:graphicData uri="http://schemas.openxmlformats.org/presentationml/2006/ole">
            <p:oleObj spid="_x0000_s117781" name="Rovnice" r:id="rId18" imgW="444240" imgH="393480" progId="Equation.3">
              <p:embed/>
            </p:oleObj>
          </a:graphicData>
        </a:graphic>
      </p:graphicFrame>
      <p:graphicFrame>
        <p:nvGraphicFramePr>
          <p:cNvPr id="117782" name="Object 22"/>
          <p:cNvGraphicFramePr>
            <a:graphicFrameLocks noChangeAspect="1"/>
          </p:cNvGraphicFramePr>
          <p:nvPr/>
        </p:nvGraphicFramePr>
        <p:xfrm>
          <a:off x="3851920" y="5085184"/>
          <a:ext cx="1512168" cy="974314"/>
        </p:xfrm>
        <a:graphic>
          <a:graphicData uri="http://schemas.openxmlformats.org/presentationml/2006/ole">
            <p:oleObj spid="_x0000_s117782" name="Rovnice" r:id="rId19" imgW="723600" imgH="419040" progId="Equation.3">
              <p:embed/>
            </p:oleObj>
          </a:graphicData>
        </a:graphic>
      </p:graphicFrame>
      <p:graphicFrame>
        <p:nvGraphicFramePr>
          <p:cNvPr id="117783" name="Object 23"/>
          <p:cNvGraphicFramePr>
            <a:graphicFrameLocks noChangeAspect="1"/>
          </p:cNvGraphicFramePr>
          <p:nvPr/>
        </p:nvGraphicFramePr>
        <p:xfrm>
          <a:off x="7308304" y="5013176"/>
          <a:ext cx="1266825" cy="1063625"/>
        </p:xfrm>
        <a:graphic>
          <a:graphicData uri="http://schemas.openxmlformats.org/presentationml/2006/ole">
            <p:oleObj spid="_x0000_s117783" name="Rovnice" r:id="rId20" imgW="507960" imgH="419040" progId="Equation.3">
              <p:embed/>
            </p:oleObj>
          </a:graphicData>
        </a:graphic>
      </p:graphicFrame>
      <p:graphicFrame>
        <p:nvGraphicFramePr>
          <p:cNvPr id="117784" name="Object 24"/>
          <p:cNvGraphicFramePr>
            <a:graphicFrameLocks noChangeAspect="1"/>
          </p:cNvGraphicFramePr>
          <p:nvPr/>
        </p:nvGraphicFramePr>
        <p:xfrm>
          <a:off x="5796136" y="5013176"/>
          <a:ext cx="855662" cy="998538"/>
        </p:xfrm>
        <a:graphic>
          <a:graphicData uri="http://schemas.openxmlformats.org/presentationml/2006/ole">
            <p:oleObj spid="_x0000_s117784" name="Rovnice" r:id="rId21" imgW="342720" imgH="393480" progId="Equation.3">
              <p:embed/>
            </p:oleObj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2483768" y="314096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 ≠ 0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211960" y="314096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012160" y="314096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-1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7668344" y="314096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 ≠ 0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27584" y="314096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55576" y="602128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267744" y="45811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1, x ≠ -1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555776" y="602128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995936" y="458112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0, x ≠-1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580112" y="45811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1, x ≠ -1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7668344" y="458112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1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467544" y="45811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≠ 1, x ≠ -1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211960" y="602128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868144" y="602128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-1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7668344" y="602128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483768" y="170080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 ≠ 0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4139952" y="170080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652120" y="170080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≠ 1, x ≠ -1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668344" y="170080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 ≠ 0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2123728" y="357301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aoblený obdélník 45"/>
          <p:cNvSpPr/>
          <p:nvPr/>
        </p:nvSpPr>
        <p:spPr>
          <a:xfrm>
            <a:off x="3851920" y="213285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aoblený obdélník 46"/>
          <p:cNvSpPr/>
          <p:nvPr/>
        </p:nvSpPr>
        <p:spPr>
          <a:xfrm>
            <a:off x="5580112" y="357301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aoblený obdélník 47"/>
          <p:cNvSpPr/>
          <p:nvPr/>
        </p:nvSpPr>
        <p:spPr>
          <a:xfrm>
            <a:off x="7236296" y="357301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Zaoblený obdélník 48"/>
          <p:cNvSpPr/>
          <p:nvPr/>
        </p:nvSpPr>
        <p:spPr>
          <a:xfrm>
            <a:off x="5580112" y="213285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Zaoblený obdélník 49"/>
          <p:cNvSpPr/>
          <p:nvPr/>
        </p:nvSpPr>
        <p:spPr>
          <a:xfrm>
            <a:off x="7236296" y="213285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Zaoblený obdélník 50"/>
          <p:cNvSpPr/>
          <p:nvPr/>
        </p:nvSpPr>
        <p:spPr>
          <a:xfrm>
            <a:off x="2123728" y="213285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Zaoblený obdélník 51"/>
          <p:cNvSpPr/>
          <p:nvPr/>
        </p:nvSpPr>
        <p:spPr>
          <a:xfrm>
            <a:off x="3851920" y="3573016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Zaoblený obdélník 52"/>
          <p:cNvSpPr/>
          <p:nvPr/>
        </p:nvSpPr>
        <p:spPr>
          <a:xfrm>
            <a:off x="2123728" y="5085184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Zaoblený obdélník 54"/>
          <p:cNvSpPr/>
          <p:nvPr/>
        </p:nvSpPr>
        <p:spPr>
          <a:xfrm>
            <a:off x="5580112" y="5085184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Zaoblený obdélník 55"/>
          <p:cNvSpPr/>
          <p:nvPr/>
        </p:nvSpPr>
        <p:spPr>
          <a:xfrm>
            <a:off x="7236296" y="5085184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Zaoblený obdélník 56"/>
          <p:cNvSpPr/>
          <p:nvPr/>
        </p:nvSpPr>
        <p:spPr>
          <a:xfrm>
            <a:off x="3851920" y="5085184"/>
            <a:ext cx="1512168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30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2699792" y="4293096"/>
            <a:ext cx="5976664" cy="1152128"/>
          </a:xfrm>
          <a:prstGeom prst="roundRect">
            <a:avLst/>
          </a:prstGeom>
          <a:solidFill>
            <a:srgbClr val="77933C">
              <a:alpha val="5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2699792" y="1772816"/>
            <a:ext cx="5976664" cy="1152128"/>
          </a:xfrm>
          <a:prstGeom prst="roundRect">
            <a:avLst/>
          </a:prstGeom>
          <a:solidFill>
            <a:srgbClr val="77933C">
              <a:alpha val="50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707088" cy="5760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>
                <a:latin typeface="Comic Sans MS" pitchFamily="66" charset="0"/>
              </a:rPr>
              <a:t>Dělení lomených výrazů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4032448" cy="792088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cs-CZ" sz="2800" dirty="0" smtClean="0">
                <a:latin typeface="Comic Sans MS" pitchFamily="66" charset="0"/>
              </a:rPr>
              <a:t>Jak dělíme zlomky?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2843808" y="1772816"/>
          <a:ext cx="1393825" cy="1157287"/>
        </p:xfrm>
        <a:graphic>
          <a:graphicData uri="http://schemas.openxmlformats.org/presentationml/2006/ole">
            <p:oleObj spid="_x0000_s124930" name="Rovnice" r:id="rId3" imgW="482400" imgH="393480" progId="Equation.3">
              <p:embed/>
            </p:oleObj>
          </a:graphicData>
        </a:graphic>
      </p:graphicFrame>
      <p:sp>
        <p:nvSpPr>
          <p:cNvPr id="8" name="Obdélník 7"/>
          <p:cNvSpPr/>
          <p:nvPr/>
        </p:nvSpPr>
        <p:spPr>
          <a:xfrm>
            <a:off x="323528" y="3501008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Krátit můžeme už před vynásobením :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12" name="Picture 10" descr="C:\Users\PC3\AppData\Local\Microsoft\Windows\Temporary Internet Files\Content.IE5\G2WZKH8K\MC90029070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365104"/>
            <a:ext cx="2088232" cy="2024671"/>
          </a:xfrm>
          <a:prstGeom prst="rect">
            <a:avLst/>
          </a:prstGeom>
          <a:noFill/>
        </p:spPr>
      </p:pic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4211960" y="1772816"/>
          <a:ext cx="1300163" cy="1150937"/>
        </p:xfrm>
        <a:graphic>
          <a:graphicData uri="http://schemas.openxmlformats.org/presentationml/2006/ole">
            <p:oleObj spid="_x0000_s124932" name="Rovnice" r:id="rId5" imgW="444240" imgH="393480" progId="Equation.3">
              <p:embed/>
            </p:oleObj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/>
        </p:nvGraphicFramePr>
        <p:xfrm>
          <a:off x="2771800" y="4293096"/>
          <a:ext cx="1393825" cy="1157287"/>
        </p:xfrm>
        <a:graphic>
          <a:graphicData uri="http://schemas.openxmlformats.org/presentationml/2006/ole">
            <p:oleObj spid="_x0000_s124934" name="Rovnice" r:id="rId6" imgW="482400" imgH="393480" progId="Equation.3">
              <p:embed/>
            </p:oleObj>
          </a:graphicData>
        </a:graphic>
      </p:graphicFrame>
      <p:graphicFrame>
        <p:nvGraphicFramePr>
          <p:cNvPr id="124935" name="Object 7"/>
          <p:cNvGraphicFramePr>
            <a:graphicFrameLocks noChangeAspect="1"/>
          </p:cNvGraphicFramePr>
          <p:nvPr/>
        </p:nvGraphicFramePr>
        <p:xfrm>
          <a:off x="4139952" y="4293096"/>
          <a:ext cx="1298575" cy="1150938"/>
        </p:xfrm>
        <a:graphic>
          <a:graphicData uri="http://schemas.openxmlformats.org/presentationml/2006/ole">
            <p:oleObj spid="_x0000_s124935" name="Rovnice" r:id="rId7" imgW="444240" imgH="393480" progId="Equation.3">
              <p:embed/>
            </p:oleObj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4788024" y="5013176"/>
            <a:ext cx="288032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4211960" y="4365104"/>
            <a:ext cx="288032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24936" name="Object 8"/>
          <p:cNvGraphicFramePr>
            <a:graphicFrameLocks noChangeAspect="1"/>
          </p:cNvGraphicFramePr>
          <p:nvPr/>
        </p:nvGraphicFramePr>
        <p:xfrm>
          <a:off x="5508104" y="4293096"/>
          <a:ext cx="1821105" cy="1152128"/>
        </p:xfrm>
        <a:graphic>
          <a:graphicData uri="http://schemas.openxmlformats.org/presentationml/2006/ole">
            <p:oleObj spid="_x0000_s124936" name="Rovnice" r:id="rId8" imgW="622080" imgH="393480" progId="Equation.3">
              <p:embed/>
            </p:oleObj>
          </a:graphicData>
        </a:graphic>
      </p:graphicFrame>
      <p:sp>
        <p:nvSpPr>
          <p:cNvPr id="18" name="Volný tvar 17"/>
          <p:cNvSpPr/>
          <p:nvPr/>
        </p:nvSpPr>
        <p:spPr>
          <a:xfrm>
            <a:off x="3851920" y="1988840"/>
            <a:ext cx="144016" cy="792088"/>
          </a:xfrm>
          <a:custGeom>
            <a:avLst/>
            <a:gdLst>
              <a:gd name="connsiteX0" fmla="*/ 0 w 209227"/>
              <a:gd name="connsiteY0" fmla="*/ 0 h 976393"/>
              <a:gd name="connsiteX1" fmla="*/ 154983 w 209227"/>
              <a:gd name="connsiteY1" fmla="*/ 247973 h 976393"/>
              <a:gd name="connsiteX2" fmla="*/ 185980 w 209227"/>
              <a:gd name="connsiteY2" fmla="*/ 557939 h 976393"/>
              <a:gd name="connsiteX3" fmla="*/ 15498 w 209227"/>
              <a:gd name="connsiteY3" fmla="*/ 976393 h 976393"/>
              <a:gd name="connsiteX4" fmla="*/ 15498 w 209227"/>
              <a:gd name="connsiteY4" fmla="*/ 976393 h 97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227" h="976393">
                <a:moveTo>
                  <a:pt x="0" y="0"/>
                </a:moveTo>
                <a:cubicBezTo>
                  <a:pt x="61993" y="77491"/>
                  <a:pt x="123986" y="154983"/>
                  <a:pt x="154983" y="247973"/>
                </a:cubicBezTo>
                <a:cubicBezTo>
                  <a:pt x="185980" y="340963"/>
                  <a:pt x="209227" y="436536"/>
                  <a:pt x="185980" y="557939"/>
                </a:cubicBezTo>
                <a:cubicBezTo>
                  <a:pt x="162733" y="679342"/>
                  <a:pt x="15498" y="976393"/>
                  <a:pt x="15498" y="976393"/>
                </a:cubicBezTo>
                <a:lnTo>
                  <a:pt x="15498" y="976393"/>
                </a:lnTo>
              </a:path>
            </a:pathLst>
          </a:custGeom>
          <a:ln w="317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3203848" y="2132856"/>
            <a:ext cx="288032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4572000" y="2132856"/>
            <a:ext cx="288032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4937" name="Object 9"/>
          <p:cNvGraphicFramePr>
            <a:graphicFrameLocks noChangeAspect="1"/>
          </p:cNvGraphicFramePr>
          <p:nvPr/>
        </p:nvGraphicFramePr>
        <p:xfrm>
          <a:off x="5508104" y="1772815"/>
          <a:ext cx="2952328" cy="1204239"/>
        </p:xfrm>
        <a:graphic>
          <a:graphicData uri="http://schemas.openxmlformats.org/presentationml/2006/ole">
            <p:oleObj spid="_x0000_s124937" name="Rovnice" r:id="rId9" imgW="965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2195736" y="4293096"/>
            <a:ext cx="4608512" cy="1152128"/>
          </a:xfrm>
          <a:prstGeom prst="roundRect">
            <a:avLst/>
          </a:prstGeom>
          <a:solidFill>
            <a:srgbClr val="77933C">
              <a:alpha val="5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187624" y="1556792"/>
            <a:ext cx="6552728" cy="1152128"/>
          </a:xfrm>
          <a:prstGeom prst="roundRect">
            <a:avLst/>
          </a:prstGeom>
          <a:solidFill>
            <a:srgbClr val="77933C">
              <a:alpha val="50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208912" cy="1152128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cs-CZ" sz="2800" dirty="0" smtClean="0">
                <a:latin typeface="Comic Sans MS" pitchFamily="66" charset="0"/>
              </a:rPr>
              <a:t>Dělení lomeným výrazem převedeme na násobení převráceným lomeným výrazem.</a:t>
            </a:r>
            <a:endParaRPr lang="cs-CZ" sz="2800" i="1" dirty="0" smtClean="0">
              <a:latin typeface="Comic Sans MS" pitchFamily="66" charset="0"/>
            </a:endParaRPr>
          </a:p>
          <a:p>
            <a:pPr>
              <a:buNone/>
            </a:pPr>
            <a:endParaRPr lang="cs-CZ" i="1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187624" y="1556792"/>
          <a:ext cx="1622425" cy="1089025"/>
        </p:xfrm>
        <a:graphic>
          <a:graphicData uri="http://schemas.openxmlformats.org/presentationml/2006/ole">
            <p:oleObj spid="_x0000_s125954" name="Rovnice" r:id="rId3" imgW="634680" imgH="419040" progId="Equation.3">
              <p:embed/>
            </p:oleObj>
          </a:graphicData>
        </a:graphic>
      </p:graphicFrame>
      <p:sp>
        <p:nvSpPr>
          <p:cNvPr id="8" name="Obdélník 7"/>
          <p:cNvSpPr/>
          <p:nvPr/>
        </p:nvSpPr>
        <p:spPr>
          <a:xfrm>
            <a:off x="683568" y="3212976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Pokud to lze, krátíme už před vynásobením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2212975" y="4292600"/>
          <a:ext cx="1833563" cy="1233488"/>
        </p:xfrm>
        <a:graphic>
          <a:graphicData uri="http://schemas.openxmlformats.org/presentationml/2006/ole">
            <p:oleObj spid="_x0000_s125955" name="Rovnice" r:id="rId4" imgW="634680" imgH="419040" progId="Equation.3">
              <p:embed/>
            </p:oleObj>
          </a:graphicData>
        </a:graphic>
      </p:graphicFrame>
      <p:sp>
        <p:nvSpPr>
          <p:cNvPr id="16" name="Obdélník 15"/>
          <p:cNvSpPr/>
          <p:nvPr/>
        </p:nvSpPr>
        <p:spPr>
          <a:xfrm>
            <a:off x="7596336" y="4365104"/>
            <a:ext cx="9204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x ≠ 0</a:t>
            </a:r>
          </a:p>
          <a:p>
            <a:pPr algn="ctr"/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y ≠ 0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83568" y="5661248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000" dirty="0" smtClean="0">
                <a:solidFill>
                  <a:prstClr val="black"/>
                </a:solidFill>
                <a:latin typeface="Comic Sans MS" pitchFamily="66" charset="0"/>
              </a:rPr>
              <a:t>Podmínky řešitelnosti určíme ze jmenovatele prvního výrazu a čitatele i jmenovatele druhého výrazu.</a:t>
            </a:r>
            <a:endParaRPr lang="cs-CZ" sz="2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884368" y="5157192"/>
            <a:ext cx="648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graphicFrame>
        <p:nvGraphicFramePr>
          <p:cNvPr id="92165" name="Object 5"/>
          <p:cNvGraphicFramePr>
            <a:graphicFrameLocks noChangeAspect="1"/>
          </p:cNvGraphicFramePr>
          <p:nvPr/>
        </p:nvGraphicFramePr>
        <p:xfrm>
          <a:off x="4283968" y="1556792"/>
          <a:ext cx="1517694" cy="1152128"/>
        </p:xfrm>
        <a:graphic>
          <a:graphicData uri="http://schemas.openxmlformats.org/presentationml/2006/ole">
            <p:oleObj spid="_x0000_s125956" name="Rovnice" r:id="rId5" imgW="583920" imgH="444240" progId="Equation.3">
              <p:embed/>
            </p:oleObj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3995936" y="4221088"/>
          <a:ext cx="1656184" cy="1263164"/>
        </p:xfrm>
        <a:graphic>
          <a:graphicData uri="http://schemas.openxmlformats.org/presentationml/2006/ole">
            <p:oleObj spid="_x0000_s125957" name="Rovnice" r:id="rId6" imgW="583920" imgH="444240" progId="Equation.3">
              <p:embed/>
            </p:oleObj>
          </a:graphicData>
        </a:graphic>
      </p:graphicFrame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5796136" y="1556792"/>
          <a:ext cx="1258888" cy="1130300"/>
        </p:xfrm>
        <a:graphic>
          <a:graphicData uri="http://schemas.openxmlformats.org/presentationml/2006/ole">
            <p:oleObj spid="_x0000_s125958" name="Rovnice" r:id="rId7" imgW="495000" imgH="444240" progId="Equation.3">
              <p:embed/>
            </p:oleObj>
          </a:graphicData>
        </a:graphic>
      </p:graphicFrame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5597525" y="4346575"/>
          <a:ext cx="684213" cy="1116013"/>
        </p:xfrm>
        <a:graphic>
          <a:graphicData uri="http://schemas.openxmlformats.org/presentationml/2006/ole">
            <p:oleObj spid="_x0000_s125959" name="Rovnice" r:id="rId8" imgW="241200" imgH="393480" progId="Equation.3">
              <p:embed/>
            </p:oleObj>
          </a:graphicData>
        </a:graphic>
      </p:graphicFrame>
      <p:graphicFrame>
        <p:nvGraphicFramePr>
          <p:cNvPr id="125960" name="Object 8"/>
          <p:cNvGraphicFramePr>
            <a:graphicFrameLocks noChangeAspect="1"/>
          </p:cNvGraphicFramePr>
          <p:nvPr/>
        </p:nvGraphicFramePr>
        <p:xfrm>
          <a:off x="2771800" y="1556792"/>
          <a:ext cx="1584175" cy="1152536"/>
        </p:xfrm>
        <a:graphic>
          <a:graphicData uri="http://schemas.openxmlformats.org/presentationml/2006/ole">
            <p:oleObj spid="_x0000_s125960" name="Rovnice" r:id="rId9" imgW="609480" imgH="444240" progId="Equation.3">
              <p:embed/>
            </p:oleObj>
          </a:graphicData>
        </a:graphic>
      </p:graphicFrame>
      <p:cxnSp>
        <p:nvCxnSpPr>
          <p:cNvPr id="14" name="Přímá spojovací čára 13"/>
          <p:cNvCxnSpPr/>
          <p:nvPr/>
        </p:nvCxnSpPr>
        <p:spPr>
          <a:xfrm>
            <a:off x="4355976" y="4437112"/>
            <a:ext cx="288032" cy="360040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860032" y="5013176"/>
            <a:ext cx="288032" cy="36004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4427984" y="5013176"/>
            <a:ext cx="288032" cy="360040"/>
          </a:xfrm>
          <a:prstGeom prst="line">
            <a:avLst/>
          </a:prstGeom>
          <a:ln w="44450"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932040" y="4221088"/>
            <a:ext cx="288032" cy="360040"/>
          </a:xfrm>
          <a:prstGeom prst="line">
            <a:avLst/>
          </a:prstGeom>
          <a:ln w="44450"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6084168" y="1700808"/>
            <a:ext cx="288032" cy="360040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6156176" y="2276872"/>
            <a:ext cx="288032" cy="360040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6372200" y="1556792"/>
            <a:ext cx="288032" cy="360040"/>
          </a:xfrm>
          <a:prstGeom prst="line">
            <a:avLst/>
          </a:prstGeom>
          <a:ln w="44450"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6372200" y="2276872"/>
            <a:ext cx="288032" cy="360040"/>
          </a:xfrm>
          <a:prstGeom prst="line">
            <a:avLst/>
          </a:prstGeom>
          <a:ln w="44450"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25961" name="Object 9"/>
          <p:cNvGraphicFramePr>
            <a:graphicFrameLocks noChangeAspect="1"/>
          </p:cNvGraphicFramePr>
          <p:nvPr/>
        </p:nvGraphicFramePr>
        <p:xfrm>
          <a:off x="7020272" y="1628800"/>
          <a:ext cx="617875" cy="1008112"/>
        </p:xfrm>
        <a:graphic>
          <a:graphicData uri="http://schemas.openxmlformats.org/presentationml/2006/ole">
            <p:oleObj spid="_x0000_s125961" name="Rovnice" r:id="rId10" imgW="241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4535</TotalTime>
  <Words>404</Words>
  <Application>Microsoft Office PowerPoint</Application>
  <PresentationFormat>Předvádění na obrazovce (4:3)</PresentationFormat>
  <Paragraphs>109</Paragraphs>
  <Slides>11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Rovnice</vt:lpstr>
      <vt:lpstr>Snímek 1</vt:lpstr>
      <vt:lpstr>Snímek 2</vt:lpstr>
      <vt:lpstr>Násobení lomených výrazů</vt:lpstr>
      <vt:lpstr>Snímek 4</vt:lpstr>
      <vt:lpstr>Snímek 5</vt:lpstr>
      <vt:lpstr>Snímek 6</vt:lpstr>
      <vt:lpstr>Vynásob následující lomené výrazy.</vt:lpstr>
      <vt:lpstr>Dělení lomených výrazů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124</cp:revision>
  <dcterms:created xsi:type="dcterms:W3CDTF">2012-09-23T08:27:50Z</dcterms:created>
  <dcterms:modified xsi:type="dcterms:W3CDTF">2013-01-06T20:00:50Z</dcterms:modified>
</cp:coreProperties>
</file>