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257" r:id="rId4"/>
    <p:sldId id="258" r:id="rId5"/>
    <p:sldId id="259" r:id="rId6"/>
    <p:sldId id="269" r:id="rId7"/>
    <p:sldId id="260" r:id="rId8"/>
    <p:sldId id="270" r:id="rId9"/>
    <p:sldId id="261" r:id="rId10"/>
    <p:sldId id="262" r:id="rId11"/>
    <p:sldId id="271" r:id="rId12"/>
    <p:sldId id="263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43.wmf"/><Relationship Id="rId7" Type="http://schemas.openxmlformats.org/officeDocument/2006/relationships/image" Target="../media/image88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18" Type="http://schemas.openxmlformats.org/officeDocument/2006/relationships/image" Target="../media/image3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12" Type="http://schemas.openxmlformats.org/officeDocument/2006/relationships/image" Target="../media/image82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11" Type="http://schemas.openxmlformats.org/officeDocument/2006/relationships/image" Target="../media/image81.wmf"/><Relationship Id="rId5" Type="http://schemas.openxmlformats.org/officeDocument/2006/relationships/image" Target="../media/image75.wmf"/><Relationship Id="rId10" Type="http://schemas.openxmlformats.org/officeDocument/2006/relationships/image" Target="../media/image80.wmf"/><Relationship Id="rId4" Type="http://schemas.openxmlformats.org/officeDocument/2006/relationships/image" Target="../media/image74.wmf"/><Relationship Id="rId9" Type="http://schemas.openxmlformats.org/officeDocument/2006/relationships/image" Target="../media/image7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fld id="{564E806F-E598-4A85-A856-C49964A6A22B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F3FD7-F0B7-46AE-BF2C-EF14811C6E4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4.wmf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oleObject" Target="../embeddings/oleObject77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71.bin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Relationship Id="rId14" Type="http://schemas.openxmlformats.org/officeDocument/2006/relationships/oleObject" Target="../embeddings/oleObject7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4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0.bin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9.bin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33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5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820891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3. rozložením podle vzorce  a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-b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= (a – b)(a + b)</a:t>
            </a:r>
            <a:endParaRPr lang="cs-CZ" sz="28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1638300" y="1417638"/>
          <a:ext cx="1331913" cy="1193800"/>
        </p:xfrm>
        <a:graphic>
          <a:graphicData uri="http://schemas.openxmlformats.org/presentationml/2006/ole">
            <p:oleObj spid="_x0000_s21506" name="Rovnice" r:id="rId3" imgW="495000" imgH="444240" progId="Equation.3">
              <p:embed/>
            </p:oleObj>
          </a:graphicData>
        </a:graphic>
      </p:graphicFrame>
      <p:grpSp>
        <p:nvGrpSpPr>
          <p:cNvPr id="16" name="Skupina 15"/>
          <p:cNvGrpSpPr/>
          <p:nvPr/>
        </p:nvGrpSpPr>
        <p:grpSpPr>
          <a:xfrm>
            <a:off x="3203848" y="1700808"/>
            <a:ext cx="2560439" cy="647700"/>
            <a:chOff x="3203848" y="1700808"/>
            <a:chExt cx="2560439" cy="647700"/>
          </a:xfrm>
        </p:grpSpPr>
        <p:cxnSp>
          <p:nvCxnSpPr>
            <p:cNvPr id="3" name="Přímá spojovací šipka 2"/>
            <p:cNvCxnSpPr/>
            <p:nvPr/>
          </p:nvCxnSpPr>
          <p:spPr>
            <a:xfrm>
              <a:off x="3203848" y="2060848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" name="Object 18"/>
            <p:cNvGraphicFramePr>
              <a:graphicFrameLocks noChangeAspect="1"/>
            </p:cNvGraphicFramePr>
            <p:nvPr/>
          </p:nvGraphicFramePr>
          <p:xfrm>
            <a:off x="3779912" y="1700808"/>
            <a:ext cx="1984375" cy="647700"/>
          </p:xfrm>
          <a:graphic>
            <a:graphicData uri="http://schemas.openxmlformats.org/presentationml/2006/ole">
              <p:oleObj spid="_x0000_s21507" name="Rovnice" r:id="rId4" imgW="698400" imgH="228600" progId="Equation.3">
                <p:embed/>
              </p:oleObj>
            </a:graphicData>
          </a:graphic>
        </p:graphicFrame>
      </p:grp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2802682" y="3358381"/>
          <a:ext cx="3065462" cy="574675"/>
        </p:xfrm>
        <a:graphic>
          <a:graphicData uri="http://schemas.openxmlformats.org/presentationml/2006/ole">
            <p:oleObj spid="_x0000_s21509" name="Rovnice" r:id="rId5" imgW="1079280" imgH="203040" progId="Equation.3">
              <p:embed/>
            </p:oleObj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1763688" y="5013176"/>
          <a:ext cx="1341438" cy="741363"/>
        </p:xfrm>
        <a:graphic>
          <a:graphicData uri="http://schemas.openxmlformats.org/presentationml/2006/ole">
            <p:oleObj spid="_x0000_s21511" name="Rovnice" r:id="rId6" imgW="368280" imgH="203040" progId="Equation.3">
              <p:embed/>
            </p:oleObj>
          </a:graphicData>
        </a:graphic>
      </p:graphicFrame>
      <p:grpSp>
        <p:nvGrpSpPr>
          <p:cNvPr id="17" name="Skupina 16"/>
          <p:cNvGrpSpPr/>
          <p:nvPr/>
        </p:nvGrpSpPr>
        <p:grpSpPr>
          <a:xfrm>
            <a:off x="1619672" y="3933056"/>
            <a:ext cx="1741388" cy="937890"/>
            <a:chOff x="1619672" y="3933056"/>
            <a:chExt cx="1741388" cy="937890"/>
          </a:xfrm>
        </p:grpSpPr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1619672" y="4293096"/>
            <a:ext cx="1624013" cy="577850"/>
          </p:xfrm>
          <a:graphic>
            <a:graphicData uri="http://schemas.openxmlformats.org/presentationml/2006/ole">
              <p:oleObj spid="_x0000_s21510" name="Rovnice" r:id="rId7" imgW="571320" imgH="203040" progId="Equation.3">
                <p:embed/>
              </p:oleObj>
            </a:graphicData>
          </a:graphic>
        </p:graphicFrame>
        <p:cxnSp>
          <p:nvCxnSpPr>
            <p:cNvPr id="11" name="Přímá spojovací šipka 10"/>
            <p:cNvCxnSpPr/>
            <p:nvPr/>
          </p:nvCxnSpPr>
          <p:spPr>
            <a:xfrm flipH="1">
              <a:off x="2712988" y="3933056"/>
              <a:ext cx="64807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>
            <a:off x="4604171" y="3933056"/>
            <a:ext cx="1624013" cy="937890"/>
            <a:chOff x="4604171" y="3933056"/>
            <a:chExt cx="1624013" cy="937890"/>
          </a:xfrm>
        </p:grpSpPr>
        <p:cxnSp>
          <p:nvCxnSpPr>
            <p:cNvPr id="12" name="Přímá spojovací šipka 11"/>
            <p:cNvCxnSpPr/>
            <p:nvPr/>
          </p:nvCxnSpPr>
          <p:spPr>
            <a:xfrm>
              <a:off x="4657204" y="3933056"/>
              <a:ext cx="64807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512" name="Object 8"/>
            <p:cNvGraphicFramePr>
              <a:graphicFrameLocks noChangeAspect="1"/>
            </p:cNvGraphicFramePr>
            <p:nvPr/>
          </p:nvGraphicFramePr>
          <p:xfrm>
            <a:off x="4604171" y="4293096"/>
            <a:ext cx="1624013" cy="577850"/>
          </p:xfrm>
          <a:graphic>
            <a:graphicData uri="http://schemas.openxmlformats.org/presentationml/2006/ole">
              <p:oleObj spid="_x0000_s21512" name="Rovnice" r:id="rId8" imgW="571320" imgH="203040" progId="Equation.3">
                <p:embed/>
              </p:oleObj>
            </a:graphicData>
          </a:graphic>
        </p:graphicFrame>
      </p:grpSp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4644008" y="5085184"/>
          <a:ext cx="1619250" cy="741362"/>
        </p:xfrm>
        <a:graphic>
          <a:graphicData uri="http://schemas.openxmlformats.org/presentationml/2006/ole">
            <p:oleObj spid="_x0000_s21513" name="Rovnice" r:id="rId9" imgW="444240" imgH="203040" progId="Equation.3">
              <p:embed/>
            </p:oleObj>
          </a:graphicData>
        </a:graphic>
      </p:graphicFrame>
      <p:sp>
        <p:nvSpPr>
          <p:cNvPr id="15" name="Oválný popisek 14"/>
          <p:cNvSpPr/>
          <p:nvPr/>
        </p:nvSpPr>
        <p:spPr>
          <a:xfrm>
            <a:off x="5868144" y="2348880"/>
            <a:ext cx="3024336" cy="1224136"/>
          </a:xfrm>
          <a:prstGeom prst="wedgeEllipseCallout">
            <a:avLst>
              <a:gd name="adj1" fmla="val -44090"/>
              <a:gd name="adj2" fmla="val -60300"/>
            </a:avLst>
          </a:prstGeom>
          <a:solidFill>
            <a:schemeClr val="accent3">
              <a:lumMod val="75000"/>
              <a:alpha val="29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C00000"/>
                </a:solidFill>
                <a:latin typeface="Comic Sans MS" pitchFamily="66" charset="0"/>
              </a:rPr>
              <a:t>Člen „a“ je proměnná y a člen „b“ je číslo 4</a:t>
            </a:r>
            <a:endParaRPr lang="cs-CZ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9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2320" y="5301208"/>
            <a:ext cx="1285105" cy="1120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820891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Urči, kdy mají lomené výrazy smysl</a:t>
            </a:r>
            <a:endParaRPr lang="cs-CZ" sz="28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1907704" y="1628800"/>
          <a:ext cx="2163763" cy="554038"/>
        </p:xfrm>
        <a:graphic>
          <a:graphicData uri="http://schemas.openxmlformats.org/presentationml/2006/ole">
            <p:oleObj spid="_x0000_s39938" name="Rovnice" r:id="rId4" imgW="634680" imgH="152280" progId="Equation.3">
              <p:embed/>
            </p:oleObj>
          </a:graphicData>
        </a:graphic>
      </p:graphicFrame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625475" y="1379538"/>
          <a:ext cx="1160463" cy="1125537"/>
        </p:xfrm>
        <a:graphic>
          <a:graphicData uri="http://schemas.openxmlformats.org/presentationml/2006/ole">
            <p:oleObj spid="_x0000_s39939" name="Rovnice" r:id="rId5" imgW="431640" imgH="419040" progId="Equation.3">
              <p:embed/>
            </p:oleObj>
          </a:graphicData>
        </a:graphic>
      </p:graphicFrame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411163" y="3213100"/>
          <a:ext cx="1503362" cy="1057275"/>
        </p:xfrm>
        <a:graphic>
          <a:graphicData uri="http://schemas.openxmlformats.org/presentationml/2006/ole">
            <p:oleObj spid="_x0000_s39940" name="Rovnice" r:id="rId6" imgW="558720" imgH="393480" progId="Equation.3">
              <p:embed/>
            </p:oleObj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536575" y="5013325"/>
          <a:ext cx="1400175" cy="1057275"/>
        </p:xfrm>
        <a:graphic>
          <a:graphicData uri="http://schemas.openxmlformats.org/presentationml/2006/ole">
            <p:oleObj spid="_x0000_s39941" name="Rovnice" r:id="rId7" imgW="520560" imgH="393480" progId="Equation.3">
              <p:embed/>
            </p:oleObj>
          </a:graphicData>
        </a:graphic>
      </p:graphicFrame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4716016" y="1412776"/>
          <a:ext cx="1946275" cy="1057275"/>
        </p:xfrm>
        <a:graphic>
          <a:graphicData uri="http://schemas.openxmlformats.org/presentationml/2006/ole">
            <p:oleObj spid="_x0000_s39942" name="Rovnice" r:id="rId8" imgW="723600" imgH="393480" progId="Equation.3">
              <p:embed/>
            </p:oleObj>
          </a:graphicData>
        </a:graphic>
      </p:graphicFrame>
      <p:graphicFrame>
        <p:nvGraphicFramePr>
          <p:cNvPr id="31768" name="Object 24"/>
          <p:cNvGraphicFramePr>
            <a:graphicFrameLocks noChangeAspect="1"/>
          </p:cNvGraphicFramePr>
          <p:nvPr/>
        </p:nvGraphicFramePr>
        <p:xfrm>
          <a:off x="4572000" y="3212976"/>
          <a:ext cx="2154238" cy="1057275"/>
        </p:xfrm>
        <a:graphic>
          <a:graphicData uri="http://schemas.openxmlformats.org/presentationml/2006/ole">
            <p:oleObj spid="_x0000_s39943" name="Rovnice" r:id="rId9" imgW="799920" imgH="393480" progId="Equation.3">
              <p:embed/>
            </p:oleObj>
          </a:graphicData>
        </a:graphic>
      </p:graphicFrame>
      <p:graphicFrame>
        <p:nvGraphicFramePr>
          <p:cNvPr id="31769" name="Object 25"/>
          <p:cNvGraphicFramePr>
            <a:graphicFrameLocks noChangeAspect="1"/>
          </p:cNvGraphicFramePr>
          <p:nvPr/>
        </p:nvGraphicFramePr>
        <p:xfrm>
          <a:off x="4572000" y="5013176"/>
          <a:ext cx="2424113" cy="1057275"/>
        </p:xfrm>
        <a:graphic>
          <a:graphicData uri="http://schemas.openxmlformats.org/presentationml/2006/ole">
            <p:oleObj spid="_x0000_s39944" name="Rovnice" r:id="rId10" imgW="901440" imgH="393480" progId="Equation.3">
              <p:embed/>
            </p:oleObj>
          </a:graphicData>
        </a:graphic>
      </p:graphicFrame>
      <p:graphicFrame>
        <p:nvGraphicFramePr>
          <p:cNvPr id="31771" name="Object 7"/>
          <p:cNvGraphicFramePr>
            <a:graphicFrameLocks noChangeAspect="1"/>
          </p:cNvGraphicFramePr>
          <p:nvPr/>
        </p:nvGraphicFramePr>
        <p:xfrm>
          <a:off x="1979712" y="3429000"/>
          <a:ext cx="2120900" cy="554038"/>
        </p:xfrm>
        <a:graphic>
          <a:graphicData uri="http://schemas.openxmlformats.org/presentationml/2006/ole">
            <p:oleObj spid="_x0000_s39945" name="Rovnice" r:id="rId11" imgW="622080" imgH="152280" progId="Equation.3">
              <p:embed/>
            </p:oleObj>
          </a:graphicData>
        </a:graphic>
      </p:graphicFrame>
      <p:graphicFrame>
        <p:nvGraphicFramePr>
          <p:cNvPr id="31772" name="Object 7"/>
          <p:cNvGraphicFramePr>
            <a:graphicFrameLocks noChangeAspect="1"/>
          </p:cNvGraphicFramePr>
          <p:nvPr/>
        </p:nvGraphicFramePr>
        <p:xfrm>
          <a:off x="1979712" y="5229200"/>
          <a:ext cx="2295525" cy="554038"/>
        </p:xfrm>
        <a:graphic>
          <a:graphicData uri="http://schemas.openxmlformats.org/presentationml/2006/ole">
            <p:oleObj spid="_x0000_s39946" name="Rovnice" r:id="rId12" imgW="672840" imgH="152280" progId="Equation.3">
              <p:embed/>
            </p:oleObj>
          </a:graphicData>
        </a:graphic>
      </p:graphicFrame>
      <p:graphicFrame>
        <p:nvGraphicFramePr>
          <p:cNvPr id="31773" name="Object 7"/>
          <p:cNvGraphicFramePr>
            <a:graphicFrameLocks noChangeAspect="1"/>
          </p:cNvGraphicFramePr>
          <p:nvPr/>
        </p:nvGraphicFramePr>
        <p:xfrm>
          <a:off x="7164288" y="1628800"/>
          <a:ext cx="952500" cy="506412"/>
        </p:xfrm>
        <a:graphic>
          <a:graphicData uri="http://schemas.openxmlformats.org/presentationml/2006/ole">
            <p:oleObj spid="_x0000_s39947" name="Rovnice" r:id="rId13" imgW="279360" imgH="139680" progId="Equation.3">
              <p:embed/>
            </p:oleObj>
          </a:graphicData>
        </a:graphic>
      </p:graphicFrame>
      <p:graphicFrame>
        <p:nvGraphicFramePr>
          <p:cNvPr id="31774" name="Object 7"/>
          <p:cNvGraphicFramePr>
            <a:graphicFrameLocks noChangeAspect="1"/>
          </p:cNvGraphicFramePr>
          <p:nvPr/>
        </p:nvGraphicFramePr>
        <p:xfrm>
          <a:off x="7185025" y="3379788"/>
          <a:ext cx="1125538" cy="508000"/>
        </p:xfrm>
        <a:graphic>
          <a:graphicData uri="http://schemas.openxmlformats.org/presentationml/2006/ole">
            <p:oleObj spid="_x0000_s39948" name="Rovnice" r:id="rId14" imgW="330120" imgH="139680" progId="Equation.3">
              <p:embed/>
            </p:oleObj>
          </a:graphicData>
        </a:graphic>
      </p:graphicFrame>
      <p:graphicFrame>
        <p:nvGraphicFramePr>
          <p:cNvPr id="31775" name="Object 7"/>
          <p:cNvGraphicFramePr>
            <a:graphicFrameLocks noChangeAspect="1"/>
          </p:cNvGraphicFramePr>
          <p:nvPr/>
        </p:nvGraphicFramePr>
        <p:xfrm>
          <a:off x="7164288" y="5301208"/>
          <a:ext cx="1039292" cy="504056"/>
        </p:xfrm>
        <a:graphic>
          <a:graphicData uri="http://schemas.openxmlformats.org/presentationml/2006/ole">
            <p:oleObj spid="_x0000_s39949" name="Rovnice" r:id="rId15" imgW="27936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60648"/>
            <a:ext cx="914400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K docílení rozložení na součin můžeme různé metody kombinovat, například použít vytýkání a následně vzorec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2123728" y="1844824"/>
          <a:ext cx="1333500" cy="1057275"/>
        </p:xfrm>
        <a:graphic>
          <a:graphicData uri="http://schemas.openxmlformats.org/presentationml/2006/ole">
            <p:oleObj spid="_x0000_s22530" name="Rovnice" r:id="rId3" imgW="495000" imgH="393480" progId="Equation.3">
              <p:embed/>
            </p:oleObj>
          </a:graphicData>
        </a:graphic>
      </p:graphicFrame>
      <p:grpSp>
        <p:nvGrpSpPr>
          <p:cNvPr id="42" name="Skupina 41"/>
          <p:cNvGrpSpPr/>
          <p:nvPr/>
        </p:nvGrpSpPr>
        <p:grpSpPr>
          <a:xfrm>
            <a:off x="3703390" y="2060575"/>
            <a:ext cx="2510085" cy="576263"/>
            <a:chOff x="3703390" y="2060575"/>
            <a:chExt cx="2510085" cy="576263"/>
          </a:xfrm>
        </p:grpSpPr>
        <p:cxnSp>
          <p:nvCxnSpPr>
            <p:cNvPr id="4" name="Přímá spojovací šipka 3"/>
            <p:cNvCxnSpPr/>
            <p:nvPr/>
          </p:nvCxnSpPr>
          <p:spPr>
            <a:xfrm>
              <a:off x="3703390" y="2399729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18"/>
            <p:cNvGraphicFramePr>
              <a:graphicFrameLocks noChangeAspect="1"/>
            </p:cNvGraphicFramePr>
            <p:nvPr/>
          </p:nvGraphicFramePr>
          <p:xfrm>
            <a:off x="4230688" y="2060575"/>
            <a:ext cx="1982787" cy="576263"/>
          </p:xfrm>
          <a:graphic>
            <a:graphicData uri="http://schemas.openxmlformats.org/presentationml/2006/ole">
              <p:oleObj spid="_x0000_s22532" name="Rovnice" r:id="rId4" imgW="698400" imgH="203040" progId="Equation.3">
                <p:embed/>
              </p:oleObj>
            </a:graphicData>
          </a:graphic>
        </p:graphicFrame>
      </p:grpSp>
      <p:cxnSp>
        <p:nvCxnSpPr>
          <p:cNvPr id="12" name="Přímá spojovací šipka 11"/>
          <p:cNvCxnSpPr/>
          <p:nvPr/>
        </p:nvCxnSpPr>
        <p:spPr>
          <a:xfrm>
            <a:off x="5796136" y="3717032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Skupina 42"/>
          <p:cNvGrpSpPr/>
          <p:nvPr/>
        </p:nvGrpSpPr>
        <p:grpSpPr>
          <a:xfrm>
            <a:off x="1763688" y="3789040"/>
            <a:ext cx="1872208" cy="1331044"/>
            <a:chOff x="1763688" y="3789040"/>
            <a:chExt cx="1872208" cy="1331044"/>
          </a:xfrm>
        </p:grpSpPr>
        <p:cxnSp>
          <p:nvCxnSpPr>
            <p:cNvPr id="11" name="Přímá spojovací šipka 10"/>
            <p:cNvCxnSpPr/>
            <p:nvPr/>
          </p:nvCxnSpPr>
          <p:spPr>
            <a:xfrm flipH="1">
              <a:off x="2699792" y="3789040"/>
              <a:ext cx="936104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Object 17"/>
            <p:cNvGraphicFramePr>
              <a:graphicFrameLocks noChangeAspect="1"/>
            </p:cNvGraphicFramePr>
            <p:nvPr/>
          </p:nvGraphicFramePr>
          <p:xfrm>
            <a:off x="1763688" y="4509120"/>
            <a:ext cx="1221928" cy="610964"/>
          </p:xfrm>
          <a:graphic>
            <a:graphicData uri="http://schemas.openxmlformats.org/presentationml/2006/ole">
              <p:oleObj spid="_x0000_s22534" name="Rovnice" r:id="rId5" imgW="355320" imgH="177480" progId="Equation.3">
                <p:embed/>
              </p:oleObj>
            </a:graphicData>
          </a:graphic>
        </p:graphicFrame>
      </p:grpSp>
      <p:graphicFrame>
        <p:nvGraphicFramePr>
          <p:cNvPr id="15" name="Object 19"/>
          <p:cNvGraphicFramePr>
            <a:graphicFrameLocks noChangeAspect="1"/>
          </p:cNvGraphicFramePr>
          <p:nvPr/>
        </p:nvGraphicFramePr>
        <p:xfrm>
          <a:off x="4233863" y="5062538"/>
          <a:ext cx="1195387" cy="620712"/>
        </p:xfrm>
        <a:graphic>
          <a:graphicData uri="http://schemas.openxmlformats.org/presentationml/2006/ole">
            <p:oleObj spid="_x0000_s22536" name="Rovnice" r:id="rId6" imgW="342720" imgH="177480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028479" y="2601913"/>
          <a:ext cx="2271713" cy="647700"/>
        </p:xfrm>
        <a:graphic>
          <a:graphicData uri="http://schemas.openxmlformats.org/presentationml/2006/ole">
            <p:oleObj spid="_x0000_s22537" name="Rovnice" r:id="rId7" imgW="799920" imgH="228600" progId="Equation.3">
              <p:embed/>
            </p:oleObj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3635896" y="3212976"/>
          <a:ext cx="3173413" cy="576262"/>
        </p:xfrm>
        <a:graphic>
          <a:graphicData uri="http://schemas.openxmlformats.org/presentationml/2006/ole">
            <p:oleObj spid="_x0000_s22538" name="Rovnice" r:id="rId8" imgW="1117440" imgH="203040" progId="Equation.3">
              <p:embed/>
            </p:oleObj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3995936" y="3789040"/>
            <a:ext cx="1550987" cy="1224905"/>
            <a:chOff x="3995936" y="3789040"/>
            <a:chExt cx="1550987" cy="1224905"/>
          </a:xfrm>
        </p:grpSpPr>
        <p:graphicFrame>
          <p:nvGraphicFramePr>
            <p:cNvPr id="14" name="Object 18"/>
            <p:cNvGraphicFramePr>
              <a:graphicFrameLocks noChangeAspect="1"/>
            </p:cNvGraphicFramePr>
            <p:nvPr/>
          </p:nvGraphicFramePr>
          <p:xfrm>
            <a:off x="3995936" y="4509120"/>
            <a:ext cx="1550987" cy="504825"/>
          </p:xfrm>
          <a:graphic>
            <a:graphicData uri="http://schemas.openxmlformats.org/presentationml/2006/ole">
              <p:oleObj spid="_x0000_s22535" name="Rovnice" r:id="rId9" imgW="545760" imgH="177480" progId="Equation.3">
                <p:embed/>
              </p:oleObj>
            </a:graphicData>
          </a:graphic>
        </p:graphicFrame>
        <p:cxnSp>
          <p:nvCxnSpPr>
            <p:cNvPr id="18" name="Přímá spojovací šipka 17"/>
            <p:cNvCxnSpPr/>
            <p:nvPr/>
          </p:nvCxnSpPr>
          <p:spPr>
            <a:xfrm>
              <a:off x="4572000" y="3789040"/>
              <a:ext cx="72008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6333381" y="4509120"/>
          <a:ext cx="1550987" cy="504825"/>
        </p:xfrm>
        <a:graphic>
          <a:graphicData uri="http://schemas.openxmlformats.org/presentationml/2006/ole">
            <p:oleObj spid="_x0000_s22539" name="Rovnice" r:id="rId10" imgW="545760" imgH="177480" progId="Equation.3">
              <p:embed/>
            </p:oleObj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6362700" y="5084763"/>
          <a:ext cx="1504950" cy="620712"/>
        </p:xfrm>
        <a:graphic>
          <a:graphicData uri="http://schemas.openxmlformats.org/presentationml/2006/ole">
            <p:oleObj spid="_x0000_s22541" name="Rovnice" r:id="rId11" imgW="4316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Lomené výrazy –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podmínky řešitelnosti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VY_32_INOVACE_07.02.KUB.MA.9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29. 09. 2012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latin typeface="Comic Sans MS" pitchFamily="66" charset="0"/>
              </a:rPr>
              <a:t>Lomené výrazy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5085184"/>
            <a:ext cx="7920880" cy="954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Lomený výraz je takový výraz, ve kterém se vyskytuje proměnná ve jmenovateli zlomku. 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123728" y="2492896"/>
          <a:ext cx="1368152" cy="1310612"/>
        </p:xfrm>
        <a:graphic>
          <a:graphicData uri="http://schemas.openxmlformats.org/presentationml/2006/ole">
            <p:oleObj spid="_x0000_s3073" name="Rovnice" r:id="rId4" imgW="419040" imgH="39348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499992" y="213285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Čitatel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11" name="Přímá spojovací šipka 10"/>
          <p:cNvCxnSpPr>
            <a:stCxn id="8" idx="1"/>
          </p:cNvCxnSpPr>
          <p:nvPr/>
        </p:nvCxnSpPr>
        <p:spPr>
          <a:xfrm flipH="1">
            <a:off x="3563888" y="2394466"/>
            <a:ext cx="936104" cy="458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499992" y="357301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Jmenovate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endParaRPr lang="cs-CZ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" name="Přímá spojovací šipka 13"/>
          <p:cNvCxnSpPr>
            <a:stCxn id="13" idx="1"/>
          </p:cNvCxnSpPr>
          <p:nvPr/>
        </p:nvCxnSpPr>
        <p:spPr>
          <a:xfrm flipH="1" flipV="1">
            <a:off x="3563888" y="3429000"/>
            <a:ext cx="936104" cy="4056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716016" y="285293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Zlomková čára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563888" y="3140968"/>
            <a:ext cx="108012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908720"/>
            <a:ext cx="1285105" cy="1120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Výbuch 2 40"/>
          <p:cNvSpPr/>
          <p:nvPr/>
        </p:nvSpPr>
        <p:spPr>
          <a:xfrm rot="546502">
            <a:off x="1943686" y="943792"/>
            <a:ext cx="6048672" cy="1846152"/>
          </a:xfrm>
          <a:prstGeom prst="irregularSeal2">
            <a:avLst/>
          </a:prstGeom>
          <a:solidFill>
            <a:srgbClr val="77933C">
              <a:alpha val="55686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20891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Jmenovatel zlomku se nesmí rovnat nule</a:t>
            </a:r>
            <a:endParaRPr lang="cs-CZ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83568" y="3861048"/>
          <a:ext cx="1019175" cy="976312"/>
        </p:xfrm>
        <a:graphic>
          <a:graphicData uri="http://schemas.openxmlformats.org/presentationml/2006/ole">
            <p:oleObj spid="_x0000_s17410" name="Rovnice" r:id="rId3" imgW="419040" imgH="393480" progId="Equation.3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3" name="Skupina 42"/>
          <p:cNvGrpSpPr/>
          <p:nvPr/>
        </p:nvGrpSpPr>
        <p:grpSpPr>
          <a:xfrm>
            <a:off x="1835696" y="4149080"/>
            <a:ext cx="1850256" cy="431800"/>
            <a:chOff x="1835696" y="4149080"/>
            <a:chExt cx="1850256" cy="431800"/>
          </a:xfrm>
        </p:grpSpPr>
        <p:cxnSp>
          <p:nvCxnSpPr>
            <p:cNvPr id="7" name="Přímá spojovací šipka 6"/>
            <p:cNvCxnSpPr/>
            <p:nvPr/>
          </p:nvCxnSpPr>
          <p:spPr>
            <a:xfrm>
              <a:off x="1835696" y="4365104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411" name="Object 3"/>
            <p:cNvGraphicFramePr>
              <a:graphicFrameLocks noChangeAspect="1"/>
            </p:cNvGraphicFramePr>
            <p:nvPr/>
          </p:nvGraphicFramePr>
          <p:xfrm>
            <a:off x="2339752" y="4149080"/>
            <a:ext cx="1346200" cy="431800"/>
          </p:xfrm>
          <a:graphic>
            <a:graphicData uri="http://schemas.openxmlformats.org/presentationml/2006/ole">
              <p:oleObj spid="_x0000_s17411" name="Rovnice" r:id="rId4" imgW="558720" imgH="177480" progId="Equation.3">
                <p:embed/>
              </p:oleObj>
            </a:graphicData>
          </a:graphic>
        </p:graphicFrame>
      </p:grp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2267744" y="4797152"/>
          <a:ext cx="1541463" cy="635000"/>
        </p:xfrm>
        <a:graphic>
          <a:graphicData uri="http://schemas.openxmlformats.org/presentationml/2006/ole">
            <p:oleObj spid="_x0000_s17417" name="Rovnice" r:id="rId5" imgW="431640" imgH="17748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4788024" y="3789040"/>
          <a:ext cx="1204913" cy="976312"/>
        </p:xfrm>
        <a:graphic>
          <a:graphicData uri="http://schemas.openxmlformats.org/presentationml/2006/ole">
            <p:oleObj spid="_x0000_s17419" name="Rovnice" r:id="rId6" imgW="495000" imgH="393480" progId="Equation.3">
              <p:embed/>
            </p:oleObj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6156176" y="4077072"/>
            <a:ext cx="2258814" cy="431800"/>
            <a:chOff x="6156176" y="4077072"/>
            <a:chExt cx="2258814" cy="431800"/>
          </a:xfrm>
        </p:grpSpPr>
        <p:cxnSp>
          <p:nvCxnSpPr>
            <p:cNvPr id="21" name="Přímá spojovací šipka 20"/>
            <p:cNvCxnSpPr/>
            <p:nvPr/>
          </p:nvCxnSpPr>
          <p:spPr>
            <a:xfrm>
              <a:off x="6156176" y="4293096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2" name="Object 3"/>
            <p:cNvGraphicFramePr>
              <a:graphicFrameLocks noChangeAspect="1"/>
            </p:cNvGraphicFramePr>
            <p:nvPr/>
          </p:nvGraphicFramePr>
          <p:xfrm>
            <a:off x="6732240" y="4077072"/>
            <a:ext cx="1682750" cy="431800"/>
          </p:xfrm>
          <a:graphic>
            <a:graphicData uri="http://schemas.openxmlformats.org/presentationml/2006/ole">
              <p:oleObj spid="_x0000_s17420" name="Rovnice" r:id="rId7" imgW="698400" imgH="177480" progId="Equation.3">
                <p:embed/>
              </p:oleObj>
            </a:graphicData>
          </a:graphic>
        </p:graphicFrame>
      </p:grpSp>
      <p:graphicFrame>
        <p:nvGraphicFramePr>
          <p:cNvPr id="23" name="Object 9"/>
          <p:cNvGraphicFramePr>
            <a:graphicFrameLocks noChangeAspect="1"/>
          </p:cNvGraphicFramePr>
          <p:nvPr/>
        </p:nvGraphicFramePr>
        <p:xfrm>
          <a:off x="6948264" y="5085184"/>
          <a:ext cx="1268413" cy="635000"/>
        </p:xfrm>
        <a:graphic>
          <a:graphicData uri="http://schemas.openxmlformats.org/presentationml/2006/ole">
            <p:oleObj spid="_x0000_s17421" name="Rovnice" r:id="rId8" imgW="355320" imgH="177480" progId="Equation.3">
              <p:embed/>
            </p:oleObj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6948264" y="4581128"/>
          <a:ext cx="1193800" cy="431800"/>
        </p:xfrm>
        <a:graphic>
          <a:graphicData uri="http://schemas.openxmlformats.org/presentationml/2006/ole">
            <p:oleObj spid="_x0000_s17422" name="Rovnice" r:id="rId9" imgW="495000" imgH="177480" progId="Equation.3">
              <p:embed/>
            </p:oleObj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251520" y="278092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Proto se u lomených výrazů určují podmínky, které udávají, kdy má daný výraz smysl.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23528" y="5949280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Pro  x=-5 nemá daný výraz smysl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004048" y="5949280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Pro  x=2 nemá daný výraz smysl</a:t>
            </a:r>
            <a:endParaRPr lang="cs-CZ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8100392" y="26064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3559175" y="1268413"/>
          <a:ext cx="646113" cy="1071562"/>
        </p:xfrm>
        <a:graphic>
          <a:graphicData uri="http://schemas.openxmlformats.org/presentationml/2006/ole">
            <p:oleObj spid="_x0000_s17424" name="Rovnice" r:id="rId10" imgW="266400" imgH="431640" progId="Equation.3">
              <p:embed/>
            </p:oleObj>
          </a:graphicData>
        </a:graphic>
      </p:graphicFrame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4540250" y="1336675"/>
          <a:ext cx="1493838" cy="771525"/>
        </p:xfrm>
        <a:graphic>
          <a:graphicData uri="http://schemas.openxmlformats.org/presentationml/2006/ole">
            <p:oleObj spid="_x0000_s17425" name="Rovnice" r:id="rId11" imgW="419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Jeden lomený výraz může mít i více podmínek…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23528" y="2496939"/>
          <a:ext cx="1160463" cy="1125537"/>
        </p:xfrm>
        <a:graphic>
          <a:graphicData uri="http://schemas.openxmlformats.org/presentationml/2006/ole">
            <p:oleObj spid="_x0000_s18441" name="Rovnice" r:id="rId3" imgW="431640" imgH="419040" progId="Equation.3">
              <p:embed/>
            </p:oleObj>
          </a:graphicData>
        </a:graphic>
      </p:graphicFrame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2339752" y="3429000"/>
          <a:ext cx="1227202" cy="648073"/>
        </p:xfrm>
        <a:graphic>
          <a:graphicData uri="http://schemas.openxmlformats.org/presentationml/2006/ole">
            <p:oleObj spid="_x0000_s18442" name="Rovnice" r:id="rId4" imgW="431613" imgH="228501" progId="Equation.3">
              <p:embed/>
            </p:oleObj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2267744" y="4149080"/>
          <a:ext cx="1260475" cy="1220788"/>
        </p:xfrm>
        <a:graphic>
          <a:graphicData uri="http://schemas.openxmlformats.org/presentationml/2006/ole">
            <p:oleObj spid="_x0000_s18445" name="Rovnice" r:id="rId5" imgW="444240" imgH="431640" progId="Equation.3">
              <p:embed/>
            </p:oleObj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4716016" y="620688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…nebo nemusí mít podmínky žádné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21" name="Object 9"/>
          <p:cNvGraphicFramePr>
            <a:graphicFrameLocks noChangeAspect="1"/>
          </p:cNvGraphicFramePr>
          <p:nvPr/>
        </p:nvGraphicFramePr>
        <p:xfrm>
          <a:off x="4826000" y="2492375"/>
          <a:ext cx="1193800" cy="1125538"/>
        </p:xfrm>
        <a:graphic>
          <a:graphicData uri="http://schemas.openxmlformats.org/presentationml/2006/ole">
            <p:oleObj spid="_x0000_s18446" name="Rovnice" r:id="rId6" imgW="444240" imgH="419040" progId="Equation.3">
              <p:embed/>
            </p:oleObj>
          </a:graphicData>
        </a:graphic>
      </p:graphicFrame>
      <p:graphicFrame>
        <p:nvGraphicFramePr>
          <p:cNvPr id="22" name="Object 10"/>
          <p:cNvGraphicFramePr>
            <a:graphicFrameLocks noChangeAspect="1"/>
          </p:cNvGraphicFramePr>
          <p:nvPr/>
        </p:nvGraphicFramePr>
        <p:xfrm>
          <a:off x="6804248" y="3429000"/>
          <a:ext cx="1479550" cy="649287"/>
        </p:xfrm>
        <a:graphic>
          <a:graphicData uri="http://schemas.openxmlformats.org/presentationml/2006/ole">
            <p:oleObj spid="_x0000_s18447" name="Rovnice" r:id="rId7" imgW="520560" imgH="228600" progId="Equation.3">
              <p:embed/>
            </p:oleObj>
          </a:graphicData>
        </a:graphic>
      </p:graphicFrame>
      <p:grpSp>
        <p:nvGrpSpPr>
          <p:cNvPr id="46" name="Skupina 45"/>
          <p:cNvGrpSpPr/>
          <p:nvPr/>
        </p:nvGrpSpPr>
        <p:grpSpPr>
          <a:xfrm>
            <a:off x="6156176" y="2780928"/>
            <a:ext cx="2343969" cy="647700"/>
            <a:chOff x="6156176" y="2780928"/>
            <a:chExt cx="2343969" cy="647700"/>
          </a:xfrm>
        </p:grpSpPr>
        <p:cxnSp>
          <p:nvCxnSpPr>
            <p:cNvPr id="20" name="Přímá spojovací šipka 19"/>
            <p:cNvCxnSpPr/>
            <p:nvPr/>
          </p:nvCxnSpPr>
          <p:spPr>
            <a:xfrm>
              <a:off x="6156176" y="3068960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449" name="Object 17"/>
            <p:cNvGraphicFramePr>
              <a:graphicFrameLocks noChangeAspect="1"/>
            </p:cNvGraphicFramePr>
            <p:nvPr/>
          </p:nvGraphicFramePr>
          <p:xfrm>
            <a:off x="6660232" y="2780928"/>
            <a:ext cx="1839913" cy="647700"/>
          </p:xfrm>
          <a:graphic>
            <a:graphicData uri="http://schemas.openxmlformats.org/presentationml/2006/ole">
              <p:oleObj spid="_x0000_s18449" name="Rovnice" r:id="rId8" imgW="647640" imgH="228600" progId="Equation.3">
                <p:embed/>
              </p:oleObj>
            </a:graphicData>
          </a:graphic>
        </p:graphicFrame>
      </p:grpSp>
      <p:grpSp>
        <p:nvGrpSpPr>
          <p:cNvPr id="45" name="Skupina 44"/>
          <p:cNvGrpSpPr/>
          <p:nvPr/>
        </p:nvGrpSpPr>
        <p:grpSpPr>
          <a:xfrm>
            <a:off x="1619672" y="2780928"/>
            <a:ext cx="2307456" cy="647700"/>
            <a:chOff x="1619672" y="2780928"/>
            <a:chExt cx="2307456" cy="647700"/>
          </a:xfrm>
        </p:grpSpPr>
        <p:cxnSp>
          <p:nvCxnSpPr>
            <p:cNvPr id="5" name="Přímá spojovací šipka 4"/>
            <p:cNvCxnSpPr/>
            <p:nvPr/>
          </p:nvCxnSpPr>
          <p:spPr>
            <a:xfrm>
              <a:off x="1619672" y="3068960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450" name="Object 18"/>
            <p:cNvGraphicFramePr>
              <a:graphicFrameLocks noChangeAspect="1"/>
            </p:cNvGraphicFramePr>
            <p:nvPr/>
          </p:nvGraphicFramePr>
          <p:xfrm>
            <a:off x="2123728" y="2780928"/>
            <a:ext cx="1803400" cy="647700"/>
          </p:xfrm>
          <a:graphic>
            <a:graphicData uri="http://schemas.openxmlformats.org/presentationml/2006/ole">
              <p:oleObj spid="_x0000_s18450" name="Rovnice" r:id="rId9" imgW="634680" imgH="228600" progId="Equation.3">
                <p:embed/>
              </p:oleObj>
            </a:graphicData>
          </a:graphic>
        </p:graphicFrame>
      </p:grpSp>
      <p:sp>
        <p:nvSpPr>
          <p:cNvPr id="27" name="TextovéPole 26"/>
          <p:cNvSpPr txBox="1"/>
          <p:nvPr/>
        </p:nvSpPr>
        <p:spPr>
          <a:xfrm>
            <a:off x="4644008" y="4509120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nebude nikdy nabývat záporných hodnot, proto má daný výraz smysl pro kterékoli </a:t>
            </a:r>
            <a:r>
              <a:rPr lang="cs-CZ" sz="2400" dirty="0" err="1" smtClean="0">
                <a:solidFill>
                  <a:srgbClr val="C00000"/>
                </a:solidFill>
                <a:latin typeface="Comic Sans MS" pitchFamily="66" charset="0"/>
              </a:rPr>
              <a:t>y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cs-CZ" sz="24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4" name="Volný tvar 43"/>
          <p:cNvSpPr/>
          <p:nvPr/>
        </p:nvSpPr>
        <p:spPr>
          <a:xfrm>
            <a:off x="4067944" y="260648"/>
            <a:ext cx="647114" cy="6281225"/>
          </a:xfrm>
          <a:custGeom>
            <a:avLst/>
            <a:gdLst>
              <a:gd name="connsiteX0" fmla="*/ 0 w 647114"/>
              <a:gd name="connsiteY0" fmla="*/ 0 h 6281225"/>
              <a:gd name="connsiteX1" fmla="*/ 422031 w 647114"/>
              <a:gd name="connsiteY1" fmla="*/ 1069145 h 6281225"/>
              <a:gd name="connsiteX2" fmla="*/ 140677 w 647114"/>
              <a:gd name="connsiteY2" fmla="*/ 2447779 h 6281225"/>
              <a:gd name="connsiteX3" fmla="*/ 379828 w 647114"/>
              <a:gd name="connsiteY3" fmla="*/ 3474720 h 6281225"/>
              <a:gd name="connsiteX4" fmla="*/ 28136 w 647114"/>
              <a:gd name="connsiteY4" fmla="*/ 4853354 h 6281225"/>
              <a:gd name="connsiteX5" fmla="*/ 534572 w 647114"/>
              <a:gd name="connsiteY5" fmla="*/ 6049108 h 6281225"/>
              <a:gd name="connsiteX6" fmla="*/ 647114 w 647114"/>
              <a:gd name="connsiteY6" fmla="*/ 6246056 h 62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114" h="6281225">
                <a:moveTo>
                  <a:pt x="0" y="0"/>
                </a:moveTo>
                <a:cubicBezTo>
                  <a:pt x="199292" y="330591"/>
                  <a:pt x="398585" y="661182"/>
                  <a:pt x="422031" y="1069145"/>
                </a:cubicBezTo>
                <a:cubicBezTo>
                  <a:pt x="445477" y="1477108"/>
                  <a:pt x="147711" y="2046850"/>
                  <a:pt x="140677" y="2447779"/>
                </a:cubicBezTo>
                <a:cubicBezTo>
                  <a:pt x="133643" y="2848708"/>
                  <a:pt x="398585" y="3073791"/>
                  <a:pt x="379828" y="3474720"/>
                </a:cubicBezTo>
                <a:cubicBezTo>
                  <a:pt x="361071" y="3875649"/>
                  <a:pt x="2345" y="4424289"/>
                  <a:pt x="28136" y="4853354"/>
                </a:cubicBezTo>
                <a:cubicBezTo>
                  <a:pt x="53927" y="5282419"/>
                  <a:pt x="431409" y="5816991"/>
                  <a:pt x="534572" y="6049108"/>
                </a:cubicBezTo>
                <a:cubicBezTo>
                  <a:pt x="637735" y="6281225"/>
                  <a:pt x="642424" y="6263640"/>
                  <a:pt x="647114" y="6246056"/>
                </a:cubicBezTo>
              </a:path>
            </a:pathLst>
          </a:custGeom>
          <a:ln w="133350" cap="rnd">
            <a:solidFill>
              <a:srgbClr val="C00000">
                <a:alpha val="3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8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3528" y="5373216"/>
            <a:ext cx="1285105" cy="1120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820891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Urči, kdy mají lomené výrazy smysl</a:t>
            </a:r>
            <a:endParaRPr lang="cs-CZ" sz="28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1728000" y="1512000"/>
          <a:ext cx="1168400" cy="508000"/>
        </p:xfrm>
        <a:graphic>
          <a:graphicData uri="http://schemas.openxmlformats.org/presentationml/2006/ole">
            <p:oleObj spid="_x0000_s30723" name="Rovnice" r:id="rId4" imgW="342720" imgH="13968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95536" y="1196752"/>
          <a:ext cx="1204912" cy="976313"/>
        </p:xfrm>
        <a:graphic>
          <a:graphicData uri="http://schemas.openxmlformats.org/presentationml/2006/ole">
            <p:oleObj spid="_x0000_s30725" name="Rovnice" r:id="rId5" imgW="495000" imgH="39348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203848" y="1268760"/>
          <a:ext cx="1173163" cy="976312"/>
        </p:xfrm>
        <a:graphic>
          <a:graphicData uri="http://schemas.openxmlformats.org/presentationml/2006/ole">
            <p:oleObj spid="_x0000_s30726" name="Rovnice" r:id="rId6" imgW="482400" imgH="39348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6084168" y="1196752"/>
          <a:ext cx="1081088" cy="976312"/>
        </p:xfrm>
        <a:graphic>
          <a:graphicData uri="http://schemas.openxmlformats.org/presentationml/2006/ole">
            <p:oleObj spid="_x0000_s30727" name="Rovnice" r:id="rId7" imgW="444240" imgH="39348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395536" y="2924944"/>
          <a:ext cx="1019175" cy="976313"/>
        </p:xfrm>
        <a:graphic>
          <a:graphicData uri="http://schemas.openxmlformats.org/presentationml/2006/ole">
            <p:oleObj spid="_x0000_s30728" name="Rovnice" r:id="rId8" imgW="419040" imgH="39348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203848" y="2852936"/>
          <a:ext cx="1204912" cy="976313"/>
        </p:xfrm>
        <a:graphic>
          <a:graphicData uri="http://schemas.openxmlformats.org/presentationml/2006/ole">
            <p:oleObj spid="_x0000_s30729" name="Rovnice" r:id="rId9" imgW="495000" imgH="393480" progId="Equation.3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6084168" y="2924944"/>
          <a:ext cx="1204913" cy="976313"/>
        </p:xfrm>
        <a:graphic>
          <a:graphicData uri="http://schemas.openxmlformats.org/presentationml/2006/ole">
            <p:oleObj spid="_x0000_s30730" name="Rovnice" r:id="rId10" imgW="495000" imgH="393480" progId="Equation.3">
              <p:embed/>
            </p:oleObj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395536" y="4797152"/>
          <a:ext cx="1019175" cy="976313"/>
        </p:xfrm>
        <a:graphic>
          <a:graphicData uri="http://schemas.openxmlformats.org/presentationml/2006/ole">
            <p:oleObj spid="_x0000_s30731" name="Rovnice" r:id="rId11" imgW="419040" imgH="393480" progId="Equation.3">
              <p:embed/>
            </p:oleObj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3203848" y="4941168"/>
          <a:ext cx="1266825" cy="976313"/>
        </p:xfrm>
        <a:graphic>
          <a:graphicData uri="http://schemas.openxmlformats.org/presentationml/2006/ole">
            <p:oleObj spid="_x0000_s30732" name="Rovnice" r:id="rId12" imgW="520560" imgH="393480" progId="Equation.3">
              <p:embed/>
            </p:oleObj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6156176" y="4941168"/>
          <a:ext cx="1082675" cy="1038225"/>
        </p:xfrm>
        <a:graphic>
          <a:graphicData uri="http://schemas.openxmlformats.org/presentationml/2006/ole">
            <p:oleObj spid="_x0000_s30733" name="Rovnice" r:id="rId13" imgW="444240" imgH="419040" progId="Equation.3">
              <p:embed/>
            </p:oleObj>
          </a:graphicData>
        </a:graphic>
      </p:graphicFrame>
      <p:graphicFrame>
        <p:nvGraphicFramePr>
          <p:cNvPr id="30734" name="Object 7"/>
          <p:cNvGraphicFramePr>
            <a:graphicFrameLocks noChangeAspect="1"/>
          </p:cNvGraphicFramePr>
          <p:nvPr/>
        </p:nvGraphicFramePr>
        <p:xfrm>
          <a:off x="1728000" y="3140968"/>
          <a:ext cx="1187816" cy="509588"/>
        </p:xfrm>
        <a:graphic>
          <a:graphicData uri="http://schemas.openxmlformats.org/presentationml/2006/ole">
            <p:oleObj spid="_x0000_s30734" name="Rovnice" r:id="rId14" imgW="279360" imgH="139680" progId="Equation.3">
              <p:embed/>
            </p:oleObj>
          </a:graphicData>
        </a:graphic>
      </p:graphicFrame>
      <p:graphicFrame>
        <p:nvGraphicFramePr>
          <p:cNvPr id="30735" name="Object 7"/>
          <p:cNvGraphicFramePr>
            <a:graphicFrameLocks noChangeAspect="1"/>
          </p:cNvGraphicFramePr>
          <p:nvPr/>
        </p:nvGraphicFramePr>
        <p:xfrm>
          <a:off x="1728000" y="4869160"/>
          <a:ext cx="1259824" cy="986284"/>
        </p:xfrm>
        <a:graphic>
          <a:graphicData uri="http://schemas.openxmlformats.org/presentationml/2006/ole">
            <p:oleObj spid="_x0000_s30735" name="Rovnice" r:id="rId15" imgW="330120" imgH="393480" progId="Equation.3">
              <p:embed/>
            </p:oleObj>
          </a:graphicData>
        </a:graphic>
      </p:graphicFrame>
      <p:graphicFrame>
        <p:nvGraphicFramePr>
          <p:cNvPr id="30736" name="Object 7"/>
          <p:cNvGraphicFramePr>
            <a:graphicFrameLocks noChangeAspect="1"/>
          </p:cNvGraphicFramePr>
          <p:nvPr/>
        </p:nvGraphicFramePr>
        <p:xfrm>
          <a:off x="4500000" y="1511300"/>
          <a:ext cx="1296136" cy="509588"/>
        </p:xfrm>
        <a:graphic>
          <a:graphicData uri="http://schemas.openxmlformats.org/presentationml/2006/ole">
            <p:oleObj spid="_x0000_s30736" name="Rovnice" r:id="rId16" imgW="304560" imgH="139680" progId="Equation.3">
              <p:embed/>
            </p:oleObj>
          </a:graphicData>
        </a:graphic>
      </p:graphicFrame>
      <p:graphicFrame>
        <p:nvGraphicFramePr>
          <p:cNvPr id="30737" name="Object 17"/>
          <p:cNvGraphicFramePr>
            <a:graphicFrameLocks noChangeAspect="1"/>
          </p:cNvGraphicFramePr>
          <p:nvPr/>
        </p:nvGraphicFramePr>
        <p:xfrm>
          <a:off x="4500000" y="3141663"/>
          <a:ext cx="1249363" cy="508000"/>
        </p:xfrm>
        <a:graphic>
          <a:graphicData uri="http://schemas.openxmlformats.org/presentationml/2006/ole">
            <p:oleObj spid="_x0000_s30737" name="Rovnice" r:id="rId17" imgW="342720" imgH="139680" progId="Equation.3">
              <p:embed/>
            </p:oleObj>
          </a:graphicData>
        </a:graphic>
      </p:graphicFrame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4499992" y="5085184"/>
          <a:ext cx="1249363" cy="508000"/>
        </p:xfrm>
        <a:graphic>
          <a:graphicData uri="http://schemas.openxmlformats.org/presentationml/2006/ole">
            <p:oleObj spid="_x0000_s30739" name="Rovnice" r:id="rId18" imgW="342720" imgH="139680" progId="Equation.3">
              <p:embed/>
            </p:oleObj>
          </a:graphicData>
        </a:graphic>
      </p:graphicFrame>
      <p:graphicFrame>
        <p:nvGraphicFramePr>
          <p:cNvPr id="30740" name="Object 20"/>
          <p:cNvGraphicFramePr>
            <a:graphicFrameLocks noChangeAspect="1"/>
          </p:cNvGraphicFramePr>
          <p:nvPr/>
        </p:nvGraphicFramePr>
        <p:xfrm>
          <a:off x="7380000" y="1512000"/>
          <a:ext cx="1224448" cy="509588"/>
        </p:xfrm>
        <a:graphic>
          <a:graphicData uri="http://schemas.openxmlformats.org/presentationml/2006/ole">
            <p:oleObj spid="_x0000_s30740" name="Rovnice" r:id="rId19" imgW="279360" imgH="139680" progId="Equation.3">
              <p:embed/>
            </p:oleObj>
          </a:graphicData>
        </a:graphic>
      </p:graphicFrame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7380000" y="3141663"/>
          <a:ext cx="1204913" cy="509587"/>
        </p:xfrm>
        <a:graphic>
          <a:graphicData uri="http://schemas.openxmlformats.org/presentationml/2006/ole">
            <p:oleObj spid="_x0000_s30741" name="Rovnice" r:id="rId20" imgW="330120" imgH="139680" progId="Equation.3">
              <p:embed/>
            </p:oleObj>
          </a:graphicData>
        </a:graphic>
      </p:graphicFrame>
      <p:graphicFrame>
        <p:nvGraphicFramePr>
          <p:cNvPr id="30742" name="Object 22"/>
          <p:cNvGraphicFramePr>
            <a:graphicFrameLocks noChangeAspect="1"/>
          </p:cNvGraphicFramePr>
          <p:nvPr/>
        </p:nvGraphicFramePr>
        <p:xfrm>
          <a:off x="7380312" y="5085184"/>
          <a:ext cx="1224136" cy="557213"/>
        </p:xfrm>
        <a:graphic>
          <a:graphicData uri="http://schemas.openxmlformats.org/presentationml/2006/ole">
            <p:oleObj spid="_x0000_s30742" name="Rovnice" r:id="rId21" imgW="29196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260648"/>
            <a:ext cx="8280920" cy="95410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Pokud je ve jmenovateli mocnina proměnné, rozložíme jmenovatel na součin.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1700808"/>
            <a:ext cx="244827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1. vytýkáním</a:t>
            </a:r>
            <a:endParaRPr lang="cs-CZ" sz="28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1979712" y="2708920"/>
          <a:ext cx="1331913" cy="1057275"/>
        </p:xfrm>
        <a:graphic>
          <a:graphicData uri="http://schemas.openxmlformats.org/presentationml/2006/ole">
            <p:oleObj spid="_x0000_s19465" name="Rovnice" r:id="rId3" imgW="495000" imgH="393480" progId="Equation.3">
              <p:embed/>
            </p:oleObj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3995936" y="3573016"/>
          <a:ext cx="2092325" cy="577850"/>
        </p:xfrm>
        <a:graphic>
          <a:graphicData uri="http://schemas.openxmlformats.org/presentationml/2006/ole">
            <p:oleObj spid="_x0000_s19466" name="Rovnice" r:id="rId4" imgW="736560" imgH="203040" progId="Equation.3">
              <p:embed/>
            </p:oleObj>
          </a:graphicData>
        </a:graphic>
      </p:graphicFrame>
      <p:grpSp>
        <p:nvGrpSpPr>
          <p:cNvPr id="43" name="Skupina 42"/>
          <p:cNvGrpSpPr/>
          <p:nvPr/>
        </p:nvGrpSpPr>
        <p:grpSpPr>
          <a:xfrm>
            <a:off x="3491880" y="2922538"/>
            <a:ext cx="2555702" cy="576263"/>
            <a:chOff x="3491880" y="2922538"/>
            <a:chExt cx="2555702" cy="576263"/>
          </a:xfrm>
        </p:grpSpPr>
        <p:cxnSp>
          <p:nvCxnSpPr>
            <p:cNvPr id="15" name="Přímá spojovací šipka 14"/>
            <p:cNvCxnSpPr/>
            <p:nvPr/>
          </p:nvCxnSpPr>
          <p:spPr>
            <a:xfrm>
              <a:off x="3491880" y="3284984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Object 18"/>
            <p:cNvGraphicFramePr>
              <a:graphicFrameLocks noChangeAspect="1"/>
            </p:cNvGraphicFramePr>
            <p:nvPr/>
          </p:nvGraphicFramePr>
          <p:xfrm>
            <a:off x="4063207" y="2922538"/>
            <a:ext cx="1984375" cy="576263"/>
          </p:xfrm>
          <a:graphic>
            <a:graphicData uri="http://schemas.openxmlformats.org/presentationml/2006/ole">
              <p:oleObj spid="_x0000_s19471" name="Rovnice" r:id="rId5" imgW="698400" imgH="203040" progId="Equation.3">
                <p:embed/>
              </p:oleObj>
            </a:graphicData>
          </a:graphic>
        </p:graphicFrame>
      </p:grpSp>
      <p:sp>
        <p:nvSpPr>
          <p:cNvPr id="25" name="TextovéPole 24"/>
          <p:cNvSpPr txBox="1"/>
          <p:nvPr/>
        </p:nvSpPr>
        <p:spPr>
          <a:xfrm>
            <a:off x="1043608" y="6237312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Podmínky  určíme zvlášť pro všechny činitele v součinu.</a:t>
            </a:r>
            <a:endParaRPr lang="cs-CZ" sz="20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3347864" y="4293096"/>
          <a:ext cx="2092325" cy="577850"/>
        </p:xfrm>
        <a:graphic>
          <a:graphicData uri="http://schemas.openxmlformats.org/presentationml/2006/ole">
            <p:oleObj spid="_x0000_s19472" name="Rovnice" r:id="rId6" imgW="736560" imgH="203040" progId="Equation.3">
              <p:embed/>
            </p:oleObj>
          </a:graphicData>
        </a:graphic>
      </p:graphicFrame>
      <p:grpSp>
        <p:nvGrpSpPr>
          <p:cNvPr id="44" name="Skupina 43"/>
          <p:cNvGrpSpPr/>
          <p:nvPr/>
        </p:nvGrpSpPr>
        <p:grpSpPr>
          <a:xfrm>
            <a:off x="1619672" y="4797152"/>
            <a:ext cx="1800200" cy="971004"/>
            <a:chOff x="1619672" y="4797152"/>
            <a:chExt cx="1800200" cy="971004"/>
          </a:xfrm>
        </p:grpSpPr>
        <p:cxnSp>
          <p:nvCxnSpPr>
            <p:cNvPr id="27" name="Přímá spojovací šipka 26"/>
            <p:cNvCxnSpPr/>
            <p:nvPr/>
          </p:nvCxnSpPr>
          <p:spPr>
            <a:xfrm flipH="1">
              <a:off x="2771800" y="4797152"/>
              <a:ext cx="64807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473" name="Object 17"/>
            <p:cNvGraphicFramePr>
              <a:graphicFrameLocks noChangeAspect="1"/>
            </p:cNvGraphicFramePr>
            <p:nvPr/>
          </p:nvGraphicFramePr>
          <p:xfrm>
            <a:off x="1619672" y="5157192"/>
            <a:ext cx="1221928" cy="610964"/>
          </p:xfrm>
          <a:graphic>
            <a:graphicData uri="http://schemas.openxmlformats.org/presentationml/2006/ole">
              <p:oleObj spid="_x0000_s19473" name="Rovnice" r:id="rId7" imgW="355320" imgH="177480" progId="Equation.3">
                <p:embed/>
              </p:oleObj>
            </a:graphicData>
          </a:graphic>
        </p:graphicFrame>
      </p:grpSp>
      <p:grpSp>
        <p:nvGrpSpPr>
          <p:cNvPr id="45" name="Skupina 44"/>
          <p:cNvGrpSpPr/>
          <p:nvPr/>
        </p:nvGrpSpPr>
        <p:grpSpPr>
          <a:xfrm>
            <a:off x="4427984" y="4797152"/>
            <a:ext cx="2379588" cy="576833"/>
            <a:chOff x="4427984" y="4797152"/>
            <a:chExt cx="2379588" cy="576833"/>
          </a:xfrm>
        </p:grpSpPr>
        <p:cxnSp>
          <p:nvCxnSpPr>
            <p:cNvPr id="30" name="Přímá spojovací šipka 29"/>
            <p:cNvCxnSpPr/>
            <p:nvPr/>
          </p:nvCxnSpPr>
          <p:spPr>
            <a:xfrm>
              <a:off x="4427984" y="4797152"/>
              <a:ext cx="648072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474" name="Object 18"/>
            <p:cNvGraphicFramePr>
              <a:graphicFrameLocks noChangeAspect="1"/>
            </p:cNvGraphicFramePr>
            <p:nvPr/>
          </p:nvGraphicFramePr>
          <p:xfrm>
            <a:off x="5220072" y="4869160"/>
            <a:ext cx="1587500" cy="504825"/>
          </p:xfrm>
          <a:graphic>
            <a:graphicData uri="http://schemas.openxmlformats.org/presentationml/2006/ole">
              <p:oleObj spid="_x0000_s19474" name="Rovnice" r:id="rId8" imgW="558720" imgH="177480" progId="Equation.3">
                <p:embed/>
              </p:oleObj>
            </a:graphicData>
          </a:graphic>
        </p:graphicFrame>
      </p:grpSp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5292080" y="5517232"/>
          <a:ext cx="1239705" cy="576064"/>
        </p:xfrm>
        <a:graphic>
          <a:graphicData uri="http://schemas.openxmlformats.org/presentationml/2006/ole">
            <p:oleObj spid="_x0000_s19475" name="Rovnice" r:id="rId9" imgW="355320" imgH="164880" progId="Equation.3">
              <p:embed/>
            </p:oleObj>
          </a:graphicData>
        </a:graphic>
      </p:graphicFrame>
      <p:sp>
        <p:nvSpPr>
          <p:cNvPr id="41" name="Oválný popisek 40"/>
          <p:cNvSpPr/>
          <p:nvPr/>
        </p:nvSpPr>
        <p:spPr>
          <a:xfrm>
            <a:off x="5652120" y="1268760"/>
            <a:ext cx="3318164" cy="1589411"/>
          </a:xfrm>
          <a:prstGeom prst="wedgeEllipseCallout">
            <a:avLst>
              <a:gd name="adj1" fmla="val -37372"/>
              <a:gd name="adj2" fmla="val -58676"/>
            </a:avLst>
          </a:prstGeom>
          <a:solidFill>
            <a:schemeClr val="accent3">
              <a:lumMod val="75000"/>
              <a:alpha val="44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rgbClr val="C00000"/>
                </a:solidFill>
                <a:latin typeface="Comic Sans MS" pitchFamily="66" charset="0"/>
              </a:rPr>
              <a:t>protože součin se rovná nule, je-li alespoň jeden činitel roven nule.</a:t>
            </a:r>
            <a:endParaRPr lang="cs-CZ" sz="20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351912" y="1124744"/>
            <a:ext cx="612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0" dirty="0" smtClean="0">
                <a:solidFill>
                  <a:srgbClr val="C00000"/>
                </a:solidFill>
                <a:latin typeface="AR HERMANN" pitchFamily="2" charset="0"/>
              </a:rPr>
              <a:t>!</a:t>
            </a:r>
            <a:endParaRPr lang="cs-CZ" sz="12000" dirty="0">
              <a:solidFill>
                <a:srgbClr val="C00000"/>
              </a:solidFill>
              <a:latin typeface="AR HERMAN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820891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Urči, kdy mají lomené výrazy smysl</a:t>
            </a:r>
            <a:endParaRPr lang="cs-CZ" sz="28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2123728" y="1628800"/>
          <a:ext cx="1947863" cy="554037"/>
        </p:xfrm>
        <a:graphic>
          <a:graphicData uri="http://schemas.openxmlformats.org/presentationml/2006/ole">
            <p:oleObj spid="_x0000_s31746" name="Rovnice" r:id="rId4" imgW="571320" imgH="152280" progId="Equation.3">
              <p:embed/>
            </p:oleObj>
          </a:graphicData>
        </a:graphic>
      </p:graphicFrame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506413" y="1379538"/>
          <a:ext cx="1400175" cy="1125537"/>
        </p:xfrm>
        <a:graphic>
          <a:graphicData uri="http://schemas.openxmlformats.org/presentationml/2006/ole">
            <p:oleObj spid="_x0000_s31764" name="Rovnice" r:id="rId5" imgW="520560" imgH="419040" progId="Equation.3">
              <p:embed/>
            </p:oleObj>
          </a:graphicData>
        </a:graphic>
      </p:graphicFrame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395536" y="3212976"/>
          <a:ext cx="1536700" cy="1057275"/>
        </p:xfrm>
        <a:graphic>
          <a:graphicData uri="http://schemas.openxmlformats.org/presentationml/2006/ole">
            <p:oleObj spid="_x0000_s31765" name="Rovnice" r:id="rId6" imgW="571320" imgH="393480" progId="Equation.3">
              <p:embed/>
            </p:oleObj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467544" y="5013176"/>
          <a:ext cx="1536700" cy="1057275"/>
        </p:xfrm>
        <a:graphic>
          <a:graphicData uri="http://schemas.openxmlformats.org/presentationml/2006/ole">
            <p:oleObj spid="_x0000_s31766" name="Rovnice" r:id="rId7" imgW="571320" imgH="393480" progId="Equation.3">
              <p:embed/>
            </p:oleObj>
          </a:graphicData>
        </a:graphic>
      </p:graphicFrame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4860032" y="1412776"/>
          <a:ext cx="1536700" cy="1057275"/>
        </p:xfrm>
        <a:graphic>
          <a:graphicData uri="http://schemas.openxmlformats.org/presentationml/2006/ole">
            <p:oleObj spid="_x0000_s31767" name="Rovnice" r:id="rId8" imgW="571320" imgH="393480" progId="Equation.3">
              <p:embed/>
            </p:oleObj>
          </a:graphicData>
        </a:graphic>
      </p:graphicFrame>
      <p:graphicFrame>
        <p:nvGraphicFramePr>
          <p:cNvPr id="31768" name="Object 24"/>
          <p:cNvGraphicFramePr>
            <a:graphicFrameLocks noChangeAspect="1"/>
          </p:cNvGraphicFramePr>
          <p:nvPr/>
        </p:nvGraphicFramePr>
        <p:xfrm>
          <a:off x="5004048" y="3140968"/>
          <a:ext cx="1162050" cy="1057275"/>
        </p:xfrm>
        <a:graphic>
          <a:graphicData uri="http://schemas.openxmlformats.org/presentationml/2006/ole">
            <p:oleObj spid="_x0000_s31768" name="Rovnice" r:id="rId9" imgW="431640" imgH="393480" progId="Equation.3">
              <p:embed/>
            </p:oleObj>
          </a:graphicData>
        </a:graphic>
      </p:graphicFrame>
      <p:graphicFrame>
        <p:nvGraphicFramePr>
          <p:cNvPr id="31769" name="Object 25"/>
          <p:cNvGraphicFramePr>
            <a:graphicFrameLocks noChangeAspect="1"/>
          </p:cNvGraphicFramePr>
          <p:nvPr/>
        </p:nvGraphicFramePr>
        <p:xfrm>
          <a:off x="4860032" y="5013176"/>
          <a:ext cx="1536700" cy="1057275"/>
        </p:xfrm>
        <a:graphic>
          <a:graphicData uri="http://schemas.openxmlformats.org/presentationml/2006/ole">
            <p:oleObj spid="_x0000_s31769" name="Rovnice" r:id="rId10" imgW="571320" imgH="393480" progId="Equation.3">
              <p:embed/>
            </p:oleObj>
          </a:graphicData>
        </a:graphic>
      </p:graphicFrame>
      <p:graphicFrame>
        <p:nvGraphicFramePr>
          <p:cNvPr id="31771" name="Object 7"/>
          <p:cNvGraphicFramePr>
            <a:graphicFrameLocks noChangeAspect="1"/>
          </p:cNvGraphicFramePr>
          <p:nvPr/>
        </p:nvGraphicFramePr>
        <p:xfrm>
          <a:off x="2144713" y="3429000"/>
          <a:ext cx="1905000" cy="554038"/>
        </p:xfrm>
        <a:graphic>
          <a:graphicData uri="http://schemas.openxmlformats.org/presentationml/2006/ole">
            <p:oleObj spid="_x0000_s31771" name="Rovnice" r:id="rId11" imgW="558720" imgH="152280" progId="Equation.3">
              <p:embed/>
            </p:oleObj>
          </a:graphicData>
        </a:graphic>
      </p:graphicFrame>
      <p:graphicFrame>
        <p:nvGraphicFramePr>
          <p:cNvPr id="31772" name="Object 7"/>
          <p:cNvGraphicFramePr>
            <a:graphicFrameLocks noChangeAspect="1"/>
          </p:cNvGraphicFramePr>
          <p:nvPr/>
        </p:nvGraphicFramePr>
        <p:xfrm>
          <a:off x="2123728" y="5229200"/>
          <a:ext cx="2078037" cy="554038"/>
        </p:xfrm>
        <a:graphic>
          <a:graphicData uri="http://schemas.openxmlformats.org/presentationml/2006/ole">
            <p:oleObj spid="_x0000_s31772" name="Rovnice" r:id="rId12" imgW="609480" imgH="152280" progId="Equation.3">
              <p:embed/>
            </p:oleObj>
          </a:graphicData>
        </a:graphic>
      </p:graphicFrame>
      <p:graphicFrame>
        <p:nvGraphicFramePr>
          <p:cNvPr id="31773" name="Object 7"/>
          <p:cNvGraphicFramePr>
            <a:graphicFrameLocks noChangeAspect="1"/>
          </p:cNvGraphicFramePr>
          <p:nvPr/>
        </p:nvGraphicFramePr>
        <p:xfrm>
          <a:off x="6464300" y="1628775"/>
          <a:ext cx="1905000" cy="554038"/>
        </p:xfrm>
        <a:graphic>
          <a:graphicData uri="http://schemas.openxmlformats.org/presentationml/2006/ole">
            <p:oleObj spid="_x0000_s31773" name="Rovnice" r:id="rId13" imgW="558720" imgH="152280" progId="Equation.3">
              <p:embed/>
            </p:oleObj>
          </a:graphicData>
        </a:graphic>
      </p:graphicFrame>
      <p:graphicFrame>
        <p:nvGraphicFramePr>
          <p:cNvPr id="31774" name="Object 7"/>
          <p:cNvGraphicFramePr>
            <a:graphicFrameLocks noChangeAspect="1"/>
          </p:cNvGraphicFramePr>
          <p:nvPr/>
        </p:nvGraphicFramePr>
        <p:xfrm>
          <a:off x="6444208" y="3356992"/>
          <a:ext cx="2120900" cy="554037"/>
        </p:xfrm>
        <a:graphic>
          <a:graphicData uri="http://schemas.openxmlformats.org/presentationml/2006/ole">
            <p:oleObj spid="_x0000_s31774" name="Rovnice" r:id="rId14" imgW="622080" imgH="152280" progId="Equation.3">
              <p:embed/>
            </p:oleObj>
          </a:graphicData>
        </a:graphic>
      </p:graphicFrame>
      <p:graphicFrame>
        <p:nvGraphicFramePr>
          <p:cNvPr id="31775" name="Object 7"/>
          <p:cNvGraphicFramePr>
            <a:graphicFrameLocks noChangeAspect="1"/>
          </p:cNvGraphicFramePr>
          <p:nvPr/>
        </p:nvGraphicFramePr>
        <p:xfrm>
          <a:off x="6486525" y="5229225"/>
          <a:ext cx="1860550" cy="554038"/>
        </p:xfrm>
        <a:graphic>
          <a:graphicData uri="http://schemas.openxmlformats.org/presentationml/2006/ole">
            <p:oleObj spid="_x0000_s31775" name="Rovnice" r:id="rId15" imgW="54576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404664"/>
            <a:ext cx="842493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2. rozložením podle vzorce (a+b)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= a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+ 2ab + b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nebo (a-b)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= a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- 2ab + b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1907704" y="1700808"/>
          <a:ext cx="1946275" cy="1057275"/>
        </p:xfrm>
        <a:graphic>
          <a:graphicData uri="http://schemas.openxmlformats.org/presentationml/2006/ole">
            <p:oleObj spid="_x0000_s20482" name="Rovnice" r:id="rId3" imgW="723600" imgH="393480" progId="Equation.3">
              <p:embed/>
            </p:oleObj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4067944" y="1988840"/>
            <a:ext cx="3137719" cy="576263"/>
            <a:chOff x="4067944" y="1988840"/>
            <a:chExt cx="3137719" cy="576263"/>
          </a:xfrm>
        </p:grpSpPr>
        <p:cxnSp>
          <p:nvCxnSpPr>
            <p:cNvPr id="4" name="Přímá spojovací šipka 3"/>
            <p:cNvCxnSpPr/>
            <p:nvPr/>
          </p:nvCxnSpPr>
          <p:spPr>
            <a:xfrm>
              <a:off x="4067944" y="2276872"/>
              <a:ext cx="3600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18"/>
            <p:cNvGraphicFramePr>
              <a:graphicFrameLocks noChangeAspect="1"/>
            </p:cNvGraphicFramePr>
            <p:nvPr/>
          </p:nvGraphicFramePr>
          <p:xfrm>
            <a:off x="4572000" y="1988840"/>
            <a:ext cx="2633663" cy="576263"/>
          </p:xfrm>
          <a:graphic>
            <a:graphicData uri="http://schemas.openxmlformats.org/presentationml/2006/ole">
              <p:oleObj spid="_x0000_s20484" name="Rovnice" r:id="rId4" imgW="927000" imgH="203040" progId="Equation.3">
                <p:embed/>
              </p:oleObj>
            </a:graphicData>
          </a:graphic>
        </p:graphicFrame>
      </p:grp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987824" y="3645024"/>
          <a:ext cx="3211512" cy="576263"/>
        </p:xfrm>
        <a:graphic>
          <a:graphicData uri="http://schemas.openxmlformats.org/presentationml/2006/ole">
            <p:oleObj spid="_x0000_s20489" name="Rovnice" r:id="rId5" imgW="1130040" imgH="203040" progId="Equation.3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3563888" y="4293096"/>
          <a:ext cx="2092325" cy="647700"/>
        </p:xfrm>
        <a:graphic>
          <a:graphicData uri="http://schemas.openxmlformats.org/presentationml/2006/ole">
            <p:oleObj spid="_x0000_s20490" name="Rovnice" r:id="rId6" imgW="736560" imgH="22860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3779912" y="4941168"/>
          <a:ext cx="1587500" cy="504825"/>
        </p:xfrm>
        <a:graphic>
          <a:graphicData uri="http://schemas.openxmlformats.org/presentationml/2006/ole">
            <p:oleObj spid="_x0000_s20491" name="Rovnice" r:id="rId7" imgW="558720" imgH="177480" progId="Equation.3">
              <p:embed/>
            </p:oleObj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3923928" y="5589240"/>
          <a:ext cx="1294606" cy="647303"/>
        </p:xfrm>
        <a:graphic>
          <a:graphicData uri="http://schemas.openxmlformats.org/presentationml/2006/ole">
            <p:oleObj spid="_x0000_s20492" name="Rovnice" r:id="rId8" imgW="355320" imgH="177480" progId="Equation.3">
              <p:embed/>
            </p:oleObj>
          </a:graphicData>
        </a:graphic>
      </p:graphicFrame>
      <p:sp>
        <p:nvSpPr>
          <p:cNvPr id="22" name="Oválný popisek 21"/>
          <p:cNvSpPr/>
          <p:nvPr/>
        </p:nvSpPr>
        <p:spPr>
          <a:xfrm>
            <a:off x="5940152" y="2708920"/>
            <a:ext cx="3024336" cy="1224136"/>
          </a:xfrm>
          <a:prstGeom prst="wedgeEllipseCallout">
            <a:avLst>
              <a:gd name="adj1" fmla="val -44090"/>
              <a:gd name="adj2" fmla="val -60300"/>
            </a:avLst>
          </a:prstGeom>
          <a:solidFill>
            <a:schemeClr val="accent3">
              <a:lumMod val="75000"/>
              <a:alpha val="29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C00000"/>
                </a:solidFill>
                <a:latin typeface="Comic Sans MS" pitchFamily="66" charset="0"/>
              </a:rPr>
              <a:t>Člen „a“ je proměnná x a člen „b“ je číslo 2</a:t>
            </a:r>
            <a:endParaRPr lang="cs-CZ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2" name="Picture 4" descr="C:\Users\PC3\AppData\Local\Microsoft\Windows\Temporary Internet Files\Content.IE5\70YSG2C6\MC90028733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5373216"/>
            <a:ext cx="1285105" cy="1120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337</Words>
  <Application>Microsoft Office PowerPoint</Application>
  <PresentationFormat>Předvádění na obrazovce (4:3)</PresentationFormat>
  <Paragraphs>67</Paragraphs>
  <Slides>13</Slides>
  <Notes>7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Rovnice</vt:lpstr>
      <vt:lpstr>Snímek 1</vt:lpstr>
      <vt:lpstr>Snímek 2</vt:lpstr>
      <vt:lpstr>Lomené výrazy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70</cp:revision>
  <dcterms:created xsi:type="dcterms:W3CDTF">2012-09-23T08:27:50Z</dcterms:created>
  <dcterms:modified xsi:type="dcterms:W3CDTF">2013-01-06T19:58:10Z</dcterms:modified>
</cp:coreProperties>
</file>